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256" r:id="rId2"/>
    <p:sldId id="278" r:id="rId3"/>
    <p:sldId id="260" r:id="rId4"/>
    <p:sldId id="261" r:id="rId5"/>
    <p:sldId id="276" r:id="rId6"/>
    <p:sldId id="269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BE1F"/>
    <a:srgbClr val="000000"/>
    <a:srgbClr val="FE5F10"/>
    <a:srgbClr val="C900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60" autoAdjust="0"/>
    <p:restoredTop sz="82483" autoAdjust="0"/>
  </p:normalViewPr>
  <p:slideViewPr>
    <p:cSldViewPr>
      <p:cViewPr varScale="1">
        <p:scale>
          <a:sx n="61" d="100"/>
          <a:sy n="61" d="100"/>
        </p:scale>
        <p:origin x="-6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7F7E-FCE5-44B2-A4A0-907ABA83F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" y="0"/>
            <a:ext cx="9220200" cy="691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3488" y="0"/>
            <a:ext cx="2317750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65088" y="6416675"/>
            <a:ext cx="920908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276600"/>
            <a:ext cx="8001000" cy="762000"/>
          </a:xfrm>
        </p:spPr>
        <p:txBody>
          <a:bodyPr/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41910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1561C-BDEB-41AB-9591-A5374479242B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D1A4-8A70-4409-B8A6-4A5899C326A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08E5A-6E2F-4B74-AD52-A1A6AF25D1D8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AU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EA7D-B223-426F-9B15-8E5DA5E2FDE8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8D91F-9FFF-4B6F-9CDB-1D77E175B27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7A7B5-ACEB-4AE6-8407-6F0644BD92C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C6BE-DADB-4EF0-87EC-EC6D6F1B3A8D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B7C7B-DA9B-4C58-8AF1-4622CE0AE936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95739-023A-4277-9146-26DA58192089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ACEAD-FBA7-42B4-AB1A-E1A53F4EB828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3B93-DC2C-4B4C-A910-CDF907104AC1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BDD1D-4173-4ADA-9C27-9575FB4D9C6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C948E-62AC-4351-B792-470A0C7207AA}" type="slidenum">
              <a:rPr lang="en-US"/>
              <a:pPr>
                <a:defRPr/>
              </a:pPr>
              <a:t>‹#›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6305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January 2007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E3D6698-D44B-4512-BEF8-4D480C3846A1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Global Standards</a:t>
            </a:r>
            <a:br>
              <a:rPr lang="en-US" smtClean="0"/>
            </a:br>
            <a:r>
              <a:rPr lang="en-US" smtClean="0"/>
              <a:t>United Nations Centre of Trade Facilitation and Electronic Business</a:t>
            </a:r>
            <a:br>
              <a:rPr lang="en-US" smtClean="0"/>
            </a:b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Barbara Cooper</a:t>
            </a:r>
          </a:p>
          <a:p>
            <a:pPr eaLnBrk="1" hangingPunct="1"/>
            <a:r>
              <a:rPr lang="en-US" smtClean="0"/>
              <a:t>June 2011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UN/CEFACT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AU" dirty="0" smtClean="0"/>
              <a:t>United Nations Centre of Trade Facilitation and Electronic Business</a:t>
            </a:r>
          </a:p>
          <a:p>
            <a:pPr eaLnBrk="1" hangingPunct="1">
              <a:defRPr/>
            </a:pPr>
            <a:r>
              <a:rPr lang="en-AU" sz="2000" dirty="0" smtClean="0"/>
              <a:t>Supports the activities dedicated to improving the ability of business, trade and administrative organisations to exchange products and relevant services effectively</a:t>
            </a:r>
          </a:p>
          <a:p>
            <a:pPr eaLnBrk="1" hangingPunct="1">
              <a:buFontTx/>
              <a:buNone/>
              <a:defRPr/>
            </a:pPr>
            <a:endParaRPr lang="en-AU" sz="2000" dirty="0" smtClean="0"/>
          </a:p>
          <a:p>
            <a:pPr lvl="1" eaLnBrk="1" hangingPunct="1">
              <a:defRPr/>
            </a:pPr>
            <a:r>
              <a:rPr lang="en-AU" sz="1600" dirty="0" smtClean="0"/>
              <a:t>UN Layout Key for Trade Documents</a:t>
            </a:r>
          </a:p>
          <a:p>
            <a:pPr lvl="1" eaLnBrk="1" hangingPunct="1">
              <a:defRPr/>
            </a:pPr>
            <a:r>
              <a:rPr lang="en-AU" sz="1600" dirty="0" smtClean="0"/>
              <a:t>UN/EDIFACT international standard for electronic data interchange</a:t>
            </a:r>
          </a:p>
          <a:p>
            <a:pPr lvl="1" eaLnBrk="1" hangingPunct="1">
              <a:defRPr/>
            </a:pPr>
            <a:r>
              <a:rPr lang="en-AU" sz="1600" dirty="0" smtClean="0"/>
              <a:t>Trade facilitation recommendations</a:t>
            </a:r>
          </a:p>
          <a:p>
            <a:pPr lvl="1" eaLnBrk="1" hangingPunct="1">
              <a:defRPr/>
            </a:pPr>
            <a:r>
              <a:rPr lang="en-AU" sz="1600" dirty="0" smtClean="0"/>
              <a:t>Core Components Library</a:t>
            </a:r>
          </a:p>
          <a:p>
            <a:pPr lvl="1" eaLnBrk="1" hangingPunct="1">
              <a:defRPr/>
            </a:pPr>
            <a:r>
              <a:rPr lang="en-AU" sz="1600" dirty="0" smtClean="0"/>
              <a:t>XML Schemas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PowerPoint Template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77816-5D8F-459F-8489-F3916A5CD776}" type="slidenum">
              <a:rPr lang="en-US" smtClean="0"/>
              <a:pPr>
                <a:defRPr/>
              </a:pPr>
              <a:t>2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D964C-D597-4C37-B6F0-13522C1E8BAA}" type="slidenum">
              <a:rPr lang="en-US"/>
              <a:pPr>
                <a:defRPr/>
              </a:pPr>
              <a:t>3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UN/CEFACT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accent2"/>
              </a:buClr>
              <a:buFontTx/>
              <a:buNone/>
            </a:pPr>
            <a:r>
              <a:rPr lang="en-US" smtClean="0"/>
              <a:t>Open Development Process</a:t>
            </a:r>
          </a:p>
          <a:p>
            <a:pPr eaLnBrk="1" hangingPunct="1">
              <a:buClr>
                <a:schemeClr val="accent2"/>
              </a:buClr>
              <a:buFontTx/>
              <a:buNone/>
            </a:pPr>
            <a:r>
              <a:rPr lang="en-US" smtClean="0"/>
              <a:t>8 Steps in ODP</a:t>
            </a:r>
          </a:p>
          <a:p>
            <a:pPr eaLnBrk="1" hangingPunct="1">
              <a:buClr>
                <a:schemeClr val="accent2"/>
              </a:buClr>
              <a:buFontTx/>
              <a:buNone/>
            </a:pPr>
            <a:r>
              <a:rPr lang="en-US" smtClean="0"/>
              <a:t>eCert Project Team established</a:t>
            </a:r>
          </a:p>
          <a:p>
            <a:pPr eaLnBrk="1" hangingPunct="1">
              <a:buClr>
                <a:schemeClr val="accent2"/>
              </a:buClr>
              <a:buFontTx/>
              <a:buNone/>
            </a:pPr>
            <a:r>
              <a:rPr lang="en-US" smtClean="0"/>
              <a:t>Business Requirements Specification</a:t>
            </a:r>
          </a:p>
          <a:p>
            <a:pPr eaLnBrk="1" hangingPunct="1">
              <a:buClr>
                <a:schemeClr val="accent2"/>
              </a:buClr>
              <a:buFontTx/>
              <a:buNone/>
            </a:pPr>
            <a:r>
              <a:rPr lang="en-US" smtClean="0"/>
              <a:t>Requirements Specification Mapping</a:t>
            </a:r>
          </a:p>
          <a:p>
            <a:pPr eaLnBrk="1" hangingPunct="1">
              <a:buClr>
                <a:schemeClr val="accent2"/>
              </a:buClr>
              <a:buFontTx/>
              <a:buNone/>
            </a:pPr>
            <a:r>
              <a:rPr lang="en-US" smtClean="0"/>
              <a:t>Harmonisation of Core Components</a:t>
            </a:r>
          </a:p>
          <a:p>
            <a:pPr eaLnBrk="1" hangingPunct="1">
              <a:buClr>
                <a:schemeClr val="accent2"/>
              </a:buClr>
              <a:buFontTx/>
              <a:buNone/>
            </a:pPr>
            <a:r>
              <a:rPr lang="en-US" smtClean="0"/>
              <a:t>XML Schema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F27179-91CC-4F9C-8721-37D86296D133}" type="slidenum">
              <a:rPr lang="en-US"/>
              <a:pPr>
                <a:defRPr/>
              </a:pPr>
              <a:t>4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UN/CEFACT PROCESS 2004 - 2008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accent2"/>
              </a:buClr>
              <a:buFontTx/>
              <a:buNone/>
              <a:defRPr/>
            </a:pPr>
            <a:r>
              <a:rPr lang="en-US" dirty="0" err="1" smtClean="0"/>
              <a:t>eCert</a:t>
            </a:r>
            <a:r>
              <a:rPr lang="en-US" dirty="0" smtClean="0"/>
              <a:t> Project Team formed in 2004</a:t>
            </a:r>
          </a:p>
          <a:p>
            <a:pPr lvl="1"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Co Chaired by Australia and New Zealand</a:t>
            </a:r>
          </a:p>
          <a:p>
            <a:pPr marL="342900" lvl="1" indent="-342900" eaLnBrk="1" hangingPunct="1">
              <a:buFontTx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Business Requirements Specification (BRS) </a:t>
            </a:r>
          </a:p>
          <a:p>
            <a:pPr marL="742950" lvl="2" indent="-342900" eaLnBrk="1" hangingPunct="1">
              <a:defRPr/>
            </a:pPr>
            <a:r>
              <a:rPr lang="en-US" dirty="0" smtClean="0"/>
              <a:t>Drafted and redrafted </a:t>
            </a:r>
          </a:p>
          <a:p>
            <a:pPr eaLnBrk="1" hangingPunct="1">
              <a:defRPr/>
            </a:pPr>
            <a:r>
              <a:rPr lang="en-US" dirty="0" smtClean="0"/>
              <a:t>Requirements Specification Mapping (RSM)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Drafted and redrafted</a:t>
            </a:r>
          </a:p>
          <a:p>
            <a:pPr marL="363538" lvl="1" indent="-363538" eaLnBrk="1" hangingPunct="1">
              <a:buFont typeface="Arial" pitchFamily="34" charset="0"/>
              <a:buChar char="•"/>
              <a:defRPr/>
            </a:pPr>
            <a:r>
              <a:rPr lang="en-US" sz="2800" dirty="0" err="1" smtClean="0">
                <a:ea typeface="+mn-ea"/>
                <a:cs typeface="+mn-cs"/>
              </a:rPr>
              <a:t>Harmonisation</a:t>
            </a:r>
            <a:r>
              <a:rPr lang="en-US" sz="2800" dirty="0" smtClean="0">
                <a:ea typeface="+mn-ea"/>
                <a:cs typeface="+mn-cs"/>
              </a:rPr>
              <a:t>/CCL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Weekly teleconferences and f2f meetings</a:t>
            </a:r>
          </a:p>
          <a:p>
            <a:pPr marL="452438" lvl="1" indent="-452438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APPROVED</a:t>
            </a:r>
          </a:p>
          <a:p>
            <a:pPr marL="852488" lvl="2" indent="-452438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XML Schema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63538" lvl="1" indent="-363538" eaLnBrk="1" hangingPunct="1"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6E2AFD-B877-41F5-8158-2644B5F0C18F}" type="slidenum">
              <a:rPr lang="en-US"/>
              <a:pPr>
                <a:defRPr/>
              </a:pPr>
              <a:t>5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UN/CEFACT Standard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accent2"/>
              </a:buClr>
            </a:pPr>
            <a:r>
              <a:rPr lang="en-US" dirty="0" err="1" smtClean="0"/>
              <a:t>eCert</a:t>
            </a:r>
            <a:r>
              <a:rPr lang="en-US" dirty="0" smtClean="0"/>
              <a:t> SPS </a:t>
            </a:r>
          </a:p>
          <a:p>
            <a:pPr eaLnBrk="1" hangingPunct="1">
              <a:buClr>
                <a:schemeClr val="accent2"/>
              </a:buClr>
              <a:buFontTx/>
              <a:buNone/>
            </a:pPr>
            <a:endParaRPr lang="en-US" dirty="0" smtClean="0"/>
          </a:p>
          <a:p>
            <a:pPr lvl="1" eaLnBrk="1" hangingPunct="1">
              <a:buClr>
                <a:schemeClr val="accent2"/>
              </a:buClr>
            </a:pPr>
            <a:r>
              <a:rPr lang="en-US" dirty="0" smtClean="0"/>
              <a:t>Recognition of a standard amongst trading partners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dirty="0" smtClean="0"/>
              <a:t>Simplify data requirements to enable multiple country exchanges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dirty="0" smtClean="0"/>
              <a:t>Improve business processes for import clearance by providing consistent quality data </a:t>
            </a:r>
          </a:p>
          <a:p>
            <a:pPr lvl="1" eaLnBrk="1" hangingPunct="1">
              <a:buClr>
                <a:schemeClr val="accent2"/>
              </a:buClr>
            </a:pPr>
            <a:r>
              <a:rPr lang="en-US" dirty="0" smtClean="0"/>
              <a:t>Facilitate real time clearance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November 2012 (PJ)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PowerPoint Template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8BB35-906D-4BE5-9BE9-D087B940A8BC}" type="slidenum">
              <a:rPr lang="en-US"/>
              <a:pPr>
                <a:defRPr/>
              </a:pPr>
              <a:t>6</a:t>
            </a:fld>
            <a:endParaRPr lang="en-US" sz="1400" b="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Latest IPPC </a:t>
            </a:r>
            <a:r>
              <a:rPr lang="en-US" dirty="0" err="1" smtClean="0"/>
              <a:t>ePhyto</a:t>
            </a:r>
            <a:r>
              <a:rPr lang="en-US" dirty="0" smtClean="0"/>
              <a:t> Inputs </a:t>
            </a:r>
            <a:endParaRPr lang="en-US" dirty="0" smtClean="0"/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524000"/>
            <a:ext cx="4244280" cy="4572000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sz="2400" dirty="0" smtClean="0"/>
              <a:t>Request for additional data element to accommodate consignments with packages containing more than one (1) plant species.</a:t>
            </a:r>
          </a:p>
          <a:p>
            <a:pPr eaLnBrk="1" hangingPunct="1">
              <a:buClr>
                <a:schemeClr val="tx2"/>
              </a:buClr>
            </a:pPr>
            <a:endParaRPr lang="en-US" sz="2400" dirty="0" smtClean="0"/>
          </a:p>
          <a:p>
            <a:pPr eaLnBrk="1" hangingPunct="1">
              <a:buClr>
                <a:schemeClr val="tx2"/>
              </a:buClr>
            </a:pPr>
            <a:r>
              <a:rPr lang="en-US" sz="2400" dirty="0" smtClean="0"/>
              <a:t>Request for an additional certificate to accommodate our “Re-export </a:t>
            </a:r>
            <a:r>
              <a:rPr lang="en-US" sz="2400" dirty="0" err="1" smtClean="0"/>
              <a:t>phytosanitary</a:t>
            </a:r>
            <a:r>
              <a:rPr lang="en-US" sz="2400" dirty="0" smtClean="0"/>
              <a:t> certificate</a:t>
            </a:r>
            <a:endParaRPr lang="en-US" sz="2400" dirty="0" smtClean="0"/>
          </a:p>
        </p:txBody>
      </p:sp>
      <p:pic>
        <p:nvPicPr>
          <p:cNvPr id="2151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65663" y="1524000"/>
            <a:ext cx="3773487" cy="4572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QIS Blue - Version 1">
  <a:themeElements>
    <a:clrScheme name="">
      <a:dk1>
        <a:srgbClr val="0A57A4"/>
      </a:dk1>
      <a:lt1>
        <a:srgbClr val="FFFFFF"/>
      </a:lt1>
      <a:dk2>
        <a:srgbClr val="FFB515"/>
      </a:dk2>
      <a:lt2>
        <a:srgbClr val="FE5F10"/>
      </a:lt2>
      <a:accent1>
        <a:srgbClr val="7FBE1F"/>
      </a:accent1>
      <a:accent2>
        <a:srgbClr val="B5D91D"/>
      </a:accent2>
      <a:accent3>
        <a:srgbClr val="FFFFFF"/>
      </a:accent3>
      <a:accent4>
        <a:srgbClr val="07498B"/>
      </a:accent4>
      <a:accent5>
        <a:srgbClr val="C0DBAB"/>
      </a:accent5>
      <a:accent6>
        <a:srgbClr val="A4C419"/>
      </a:accent6>
      <a:hlink>
        <a:srgbClr val="C90016"/>
      </a:hlink>
      <a:folHlink>
        <a:srgbClr val="0FA1B8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AQIS Blue - Version 1</Template>
  <TotalTime>586</TotalTime>
  <Words>226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AQIS Blue - Version 1</vt:lpstr>
      <vt:lpstr>Global Standards United Nations Centre of Trade Facilitation and Electronic Business </vt:lpstr>
      <vt:lpstr>UN/CEFACT</vt:lpstr>
      <vt:lpstr>UN/CEFACT</vt:lpstr>
      <vt:lpstr>UN/CEFACT PROCESS 2004 - 2008</vt:lpstr>
      <vt:lpstr>UN/CEFACT Standard</vt:lpstr>
      <vt:lpstr>Latest IPPC ePhyto Inputs </vt:lpstr>
    </vt:vector>
  </TitlesOfParts>
  <Company>Department of Agriculture Fisheries &amp; Forestry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Standards United Nations Centre of Trade Facilitation and Electronic Business </dc:title>
  <dc:creator>cooper barb</dc:creator>
  <cp:lastModifiedBy>P Johnston</cp:lastModifiedBy>
  <cp:revision>30</cp:revision>
  <dcterms:created xsi:type="dcterms:W3CDTF">2011-05-30T05:09:27Z</dcterms:created>
  <dcterms:modified xsi:type="dcterms:W3CDTF">2012-11-20T08:48:31Z</dcterms:modified>
</cp:coreProperties>
</file>