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2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5143500" type="screen16x9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  <p:ext uri="{2D200454-40CA-4A62-9FC3-DE9A4176ACB9}">
      <p15:notes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84"/>
    <p:restoredTop sz="94660"/>
  </p:normalViewPr>
  <p:slideViewPr>
    <p:cSldViewPr snapToGrid="0" snapToObjects="1">
      <p:cViewPr>
        <p:scale>
          <a:sx n="148" d="100"/>
          <a:sy n="148" d="100"/>
        </p:scale>
        <p:origin x="1168" y="4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7" d="100"/>
          <a:sy n="127" d="100"/>
        </p:scale>
        <p:origin x="3016" y="20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F8E99-B454-B548-A324-6AB8EBF83957}" type="datetimeFigureOut">
              <a:rPr lang="en-US" smtClean="0"/>
              <a:pPr/>
              <a:t>12/1/15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58E2D-82E9-4B40-B463-526FA93C5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5686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58E2D-82E9-4B40-B463-526FA93C539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4054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2772" y="906511"/>
            <a:ext cx="7167016" cy="1006113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2772" y="2180022"/>
            <a:ext cx="7167016" cy="1367224"/>
          </a:xfrm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292772" y="1975064"/>
            <a:ext cx="716701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60178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1620" userDrawn="1">
          <p15:clr>
            <a:srgbClr val="FBAE40"/>
          </p15:clr>
        </p15:guide>
        <p15:guide id="2" pos="306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417" y="273844"/>
            <a:ext cx="7169727" cy="994172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074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04410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2818" y="273844"/>
            <a:ext cx="5126557" cy="4358879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978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417" y="273844"/>
            <a:ext cx="7169727" cy="9941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3050" indent="-273050" defTabSz="901800">
              <a:spcAft>
                <a:spcPts val="600"/>
              </a:spcAft>
              <a:tabLst>
                <a:tab pos="719138" algn="l"/>
              </a:tabLst>
              <a:defRPr/>
            </a:lvl1pPr>
            <a:lvl2pPr marL="577850" indent="-234950">
              <a:spcAft>
                <a:spcPts val="600"/>
              </a:spcAft>
              <a:tabLst/>
              <a:defRPr/>
            </a:lvl2pPr>
            <a:lvl3pPr marL="892175" indent="-206375">
              <a:spcAft>
                <a:spcPts val="600"/>
              </a:spcAft>
              <a:tabLst/>
              <a:defRPr/>
            </a:lvl3pPr>
            <a:lvl4pPr marL="1244600" indent="-215900">
              <a:spcAft>
                <a:spcPts val="600"/>
              </a:spcAft>
              <a:tabLst/>
              <a:defRPr/>
            </a:lvl4pPr>
            <a:lvl5pPr marL="1558925" indent="-187325">
              <a:spcAft>
                <a:spcPts val="600"/>
              </a:spcAft>
              <a:tabLst/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538008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1620" userDrawn="1">
          <p15:clr>
            <a:srgbClr val="FBAE40"/>
          </p15:clr>
        </p15:guide>
        <p15:guide id="2" pos="306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18760"/>
            <a:ext cx="7164388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778554"/>
            <a:ext cx="7164388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454223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1620" userDrawn="1">
          <p15:clr>
            <a:srgbClr val="FBAE40"/>
          </p15:clr>
        </p15:guide>
        <p15:guide id="2" pos="306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417" y="273844"/>
            <a:ext cx="7169727" cy="994172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369219"/>
            <a:ext cx="3518854" cy="313804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8554" y="1369219"/>
            <a:ext cx="3539590" cy="313804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980328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1620" userDrawn="1">
          <p15:clr>
            <a:srgbClr val="FBAE40"/>
          </p15:clr>
        </p15:guide>
        <p15:guide id="2" pos="306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3844"/>
            <a:ext cx="7164388" cy="994172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260872"/>
            <a:ext cx="351027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1878807"/>
            <a:ext cx="3510278" cy="2652734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6647" y="1260872"/>
            <a:ext cx="3523142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6647" y="1878807"/>
            <a:ext cx="3523142" cy="2652734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438574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1620" userDrawn="1">
          <p15:clr>
            <a:srgbClr val="FBAE40"/>
          </p15:clr>
        </p15:guide>
        <p15:guide id="2" pos="306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417" y="273844"/>
            <a:ext cx="7169727" cy="994172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9998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3068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342900"/>
            <a:ext cx="261539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9163" y="740569"/>
            <a:ext cx="4240625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1543050"/>
            <a:ext cx="2615391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591305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1620" userDrawn="1">
          <p15:clr>
            <a:srgbClr val="FBAE40"/>
          </p15:clr>
        </p15:guide>
        <p15:guide id="2" pos="306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342900"/>
            <a:ext cx="2639667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43439" y="740569"/>
            <a:ext cx="4216349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1543050"/>
            <a:ext cx="2639667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6047E-932E-D046-B526-ECC9278DC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4018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1620" userDrawn="1">
          <p15:clr>
            <a:srgbClr val="FBAE40"/>
          </p15:clr>
        </p15:guide>
        <p15:guide id="2" pos="306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tiff"/><Relationship Id="rId14" Type="http://schemas.openxmlformats.org/officeDocument/2006/relationships/image" Target="../media/image2.emf"/><Relationship Id="rId15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416" y="1369219"/>
            <a:ext cx="7169729" cy="3118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765" y="4846709"/>
            <a:ext cx="434908" cy="2057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6047E-932E-D046-B526-ECC9278DC1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428625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28625" y="0"/>
            <a:ext cx="19354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948129" y="4609672"/>
            <a:ext cx="856040" cy="4427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372034" y="4604425"/>
            <a:ext cx="439572" cy="44802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 flipH="1" flipV="1">
            <a:off x="1298416" y="4832851"/>
            <a:ext cx="2936360" cy="13858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5933871" y="4832851"/>
            <a:ext cx="2534273" cy="0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98416" y="274638"/>
            <a:ext cx="7169728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58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NPPO ESTABLISHMENT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Module 1 </a:t>
            </a:r>
            <a:endParaRPr lang="en-US" b="1" dirty="0" smtClean="0"/>
          </a:p>
          <a:p>
            <a:r>
              <a:rPr lang="en-US" dirty="0" smtClean="0"/>
              <a:t>International </a:t>
            </a:r>
            <a:r>
              <a:rPr lang="en-US" dirty="0"/>
              <a:t>Framework for the</a:t>
            </a:r>
          </a:p>
          <a:p>
            <a:r>
              <a:rPr lang="en-US" dirty="0"/>
              <a:t>Application of </a:t>
            </a:r>
            <a:r>
              <a:rPr lang="en-US" dirty="0" err="1" smtClean="0"/>
              <a:t>Phytosanitary</a:t>
            </a:r>
            <a:r>
              <a:rPr lang="en-US" dirty="0" smtClean="0"/>
              <a:t> Measures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880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International </a:t>
            </a:r>
            <a:r>
              <a:rPr lang="en-US" dirty="0" smtClean="0"/>
              <a:t>Plant </a:t>
            </a:r>
            <a:br>
              <a:rPr lang="en-US" dirty="0" smtClean="0"/>
            </a:br>
            <a:r>
              <a:rPr lang="en-US" dirty="0" smtClean="0"/>
              <a:t>Protection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3"/>
                </a:solidFill>
              </a:rPr>
              <a:t>Sets international standards, guidelines and recommendations for plant </a:t>
            </a:r>
            <a:r>
              <a:rPr lang="en-US" sz="2400" b="1" dirty="0" smtClean="0">
                <a:solidFill>
                  <a:schemeClr val="accent3"/>
                </a:solidFill>
              </a:rPr>
              <a:t>health</a:t>
            </a:r>
          </a:p>
          <a:p>
            <a:pPr lvl="0"/>
            <a:r>
              <a:rPr lang="en-US" dirty="0"/>
              <a:t>To prevent the spread and introduction of pests of plants and plant products</a:t>
            </a:r>
          </a:p>
          <a:p>
            <a:r>
              <a:rPr lang="en-US" dirty="0"/>
              <a:t>To cooperate in controlling pests of plants and plant products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503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Sanitary </a:t>
            </a:r>
            <a:r>
              <a:rPr lang="en-US" dirty="0"/>
              <a:t>and </a:t>
            </a:r>
            <a:r>
              <a:rPr lang="en-US" dirty="0" err="1" smtClean="0"/>
              <a:t>Phytosanitary</a:t>
            </a:r>
            <a:r>
              <a:rPr lang="en-US" dirty="0"/>
              <a:t> </a:t>
            </a:r>
            <a:r>
              <a:rPr lang="en-US" dirty="0" smtClean="0"/>
              <a:t>Measures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95400" y="1002345"/>
            <a:ext cx="3510278" cy="43600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Measures take to protect</a:t>
            </a:r>
            <a:r>
              <a:rPr lang="en-US" sz="2400" dirty="0" smtClean="0">
                <a:solidFill>
                  <a:schemeClr val="accent3"/>
                </a:solidFill>
              </a:rPr>
              <a:t>:</a:t>
            </a:r>
            <a:endParaRPr lang="en-US" sz="2400" dirty="0">
              <a:solidFill>
                <a:schemeClr val="accent3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295400" y="2540008"/>
            <a:ext cx="7164388" cy="543059"/>
            <a:chOff x="1295400" y="2588560"/>
            <a:chExt cx="7164388" cy="543059"/>
          </a:xfrm>
        </p:grpSpPr>
        <p:sp>
          <p:nvSpPr>
            <p:cNvPr id="13" name="Rectangle 12"/>
            <p:cNvSpPr/>
            <p:nvPr/>
          </p:nvSpPr>
          <p:spPr>
            <a:xfrm>
              <a:off x="1295400" y="2588560"/>
              <a:ext cx="7164388" cy="543059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35185" y="2674034"/>
              <a:ext cx="2167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/>
                <a:t>Human life</a:t>
              </a:r>
              <a:endParaRPr lang="en-US" sz="18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23448" y="2665452"/>
              <a:ext cx="3936340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800" b="1" dirty="0"/>
                <a:t>animal-carried diseases</a:t>
              </a:r>
            </a:p>
          </p:txBody>
        </p:sp>
        <p:sp>
          <p:nvSpPr>
            <p:cNvPr id="16" name="AutoShape 19"/>
            <p:cNvSpPr>
              <a:spLocks noChangeArrowheads="1"/>
            </p:cNvSpPr>
            <p:nvPr/>
          </p:nvSpPr>
          <p:spPr bwMode="auto">
            <a:xfrm>
              <a:off x="3462715" y="2601619"/>
              <a:ext cx="792163" cy="530000"/>
            </a:xfrm>
            <a:prstGeom prst="rightArrow">
              <a:avLst>
                <a:gd name="adj1" fmla="val 50000"/>
                <a:gd name="adj2" fmla="val 27539"/>
              </a:avLst>
            </a:prstGeom>
            <a:solidFill>
              <a:srgbClr val="FF6F27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tIns="36000" bIns="54000" anchor="ctr" anchorCtr="0"/>
            <a:lstStyle/>
            <a:p>
              <a:pPr algn="ctr"/>
              <a:r>
                <a:rPr lang="en-GB" altLang="en-US" sz="1600" i="1" dirty="0" smtClean="0"/>
                <a:t>from</a:t>
              </a:r>
              <a:endParaRPr lang="en-GB" altLang="en-US" sz="1600" i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294725" y="3130727"/>
            <a:ext cx="7165063" cy="632341"/>
            <a:chOff x="1294725" y="3179279"/>
            <a:chExt cx="7165063" cy="632341"/>
          </a:xfrm>
        </p:grpSpPr>
        <p:sp>
          <p:nvSpPr>
            <p:cNvPr id="17" name="Rectangle 16"/>
            <p:cNvSpPr/>
            <p:nvPr/>
          </p:nvSpPr>
          <p:spPr>
            <a:xfrm>
              <a:off x="1295400" y="3179279"/>
              <a:ext cx="7164388" cy="63234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94725" y="3305213"/>
              <a:ext cx="2167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/>
                <a:t>Animal </a:t>
              </a:r>
              <a:r>
                <a:rPr lang="en-US" sz="1800" b="1" dirty="0" smtClean="0"/>
                <a:t>or plant life</a:t>
              </a:r>
              <a:endParaRPr lang="en-US" sz="18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72595" y="3296632"/>
              <a:ext cx="4187193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1800" b="1" dirty="0"/>
                <a:t>pests, diseases, </a:t>
              </a:r>
              <a:r>
                <a:rPr lang="en-US" sz="1800" b="1" dirty="0" smtClean="0"/>
                <a:t>disease-causing organisms</a:t>
              </a:r>
              <a:endParaRPr lang="en-US" sz="1800" b="1" dirty="0"/>
            </a:p>
          </p:txBody>
        </p:sp>
        <p:sp>
          <p:nvSpPr>
            <p:cNvPr id="25" name="AutoShape 19"/>
            <p:cNvSpPr>
              <a:spLocks noChangeArrowheads="1"/>
            </p:cNvSpPr>
            <p:nvPr/>
          </p:nvSpPr>
          <p:spPr bwMode="auto">
            <a:xfrm>
              <a:off x="3462530" y="3232482"/>
              <a:ext cx="792163" cy="530000"/>
            </a:xfrm>
            <a:prstGeom prst="rightArrow">
              <a:avLst>
                <a:gd name="adj1" fmla="val 50000"/>
                <a:gd name="adj2" fmla="val 27539"/>
              </a:avLst>
            </a:prstGeom>
            <a:solidFill>
              <a:srgbClr val="FF6F27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tIns="36000" bIns="54000" anchor="ctr" anchorCtr="0"/>
            <a:lstStyle/>
            <a:p>
              <a:pPr algn="ctr"/>
              <a:r>
                <a:rPr lang="en-GB" altLang="en-US" sz="1600" i="1" dirty="0" smtClean="0"/>
                <a:t>from</a:t>
              </a:r>
              <a:endParaRPr lang="en-GB" altLang="en-US" sz="1600" i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295400" y="1588698"/>
            <a:ext cx="7164388" cy="923330"/>
            <a:chOff x="1295400" y="1637250"/>
            <a:chExt cx="7164388" cy="923330"/>
          </a:xfrm>
        </p:grpSpPr>
        <p:sp>
          <p:nvSpPr>
            <p:cNvPr id="9" name="Rectangle 8"/>
            <p:cNvSpPr/>
            <p:nvPr/>
          </p:nvSpPr>
          <p:spPr>
            <a:xfrm>
              <a:off x="1295400" y="1651240"/>
              <a:ext cx="7164388" cy="88966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5185" y="1785266"/>
              <a:ext cx="21678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/>
                <a:t>Human </a:t>
              </a:r>
              <a:r>
                <a:rPr lang="en-US" sz="1800" b="1" dirty="0" smtClean="0"/>
                <a:t>or</a:t>
              </a:r>
              <a:br>
                <a:rPr lang="en-US" sz="1800" b="1" dirty="0" smtClean="0"/>
              </a:br>
              <a:r>
                <a:rPr lang="en-US" sz="1800" b="1" dirty="0" smtClean="0"/>
                <a:t>animal health</a:t>
              </a:r>
              <a:endParaRPr lang="en-US" sz="18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23448" y="1637250"/>
              <a:ext cx="3936340" cy="92333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800" b="1" dirty="0"/>
                <a:t>risks arising from additives,</a:t>
              </a:r>
            </a:p>
            <a:p>
              <a:pPr algn="ctr"/>
              <a:r>
                <a:rPr lang="en-US" sz="1800" b="1" dirty="0"/>
                <a:t>contaminants, toxins or disease organisms in food, drink, feedstuff</a:t>
              </a:r>
            </a:p>
          </p:txBody>
        </p:sp>
        <p:sp>
          <p:nvSpPr>
            <p:cNvPr id="26" name="AutoShape 19"/>
            <p:cNvSpPr>
              <a:spLocks noChangeArrowheads="1"/>
            </p:cNvSpPr>
            <p:nvPr/>
          </p:nvSpPr>
          <p:spPr bwMode="auto">
            <a:xfrm>
              <a:off x="3462529" y="1829072"/>
              <a:ext cx="792163" cy="530000"/>
            </a:xfrm>
            <a:prstGeom prst="rightArrow">
              <a:avLst>
                <a:gd name="adj1" fmla="val 50000"/>
                <a:gd name="adj2" fmla="val 27539"/>
              </a:avLst>
            </a:prstGeom>
            <a:solidFill>
              <a:srgbClr val="FF6F27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tIns="36000" bIns="54000" anchor="ctr" anchorCtr="0"/>
            <a:lstStyle/>
            <a:p>
              <a:pPr algn="ctr"/>
              <a:r>
                <a:rPr lang="en-GB" altLang="en-US" sz="1600" i="1" dirty="0" smtClean="0"/>
                <a:t>from</a:t>
              </a:r>
              <a:endParaRPr lang="en-GB" altLang="en-US" sz="1600" i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295400" y="3810728"/>
            <a:ext cx="7164388" cy="657553"/>
            <a:chOff x="1295400" y="3859280"/>
            <a:chExt cx="7164388" cy="657553"/>
          </a:xfrm>
        </p:grpSpPr>
        <p:sp>
          <p:nvSpPr>
            <p:cNvPr id="21" name="Rectangle 20"/>
            <p:cNvSpPr/>
            <p:nvPr/>
          </p:nvSpPr>
          <p:spPr>
            <a:xfrm>
              <a:off x="1295400" y="3859280"/>
              <a:ext cx="7164388" cy="65755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35185" y="3993306"/>
              <a:ext cx="2167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/>
                <a:t>A country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23448" y="3862410"/>
              <a:ext cx="3936340" cy="64633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800" b="1" dirty="0"/>
                <a:t>other damage caused by entry,</a:t>
              </a:r>
            </a:p>
            <a:p>
              <a:pPr algn="ctr"/>
              <a:r>
                <a:rPr lang="en-US" sz="1800" b="1" dirty="0"/>
                <a:t>establishment or spread of pests</a:t>
              </a:r>
            </a:p>
          </p:txBody>
        </p:sp>
        <p:sp>
          <p:nvSpPr>
            <p:cNvPr id="27" name="AutoShape 19"/>
            <p:cNvSpPr>
              <a:spLocks noChangeArrowheads="1"/>
            </p:cNvSpPr>
            <p:nvPr/>
          </p:nvSpPr>
          <p:spPr bwMode="auto">
            <a:xfrm>
              <a:off x="3462529" y="3920881"/>
              <a:ext cx="792163" cy="530000"/>
            </a:xfrm>
            <a:prstGeom prst="rightArrow">
              <a:avLst>
                <a:gd name="adj1" fmla="val 50000"/>
                <a:gd name="adj2" fmla="val 27539"/>
              </a:avLst>
            </a:prstGeom>
            <a:solidFill>
              <a:srgbClr val="FF6F27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tIns="36000" bIns="54000" anchor="ctr" anchorCtr="0"/>
            <a:lstStyle/>
            <a:p>
              <a:pPr algn="ctr"/>
              <a:r>
                <a:rPr lang="en-GB" altLang="en-US" sz="1600" i="1" dirty="0" smtClean="0"/>
                <a:t>from</a:t>
              </a:r>
              <a:endParaRPr lang="en-GB" altLang="en-US" sz="1600" i="1" dirty="0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990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Sanitary Measures – </a:t>
            </a:r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1295400" y="1019597"/>
            <a:ext cx="3510278" cy="436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chemeClr val="accent3"/>
                </a:solidFill>
              </a:rPr>
              <a:t>Measures take to protect:</a:t>
            </a:r>
            <a:endParaRPr lang="en-US" sz="2400" b="1" dirty="0">
              <a:solidFill>
                <a:schemeClr val="accent3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95400" y="1588698"/>
            <a:ext cx="7164388" cy="923330"/>
            <a:chOff x="1295400" y="1637250"/>
            <a:chExt cx="7164388" cy="923330"/>
          </a:xfrm>
        </p:grpSpPr>
        <p:sp>
          <p:nvSpPr>
            <p:cNvPr id="13" name="Rectangle 12"/>
            <p:cNvSpPr/>
            <p:nvPr/>
          </p:nvSpPr>
          <p:spPr>
            <a:xfrm>
              <a:off x="1295400" y="1651240"/>
              <a:ext cx="7164388" cy="88966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35185" y="1785266"/>
              <a:ext cx="21678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/>
                <a:t>Human </a:t>
              </a:r>
              <a:r>
                <a:rPr lang="en-US" sz="1800" b="1" dirty="0" smtClean="0"/>
                <a:t>or</a:t>
              </a:r>
              <a:br>
                <a:rPr lang="en-US" sz="1800" b="1" dirty="0" smtClean="0"/>
              </a:br>
              <a:r>
                <a:rPr lang="en-US" sz="1800" b="1" dirty="0" smtClean="0"/>
                <a:t>animal health</a:t>
              </a:r>
              <a:endParaRPr lang="en-US" sz="18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23448" y="1637250"/>
              <a:ext cx="3936340" cy="92333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1800" b="1" dirty="0"/>
                <a:t>risks arising from additives,</a:t>
              </a:r>
            </a:p>
            <a:p>
              <a:pPr algn="ctr"/>
              <a:r>
                <a:rPr lang="en-US" sz="1800" b="1" dirty="0"/>
                <a:t>contaminants, toxins or disease organisms in food, drink, feedstuff</a:t>
              </a:r>
            </a:p>
          </p:txBody>
        </p:sp>
        <p:sp>
          <p:nvSpPr>
            <p:cNvPr id="16" name="AutoShape 19"/>
            <p:cNvSpPr>
              <a:spLocks noChangeArrowheads="1"/>
            </p:cNvSpPr>
            <p:nvPr/>
          </p:nvSpPr>
          <p:spPr bwMode="auto">
            <a:xfrm>
              <a:off x="3462529" y="1829072"/>
              <a:ext cx="792163" cy="530000"/>
            </a:xfrm>
            <a:prstGeom prst="rightArrow">
              <a:avLst>
                <a:gd name="adj1" fmla="val 50000"/>
                <a:gd name="adj2" fmla="val 27539"/>
              </a:avLst>
            </a:prstGeom>
            <a:solidFill>
              <a:srgbClr val="FF6F27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tIns="36000" bIns="54000" anchor="ctr" anchorCtr="0"/>
            <a:lstStyle/>
            <a:p>
              <a:pPr algn="ctr"/>
              <a:r>
                <a:rPr lang="en-GB" altLang="en-US" sz="1600" i="1" dirty="0" smtClean="0"/>
                <a:t>from</a:t>
              </a:r>
              <a:endParaRPr lang="en-GB" altLang="en-US" sz="1600" i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376320" y="3093466"/>
            <a:ext cx="1229315" cy="968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Limits on residues in fish &amp; </a:t>
            </a:r>
            <a:r>
              <a:rPr lang="en-US" dirty="0" smtClean="0"/>
              <a:t>shellfish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265178" y="3094914"/>
            <a:ext cx="11645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Limits on </a:t>
            </a:r>
            <a:r>
              <a:rPr lang="en-US" sz="1600" dirty="0" err="1"/>
              <a:t>aflatoxin</a:t>
            </a:r>
            <a:r>
              <a:rPr lang="en-US" sz="1600" dirty="0"/>
              <a:t> residues in </a:t>
            </a:r>
            <a:r>
              <a:rPr lang="en-US" sz="1600" dirty="0" smtClean="0"/>
              <a:t>nuts</a:t>
            </a:r>
            <a:endParaRPr lang="en-GB" altLang="en-US" sz="1600" dirty="0">
              <a:solidFill>
                <a:srgbClr val="6633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76988" y="3088706"/>
            <a:ext cx="1217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Reduce risks from </a:t>
            </a:r>
            <a:r>
              <a:rPr lang="en-US" sz="1600" dirty="0" smtClean="0"/>
              <a:t>salmonella</a:t>
            </a:r>
            <a:endParaRPr lang="en-GB" altLang="en-US" sz="1600" dirty="0">
              <a:solidFill>
                <a:srgbClr val="663300"/>
              </a:solidFill>
            </a:endParaRPr>
          </a:p>
        </p:txBody>
      </p:sp>
      <p:pic>
        <p:nvPicPr>
          <p:cNvPr id="20" name="Picture 7" descr="MPj0400565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2767476" y="2702740"/>
            <a:ext cx="1377347" cy="1870828"/>
          </a:xfrm>
          <a:noFill/>
        </p:spPr>
      </p:pic>
      <p:pic>
        <p:nvPicPr>
          <p:cNvPr id="21" name="Picture 13" descr="MPj0177950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5591298" y="2702740"/>
            <a:ext cx="1332242" cy="1869260"/>
          </a:xfrm>
          <a:noFill/>
        </p:spPr>
      </p:pic>
      <p:sp>
        <p:nvSpPr>
          <p:cNvPr id="22" name="Line 10"/>
          <p:cNvSpPr>
            <a:spLocks noChangeShapeType="1"/>
          </p:cNvSpPr>
          <p:nvPr/>
        </p:nvSpPr>
        <p:spPr bwMode="auto">
          <a:xfrm flipH="1">
            <a:off x="1990641" y="2634509"/>
            <a:ext cx="9287" cy="446105"/>
          </a:xfrm>
          <a:prstGeom prst="line">
            <a:avLst/>
          </a:prstGeom>
          <a:noFill/>
          <a:ln w="6667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H="1">
            <a:off x="4871404" y="2634508"/>
            <a:ext cx="1195" cy="446106"/>
          </a:xfrm>
          <a:prstGeom prst="line">
            <a:avLst/>
          </a:prstGeom>
          <a:noFill/>
          <a:ln w="6667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7679340" y="2634508"/>
            <a:ext cx="1195" cy="446106"/>
          </a:xfrm>
          <a:prstGeom prst="line">
            <a:avLst/>
          </a:prstGeom>
          <a:noFill/>
          <a:ln w="6667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230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Sanitary Measures – </a:t>
            </a:r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1295400" y="1019597"/>
            <a:ext cx="3510278" cy="436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chemeClr val="accent3"/>
                </a:solidFill>
              </a:rPr>
              <a:t>Measures take to protect:</a:t>
            </a:r>
            <a:endParaRPr lang="en-US" sz="2400" b="1" dirty="0">
              <a:solidFill>
                <a:schemeClr val="accent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04524" y="2931626"/>
            <a:ext cx="1448473" cy="1172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Requirement that susceptible animals be vaccinated against rabies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30734" y="3056339"/>
            <a:ext cx="1217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Avian influenza </a:t>
            </a:r>
            <a:r>
              <a:rPr lang="en-US" sz="1600" dirty="0" smtClean="0"/>
              <a:t>measures</a:t>
            </a:r>
            <a:endParaRPr lang="en-GB" altLang="en-US" sz="1600" dirty="0">
              <a:solidFill>
                <a:srgbClr val="663300"/>
              </a:solidFill>
            </a:endParaRP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927172" y="2278460"/>
            <a:ext cx="418" cy="446106"/>
          </a:xfrm>
          <a:prstGeom prst="line">
            <a:avLst/>
          </a:prstGeom>
          <a:noFill/>
          <a:ln w="6667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95400" y="1595885"/>
            <a:ext cx="7164388" cy="54305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335185" y="1681359"/>
            <a:ext cx="3155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Human life</a:t>
            </a:r>
            <a:endParaRPr lang="en-US" sz="1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282562" y="1672777"/>
            <a:ext cx="3177226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800" b="1" dirty="0"/>
              <a:t>animal-carried diseases</a:t>
            </a:r>
          </a:p>
        </p:txBody>
      </p:sp>
      <p:sp>
        <p:nvSpPr>
          <p:cNvPr id="29" name="AutoShape 19"/>
          <p:cNvSpPr>
            <a:spLocks noChangeArrowheads="1"/>
          </p:cNvSpPr>
          <p:nvPr/>
        </p:nvSpPr>
        <p:spPr bwMode="auto">
          <a:xfrm>
            <a:off x="4490399" y="1608944"/>
            <a:ext cx="792163" cy="530000"/>
          </a:xfrm>
          <a:prstGeom prst="rightArrow">
            <a:avLst>
              <a:gd name="adj1" fmla="val 50000"/>
              <a:gd name="adj2" fmla="val 27539"/>
            </a:avLst>
          </a:prstGeom>
          <a:solidFill>
            <a:srgbClr val="FF6F2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tIns="36000" bIns="54000" anchor="ctr" anchorCtr="0"/>
          <a:lstStyle/>
          <a:p>
            <a:pPr algn="ctr"/>
            <a:r>
              <a:rPr lang="en-GB" altLang="en-US" sz="1600" i="1" dirty="0" smtClean="0"/>
              <a:t>from</a:t>
            </a:r>
            <a:endParaRPr lang="en-GB" altLang="en-US" sz="1600" i="1" dirty="0"/>
          </a:p>
        </p:txBody>
      </p:sp>
      <p:pic>
        <p:nvPicPr>
          <p:cNvPr id="30" name="Picture 12" descr="MPj0405030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0262" y="2594313"/>
            <a:ext cx="1067834" cy="186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3" descr="MPj0180494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0746" y="2922041"/>
            <a:ext cx="1799401" cy="118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10"/>
          <p:cNvSpPr>
            <a:spLocks noChangeShapeType="1"/>
          </p:cNvSpPr>
          <p:nvPr/>
        </p:nvSpPr>
        <p:spPr bwMode="auto">
          <a:xfrm flipH="1">
            <a:off x="2976274" y="2278460"/>
            <a:ext cx="418" cy="446106"/>
          </a:xfrm>
          <a:prstGeom prst="line">
            <a:avLst/>
          </a:prstGeom>
          <a:noFill/>
          <a:ln w="6667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511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Sanitary Measures – </a:t>
            </a:r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1295400" y="1019597"/>
            <a:ext cx="3510278" cy="436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charset="2"/>
              <a:buChar char="§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chemeClr val="accent3"/>
                </a:solidFill>
              </a:rPr>
              <a:t>Measures take to protect:</a:t>
            </a:r>
            <a:endParaRPr lang="en-US" sz="2400" b="1" dirty="0">
              <a:solidFill>
                <a:schemeClr val="accent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70452" y="2769786"/>
            <a:ext cx="1448473" cy="95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Sanitary measure to prevent introduction of FMD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555226" y="2764245"/>
            <a:ext cx="1443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Phytosanitary</a:t>
            </a:r>
            <a:r>
              <a:rPr lang="en-US" sz="1600" dirty="0"/>
              <a:t> measure to prevent introduction of fruit flies</a:t>
            </a:r>
            <a:r>
              <a:rPr lang="en-US" sz="1600" dirty="0" smtClean="0">
                <a:effectLst/>
              </a:rPr>
              <a:t> </a:t>
            </a:r>
            <a:endParaRPr lang="en-GB" altLang="en-US" sz="1600" dirty="0">
              <a:solidFill>
                <a:srgbClr val="663300"/>
              </a:solidFill>
            </a:endParaRPr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 flipH="1">
            <a:off x="2832798" y="2278461"/>
            <a:ext cx="9287" cy="446105"/>
          </a:xfrm>
          <a:prstGeom prst="line">
            <a:avLst/>
          </a:prstGeom>
          <a:noFill/>
          <a:ln w="6667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902915" y="2278460"/>
            <a:ext cx="380" cy="446106"/>
          </a:xfrm>
          <a:prstGeom prst="line">
            <a:avLst/>
          </a:prstGeom>
          <a:noFill/>
          <a:ln w="6667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95400" y="1595885"/>
            <a:ext cx="7164388" cy="54305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335185" y="1681359"/>
            <a:ext cx="3155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Plant or animal life</a:t>
            </a:r>
            <a:endParaRPr lang="en-US" sz="1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282562" y="1672777"/>
            <a:ext cx="3177226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800" b="1" dirty="0" smtClean="0"/>
              <a:t>Pests and diseases</a:t>
            </a:r>
            <a:endParaRPr lang="en-US" sz="1800" b="1" dirty="0"/>
          </a:p>
        </p:txBody>
      </p:sp>
      <p:sp>
        <p:nvSpPr>
          <p:cNvPr id="29" name="AutoShape 19"/>
          <p:cNvSpPr>
            <a:spLocks noChangeArrowheads="1"/>
          </p:cNvSpPr>
          <p:nvPr/>
        </p:nvSpPr>
        <p:spPr bwMode="auto">
          <a:xfrm>
            <a:off x="4490399" y="1608944"/>
            <a:ext cx="792163" cy="530000"/>
          </a:xfrm>
          <a:prstGeom prst="rightArrow">
            <a:avLst>
              <a:gd name="adj1" fmla="val 50000"/>
              <a:gd name="adj2" fmla="val 27539"/>
            </a:avLst>
          </a:prstGeom>
          <a:solidFill>
            <a:srgbClr val="FF6F2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tIns="36000" bIns="54000" anchor="ctr" anchorCtr="0"/>
          <a:lstStyle/>
          <a:p>
            <a:pPr algn="ctr"/>
            <a:r>
              <a:rPr lang="en-GB" altLang="en-US" sz="1600" i="1" dirty="0" smtClean="0"/>
              <a:t>from</a:t>
            </a:r>
            <a:endParaRPr lang="en-GB" altLang="en-US" sz="1600" i="1" dirty="0"/>
          </a:p>
        </p:txBody>
      </p:sp>
      <p:pic>
        <p:nvPicPr>
          <p:cNvPr id="15" name="Picture 10" descr="cow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2902" y="2812797"/>
            <a:ext cx="1924308" cy="153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MPj0423110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9408" y="2812796"/>
            <a:ext cx="1226290" cy="153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739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/>
              <a:t>the IPPC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>
                <a:solidFill>
                  <a:schemeClr val="accent3"/>
                </a:solidFill>
              </a:rPr>
              <a:t>multilateral treaty</a:t>
            </a:r>
            <a:r>
              <a:rPr lang="en-US" b="1" dirty="0"/>
              <a:t> </a:t>
            </a:r>
            <a:r>
              <a:rPr lang="en-US" dirty="0"/>
              <a:t>for </a:t>
            </a:r>
            <a:r>
              <a:rPr lang="en-US" b="1" dirty="0">
                <a:solidFill>
                  <a:schemeClr val="accent3"/>
                </a:solidFill>
              </a:rPr>
              <a:t>international cooperation </a:t>
            </a:r>
            <a:r>
              <a:rPr lang="en-US" dirty="0"/>
              <a:t>in plant protection</a:t>
            </a:r>
          </a:p>
          <a:p>
            <a:r>
              <a:rPr lang="en-US" dirty="0" smtClean="0"/>
              <a:t>The </a:t>
            </a:r>
            <a:r>
              <a:rPr lang="en-US" dirty="0"/>
              <a:t>global instrument for the development and application of </a:t>
            </a:r>
            <a:r>
              <a:rPr lang="en-US" b="1" dirty="0">
                <a:solidFill>
                  <a:schemeClr val="accent3"/>
                </a:solidFill>
              </a:rPr>
              <a:t>harmonized</a:t>
            </a:r>
            <a:r>
              <a:rPr lang="en-US" b="1" dirty="0"/>
              <a:t> </a:t>
            </a:r>
            <a:r>
              <a:rPr lang="en-US" dirty="0" err="1"/>
              <a:t>phytosanitary</a:t>
            </a:r>
            <a:r>
              <a:rPr lang="en-US" dirty="0"/>
              <a:t> measures</a:t>
            </a:r>
          </a:p>
          <a:p>
            <a:r>
              <a:rPr lang="en-US" dirty="0" smtClean="0"/>
              <a:t>The </a:t>
            </a:r>
            <a:r>
              <a:rPr lang="en-US" dirty="0" err="1"/>
              <a:t>phytosanitary</a:t>
            </a:r>
            <a:r>
              <a:rPr lang="en-US" dirty="0"/>
              <a:t> </a:t>
            </a:r>
            <a:r>
              <a:rPr lang="en-US" b="1" dirty="0">
                <a:solidFill>
                  <a:schemeClr val="accent3"/>
                </a:solidFill>
              </a:rPr>
              <a:t>standard-setting</a:t>
            </a:r>
            <a:r>
              <a:rPr lang="en-US" b="1" dirty="0"/>
              <a:t> </a:t>
            </a:r>
            <a:r>
              <a:rPr lang="en-US" dirty="0"/>
              <a:t>organization named in the WTO SPS Agreement and recognized by the </a:t>
            </a:r>
            <a:r>
              <a:rPr lang="en-US" dirty="0" smtClean="0"/>
              <a:t>CBD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727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>
            <a:off x="1777657" y="2504205"/>
            <a:ext cx="0" cy="352405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623709" y="2832945"/>
            <a:ext cx="0" cy="352405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879571" y="2504205"/>
            <a:ext cx="0" cy="352405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665901" y="2504205"/>
            <a:ext cx="0" cy="352405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310848" y="2832945"/>
            <a:ext cx="0" cy="352405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IPPC historical </a:t>
            </a:r>
            <a:r>
              <a:rPr lang="en-US" sz="3200" dirty="0" smtClean="0"/>
              <a:t>timeline</a:t>
            </a:r>
            <a:endParaRPr lang="en-US" sz="3200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>
          <a:xfrm>
            <a:off x="1295400" y="1201275"/>
            <a:ext cx="2327694" cy="1302930"/>
          </a:xfrm>
          <a:noFill/>
          <a:ln w="19050" cmpd="sng">
            <a:solidFill>
              <a:schemeClr val="accent4"/>
            </a:solidFill>
          </a:ln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1400354" y="1358964"/>
            <a:ext cx="987552" cy="987552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 t="-22000" b="-2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2387906" y="1211543"/>
            <a:ext cx="11575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 dirty="0"/>
              <a:t>12 Country </a:t>
            </a:r>
            <a:r>
              <a:rPr lang="en-US" sz="1300" dirty="0" smtClean="0"/>
              <a:t>Agreement</a:t>
            </a:r>
            <a:endParaRPr lang="en-US" sz="1300" dirty="0"/>
          </a:p>
          <a:p>
            <a:r>
              <a:rPr lang="en-US" sz="1300" i="1" dirty="0" err="1"/>
              <a:t>Phylloxera</a:t>
            </a:r>
            <a:r>
              <a:rPr lang="en-US" sz="1300" i="1" dirty="0"/>
              <a:t> </a:t>
            </a:r>
            <a:br>
              <a:rPr lang="en-US" sz="1300" i="1" dirty="0"/>
            </a:br>
            <a:r>
              <a:rPr lang="en-US" sz="1300" i="1" dirty="0" err="1"/>
              <a:t>vastatrix</a:t>
            </a:r>
            <a:r>
              <a:rPr lang="en-US" sz="1300" dirty="0"/>
              <a:t> </a:t>
            </a:r>
            <a:br>
              <a:rPr lang="en-US" sz="1300" dirty="0"/>
            </a:br>
            <a:r>
              <a:rPr lang="en-US" sz="1300" dirty="0" smtClean="0"/>
              <a:t>Convention</a:t>
            </a:r>
            <a:endParaRPr lang="en-US" sz="1300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"/>
          </p:nvPr>
        </p:nvSpPr>
        <p:spPr>
          <a:xfrm>
            <a:off x="3719428" y="1201274"/>
            <a:ext cx="2327694" cy="1302931"/>
          </a:xfrm>
          <a:noFill/>
          <a:ln w="19050" cmpd="sng">
            <a:solidFill>
              <a:schemeClr val="accent4"/>
            </a:solidFill>
          </a:ln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4811934" y="1297643"/>
            <a:ext cx="11575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IPPC text Revised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"/>
          </p:nvPr>
        </p:nvSpPr>
        <p:spPr>
          <a:xfrm>
            <a:off x="6134819" y="1201274"/>
            <a:ext cx="2327694" cy="1302931"/>
          </a:xfrm>
          <a:noFill/>
          <a:ln w="19050" cmpd="sng">
            <a:solidFill>
              <a:schemeClr val="accent4"/>
            </a:solidFill>
          </a:ln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7227326" y="1297643"/>
            <a:ext cx="130563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 dirty="0"/>
              <a:t>182 Contracting Parties, RPPOs</a:t>
            </a:r>
            <a:r>
              <a:rPr lang="en-US" sz="1300" dirty="0" smtClean="0"/>
              <a:t>.</a:t>
            </a:r>
            <a:endParaRPr lang="en-US" sz="1300" dirty="0"/>
          </a:p>
          <a:p>
            <a:r>
              <a:rPr lang="en-US" sz="1300" dirty="0"/>
              <a:t>WTO and CBD recognized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24382" y="1358964"/>
            <a:ext cx="987552" cy="987552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 l="-54000" r="-5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/>
          <p:cNvSpPr/>
          <p:nvPr/>
        </p:nvSpPr>
        <p:spPr>
          <a:xfrm>
            <a:off x="6239773" y="1358964"/>
            <a:ext cx="987553" cy="987552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 l="-40000" r="-4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Content Placeholder 3"/>
          <p:cNvSpPr>
            <a:spLocks noGrp="1"/>
          </p:cNvSpPr>
          <p:nvPr>
            <p:ph sz="half" idx="1"/>
          </p:nvPr>
        </p:nvSpPr>
        <p:spPr>
          <a:xfrm>
            <a:off x="2365070" y="3185351"/>
            <a:ext cx="2327694" cy="1302930"/>
          </a:xfrm>
          <a:noFill/>
          <a:ln w="19050" cmpd="sng">
            <a:solidFill>
              <a:schemeClr val="accent4"/>
            </a:solidFill>
          </a:ln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3457576" y="3195619"/>
            <a:ext cx="11575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 dirty="0"/>
              <a:t>Original Text </a:t>
            </a:r>
            <a:r>
              <a:rPr lang="en-US" sz="1300" dirty="0" smtClean="0"/>
              <a:t>Adopted</a:t>
            </a:r>
            <a:endParaRPr lang="en-US" sz="1300" dirty="0"/>
          </a:p>
          <a:p>
            <a:r>
              <a:rPr lang="en-US" sz="1300" dirty="0"/>
              <a:t>1952 Plant Health Agreement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"/>
          </p:nvPr>
        </p:nvSpPr>
        <p:spPr>
          <a:xfrm>
            <a:off x="5418824" y="3185350"/>
            <a:ext cx="2327694" cy="1302931"/>
          </a:xfrm>
          <a:noFill/>
          <a:ln w="19050" cmpd="sng">
            <a:solidFill>
              <a:schemeClr val="accent4"/>
            </a:solidFill>
          </a:ln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6511330" y="3281719"/>
            <a:ext cx="11575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IPPC revised</a:t>
            </a:r>
          </a:p>
          <a:p>
            <a:r>
              <a:rPr lang="en-US" sz="1300" dirty="0"/>
              <a:t>WTO – SPS Agreement (1995)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70024" y="3343040"/>
            <a:ext cx="987552" cy="987552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 l="-54000" r="-5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1295400" y="2842761"/>
            <a:ext cx="7167112" cy="0"/>
          </a:xfrm>
          <a:prstGeom prst="line">
            <a:avLst/>
          </a:prstGeom>
          <a:noFill/>
          <a:ln w="180975">
            <a:solidFill>
              <a:srgbClr val="FF6600"/>
            </a:solidFill>
            <a:round/>
            <a:headEnd w="med" len="sm"/>
            <a:tailEnd type="triangle" w="sm" len="sm"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15152" y="3343039"/>
            <a:ext cx="987552" cy="987552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TextBox 21"/>
          <p:cNvSpPr txBox="1"/>
          <p:nvPr/>
        </p:nvSpPr>
        <p:spPr>
          <a:xfrm>
            <a:off x="1475737" y="2702401"/>
            <a:ext cx="603840" cy="3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1881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21174" y="2702401"/>
            <a:ext cx="603840" cy="3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1951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7036" y="2702401"/>
            <a:ext cx="603840" cy="3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1979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08928" y="2702401"/>
            <a:ext cx="603840" cy="3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1997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66961" y="2702401"/>
            <a:ext cx="603840" cy="3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2015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88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IPPC </a:t>
            </a:r>
            <a:r>
              <a:rPr lang="en-US" dirty="0" smtClean="0"/>
              <a:t>revision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3"/>
                </a:solidFill>
              </a:rPr>
              <a:t>Revised in 1997 to align the Convention with the Agreement on the Application of Sanitary and </a:t>
            </a:r>
            <a:r>
              <a:rPr lang="en-US" sz="2400" b="1" dirty="0" err="1">
                <a:solidFill>
                  <a:schemeClr val="accent3"/>
                </a:solidFill>
              </a:rPr>
              <a:t>Phytosanitary</a:t>
            </a:r>
            <a:r>
              <a:rPr lang="en-US" sz="2400" b="1" dirty="0">
                <a:solidFill>
                  <a:schemeClr val="accent3"/>
                </a:solidFill>
              </a:rPr>
              <a:t> Measures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468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</a:t>
            </a:r>
            <a:r>
              <a:rPr lang="en-US" dirty="0"/>
              <a:t>text of the </a:t>
            </a:r>
            <a:r>
              <a:rPr lang="en-US" dirty="0" smtClean="0"/>
              <a:t>IPPC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3"/>
                </a:solidFill>
              </a:rPr>
              <a:t>Article 1: Purpose and Responsibility</a:t>
            </a:r>
          </a:p>
          <a:p>
            <a:pPr marL="0" indent="0">
              <a:buNone/>
            </a:pPr>
            <a:r>
              <a:rPr lang="en-US" dirty="0"/>
              <a:t>To secure common and effective action to prevent the spread and introduction of pests of plants and plant products and to promote appropriate measures for their control, </a:t>
            </a:r>
            <a:r>
              <a:rPr lang="en-US" i="1" dirty="0"/>
              <a:t>the contracting parties undertake to adopt the legislative, technical and administrative measures specified in this Convention and in supplementary </a:t>
            </a:r>
            <a:r>
              <a:rPr lang="en-US" i="1" dirty="0" smtClean="0"/>
              <a:t>agreements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858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Achieving the </a:t>
            </a:r>
            <a:r>
              <a:rPr lang="en-US" dirty="0"/>
              <a:t>aims </a:t>
            </a:r>
            <a:r>
              <a:rPr lang="en-US" dirty="0" smtClean="0"/>
              <a:t>of the IPPC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Contracting parties establish National Plant Protection Organizations (NPPOs) as the sole national authorities for plant health</a:t>
            </a:r>
          </a:p>
          <a:p>
            <a:r>
              <a:rPr lang="en-US" dirty="0" smtClean="0"/>
              <a:t>Regional </a:t>
            </a:r>
            <a:r>
              <a:rPr lang="en-US" dirty="0"/>
              <a:t>Plant Protection Organizations (RPPOs) assist their regions to implement the IPPC and its International Standards for </a:t>
            </a:r>
            <a:r>
              <a:rPr lang="en-US" dirty="0" err="1"/>
              <a:t>Phytosanitary</a:t>
            </a:r>
            <a:r>
              <a:rPr lang="en-US" dirty="0"/>
              <a:t> Measures (ISPMs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701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Module 1	</a:t>
            </a:r>
            <a:br>
              <a:rPr lang="en-US" b="1" dirty="0"/>
            </a:br>
            <a:r>
              <a:rPr lang="en-US" dirty="0"/>
              <a:t>What will I learn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Agreement on the Application of Sanitary and </a:t>
            </a:r>
            <a:r>
              <a:rPr lang="en-US" dirty="0" err="1"/>
              <a:t>Phytosanitary</a:t>
            </a:r>
            <a:r>
              <a:rPr lang="en-US" dirty="0"/>
              <a:t> Measures (SPS)</a:t>
            </a:r>
          </a:p>
          <a:p>
            <a:r>
              <a:rPr lang="en-US" dirty="0" smtClean="0"/>
              <a:t>The </a:t>
            </a:r>
            <a:r>
              <a:rPr lang="en-US" dirty="0"/>
              <a:t>IPPC and international bodies involved in the implementation of sanitary and </a:t>
            </a:r>
            <a:r>
              <a:rPr lang="en-US" dirty="0" err="1"/>
              <a:t>phytosanitary</a:t>
            </a:r>
            <a:r>
              <a:rPr lang="en-US" dirty="0"/>
              <a:t> measures</a:t>
            </a:r>
          </a:p>
          <a:p>
            <a:r>
              <a:rPr lang="en-US" dirty="0" smtClean="0"/>
              <a:t>IPPC </a:t>
            </a:r>
            <a:r>
              <a:rPr lang="en-US" dirty="0"/>
              <a:t>and its relationship with other relevant international treaties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151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Principles </a:t>
            </a:r>
            <a:r>
              <a:rPr lang="en-US" dirty="0"/>
              <a:t>underlying</a:t>
            </a:r>
            <a:br>
              <a:rPr lang="en-US" dirty="0"/>
            </a:br>
            <a:r>
              <a:rPr lang="en-US" dirty="0" err="1" smtClean="0"/>
              <a:t>phytosanitary</a:t>
            </a:r>
            <a:r>
              <a:rPr lang="en-US" dirty="0" smtClean="0"/>
              <a:t>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err="1">
                <a:solidFill>
                  <a:schemeClr val="accent3"/>
                </a:solidFill>
              </a:rPr>
              <a:t>Phytosanitary</a:t>
            </a:r>
            <a:r>
              <a:rPr lang="en-US" sz="2400" b="1" dirty="0">
                <a:solidFill>
                  <a:schemeClr val="accent3"/>
                </a:solidFill>
              </a:rPr>
              <a:t> measures </a:t>
            </a:r>
            <a:r>
              <a:rPr lang="en-US" sz="2400" b="1" dirty="0" smtClean="0">
                <a:solidFill>
                  <a:schemeClr val="accent3"/>
                </a:solidFill>
              </a:rPr>
              <a:t>should</a:t>
            </a:r>
          </a:p>
          <a:p>
            <a:r>
              <a:rPr lang="en-US" dirty="0" smtClean="0"/>
              <a:t>Not </a:t>
            </a:r>
            <a:r>
              <a:rPr lang="en-US" dirty="0"/>
              <a:t>be trade barriers in disguise</a:t>
            </a:r>
          </a:p>
          <a:p>
            <a:r>
              <a:rPr lang="en-US" dirty="0" smtClean="0"/>
              <a:t>Not </a:t>
            </a:r>
            <a:r>
              <a:rPr lang="en-US" dirty="0"/>
              <a:t>discriminate among trading partners</a:t>
            </a:r>
          </a:p>
          <a:p>
            <a:r>
              <a:rPr lang="en-US" dirty="0" smtClean="0"/>
              <a:t>Be </a:t>
            </a:r>
            <a:r>
              <a:rPr lang="en-US" dirty="0"/>
              <a:t>harmonized and based on science</a:t>
            </a:r>
          </a:p>
          <a:p>
            <a:r>
              <a:rPr lang="en-US" dirty="0" smtClean="0"/>
              <a:t>Be submitted </a:t>
            </a:r>
            <a:r>
              <a:rPr lang="en-US" dirty="0"/>
              <a:t>to a process of recognition of equivalence, if requested by the exporting country</a:t>
            </a:r>
          </a:p>
          <a:p>
            <a:r>
              <a:rPr lang="en-US" dirty="0" smtClean="0"/>
              <a:t>Be </a:t>
            </a:r>
            <a:r>
              <a:rPr lang="en-US" dirty="0"/>
              <a:t>established through a transparent process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186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/>
              <a:t>international </a:t>
            </a:r>
            <a:r>
              <a:rPr lang="en-US" dirty="0" smtClean="0"/>
              <a:t>treaties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accent3"/>
                </a:solidFill>
              </a:rPr>
              <a:t>The Convention on Biological Diversity (CBD</a:t>
            </a:r>
            <a:r>
              <a:rPr lang="en-US" sz="2600" b="1" dirty="0" smtClean="0">
                <a:solidFill>
                  <a:schemeClr val="accent3"/>
                </a:solidFill>
              </a:rPr>
              <a:t>)</a:t>
            </a:r>
          </a:p>
          <a:p>
            <a:r>
              <a:rPr lang="en-US" dirty="0" smtClean="0"/>
              <a:t>The CBD and IPPC share key objectives of protecting the environment and biodiversity.</a:t>
            </a:r>
          </a:p>
          <a:p>
            <a:r>
              <a:rPr lang="en-US" dirty="0" smtClean="0"/>
              <a:t>Among </a:t>
            </a:r>
            <a:r>
              <a:rPr lang="en-US" dirty="0"/>
              <a:t>others, Article 8(h) of the CBD requires each contracting party to “prevent the introduction of, control or eradicate those alien species which threaten ecosystems, habitats or species.”</a:t>
            </a:r>
          </a:p>
          <a:p>
            <a:r>
              <a:rPr lang="en-US" dirty="0" smtClean="0"/>
              <a:t>Since </a:t>
            </a:r>
            <a:r>
              <a:rPr lang="en-US" dirty="0"/>
              <a:t>most invasive species can be categorized as plant pests, the CBD reinforces governments’ responsibility to address those threats through </a:t>
            </a:r>
            <a:r>
              <a:rPr lang="en-US" dirty="0" err="1"/>
              <a:t>phytosanitary</a:t>
            </a:r>
            <a:r>
              <a:rPr lang="en-US" dirty="0"/>
              <a:t> legislation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99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/>
              <a:t>international </a:t>
            </a:r>
            <a:r>
              <a:rPr lang="en-US" dirty="0" smtClean="0"/>
              <a:t>treaties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3"/>
                </a:solidFill>
              </a:rPr>
              <a:t>Cartagena Protocol (CP</a:t>
            </a:r>
            <a:r>
              <a:rPr lang="en-US" sz="2400" b="1" dirty="0" smtClean="0">
                <a:solidFill>
                  <a:schemeClr val="accent3"/>
                </a:solidFill>
              </a:rPr>
              <a:t>)</a:t>
            </a:r>
          </a:p>
          <a:p>
            <a:r>
              <a:rPr lang="en-US" dirty="0" smtClean="0"/>
              <a:t>Adopted </a:t>
            </a:r>
            <a:r>
              <a:rPr lang="en-US" dirty="0"/>
              <a:t>in Montreal on 29 January 2000</a:t>
            </a:r>
          </a:p>
          <a:p>
            <a:r>
              <a:rPr lang="en-US" dirty="0" smtClean="0"/>
              <a:t>To </a:t>
            </a:r>
            <a:r>
              <a:rPr lang="en-US" dirty="0"/>
              <a:t>contribute to ensuring an adequate level of protection in the field of </a:t>
            </a:r>
            <a:r>
              <a:rPr lang="en-US" i="1" dirty="0"/>
              <a:t>the safe transfer, handling and use of living modified organisms resulting from modern biotechnology that may have adverse effects on the conservation and sustainable use of biological diversity, </a:t>
            </a:r>
            <a:r>
              <a:rPr lang="en-US" dirty="0"/>
              <a:t>taking also into account risks to human health, and specifically focusing on transboundary </a:t>
            </a:r>
            <a:r>
              <a:rPr lang="en-US" dirty="0" smtClean="0"/>
              <a:t>movements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527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international </a:t>
            </a:r>
            <a:r>
              <a:rPr lang="en-US" dirty="0" smtClean="0"/>
              <a:t>treaties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3"/>
                </a:solidFill>
              </a:rPr>
              <a:t>The Convention on International Trade in Endangered Species of Wild Fauna and Flora (CITES</a:t>
            </a:r>
            <a:r>
              <a:rPr lang="en-US" sz="2400" b="1" dirty="0" smtClean="0">
                <a:solidFill>
                  <a:schemeClr val="accent3"/>
                </a:solidFill>
              </a:rPr>
              <a:t>)</a:t>
            </a:r>
          </a:p>
          <a:p>
            <a:r>
              <a:rPr lang="en-US" dirty="0" smtClean="0"/>
              <a:t>Aims </a:t>
            </a:r>
            <a:r>
              <a:rPr lang="en-US" dirty="0"/>
              <a:t>to ensure that international trade in wild animals and plants does not threaten their survival</a:t>
            </a:r>
          </a:p>
          <a:p>
            <a:r>
              <a:rPr lang="en-US" dirty="0" smtClean="0"/>
              <a:t>Cross </a:t>
            </a:r>
            <a:r>
              <a:rPr lang="en-US" dirty="0"/>
              <a:t>border trade involves, for example, plants including food products, exotic leather goods, wooden musical instruments, timber and tourist curios, all of which may be regulated by the NPPO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8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Relationships to	the </a:t>
            </a:r>
            <a:r>
              <a:rPr lang="en-US" dirty="0" smtClean="0"/>
              <a:t>IPPC</a:t>
            </a:r>
            <a:endParaRPr lang="en-US" dirty="0"/>
          </a:p>
        </p:txBody>
      </p:sp>
      <p:grpSp>
        <p:nvGrpSpPr>
          <p:cNvPr id="72" name="Group 71"/>
          <p:cNvGrpSpPr/>
          <p:nvPr/>
        </p:nvGrpSpPr>
        <p:grpSpPr>
          <a:xfrm>
            <a:off x="1364610" y="1293249"/>
            <a:ext cx="7267539" cy="2952416"/>
            <a:chOff x="1528504" y="1293249"/>
            <a:chExt cx="7267539" cy="2952416"/>
          </a:xfrm>
        </p:grpSpPr>
        <p:cxnSp>
          <p:nvCxnSpPr>
            <p:cNvPr id="43" name="Straight Connector 42"/>
            <p:cNvCxnSpPr>
              <a:endCxn id="25" idx="1"/>
            </p:cNvCxnSpPr>
            <p:nvPr/>
          </p:nvCxnSpPr>
          <p:spPr>
            <a:xfrm>
              <a:off x="2826707" y="1776786"/>
              <a:ext cx="335007" cy="26873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3" idx="0"/>
            </p:cNvCxnSpPr>
            <p:nvPr/>
          </p:nvCxnSpPr>
          <p:spPr>
            <a:xfrm flipH="1" flipV="1">
              <a:off x="4822853" y="1610315"/>
              <a:ext cx="194" cy="1664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31" idx="6"/>
            </p:cNvCxnSpPr>
            <p:nvPr/>
          </p:nvCxnSpPr>
          <p:spPr>
            <a:xfrm>
              <a:off x="6742512" y="2529177"/>
              <a:ext cx="167680" cy="108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021800" y="3761984"/>
              <a:ext cx="203636" cy="4063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27" idx="3"/>
            </p:cNvCxnSpPr>
            <p:nvPr/>
          </p:nvCxnSpPr>
          <p:spPr>
            <a:xfrm flipH="1">
              <a:off x="3607496" y="3965717"/>
              <a:ext cx="179633" cy="3729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"/>
            <p:cNvSpPr>
              <a:spLocks noChangeArrowheads="1"/>
            </p:cNvSpPr>
            <p:nvPr/>
          </p:nvSpPr>
          <p:spPr bwMode="auto">
            <a:xfrm>
              <a:off x="2950860" y="1842476"/>
              <a:ext cx="1439801" cy="1386475"/>
            </a:xfrm>
            <a:prstGeom prst="ellipse">
              <a:avLst/>
            </a:prstGeom>
            <a:solidFill>
              <a:srgbClr val="337F69">
                <a:alpha val="70000"/>
              </a:srgb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GB" altLang="en-US" sz="2100" dirty="0">
                  <a:latin typeface="+mn-lt"/>
                </a:rPr>
                <a:t>IPPC</a:t>
              </a: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3577764" y="2790644"/>
              <a:ext cx="1429634" cy="1376684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2100" dirty="0" smtClean="0">
                  <a:latin typeface="+mn-lt"/>
                </a:rPr>
                <a:t>SPS</a:t>
              </a:r>
              <a:endParaRPr lang="en-US" altLang="en-US" sz="2100" dirty="0">
                <a:latin typeface="+mn-lt"/>
              </a:endParaRPr>
            </a:p>
          </p:txBody>
        </p:sp>
        <p:sp>
          <p:nvSpPr>
            <p:cNvPr id="29" name="Oval 7"/>
            <p:cNvSpPr>
              <a:spLocks noChangeArrowheads="1"/>
            </p:cNvSpPr>
            <p:nvPr/>
          </p:nvSpPr>
          <p:spPr bwMode="auto">
            <a:xfrm>
              <a:off x="4654704" y="2784107"/>
              <a:ext cx="1433607" cy="1380510"/>
            </a:xfrm>
            <a:prstGeom prst="ellipse">
              <a:avLst/>
            </a:prstGeom>
            <a:solidFill>
              <a:srgbClr val="333399">
                <a:alpha val="64000"/>
              </a:srgb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2100" dirty="0" smtClean="0">
                  <a:latin typeface="+mn-lt"/>
                </a:rPr>
                <a:t>CBD</a:t>
              </a:r>
              <a:endParaRPr lang="en-US" altLang="en-US" sz="2100" dirty="0">
                <a:latin typeface="+mn-lt"/>
              </a:endParaRPr>
            </a:p>
          </p:txBody>
        </p:sp>
        <p:sp>
          <p:nvSpPr>
            <p:cNvPr id="31" name="Oval 10"/>
            <p:cNvSpPr>
              <a:spLocks noChangeArrowheads="1"/>
            </p:cNvSpPr>
            <p:nvPr/>
          </p:nvSpPr>
          <p:spPr bwMode="auto">
            <a:xfrm>
              <a:off x="5301088" y="1840540"/>
              <a:ext cx="1441424" cy="1377274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2100" dirty="0" smtClean="0">
                  <a:latin typeface="+mn-lt"/>
                </a:rPr>
                <a:t>CP</a:t>
              </a:r>
              <a:endParaRPr lang="en-US" altLang="en-US" sz="2100" dirty="0">
                <a:latin typeface="+mn-lt"/>
              </a:endParaRPr>
            </a:p>
          </p:txBody>
        </p:sp>
        <p:sp>
          <p:nvSpPr>
            <p:cNvPr id="33" name="Flowchart: Connector 1"/>
            <p:cNvSpPr>
              <a:spLocks noChangeArrowheads="1"/>
            </p:cNvSpPr>
            <p:nvPr/>
          </p:nvSpPr>
          <p:spPr bwMode="auto">
            <a:xfrm>
              <a:off x="4102335" y="1776786"/>
              <a:ext cx="1441424" cy="1376034"/>
            </a:xfrm>
            <a:prstGeom prst="flowChartConnector">
              <a:avLst/>
            </a:prstGeom>
            <a:solidFill>
              <a:schemeClr val="accent6">
                <a:alpha val="7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 anchorCtr="0"/>
            <a:lstStyle>
              <a:lvl1pPr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2100" dirty="0">
                  <a:latin typeface="+mn-lt"/>
                </a:rPr>
                <a:t>CITES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528504" y="1456495"/>
              <a:ext cx="1885733" cy="367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Plant </a:t>
              </a:r>
              <a:r>
                <a:rPr lang="en-US" sz="2000" dirty="0" smtClean="0"/>
                <a:t>protection</a:t>
              </a:r>
              <a:endParaRPr lang="en-US" sz="2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192019" y="1293249"/>
              <a:ext cx="41346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Protection of endangered </a:t>
              </a:r>
              <a:r>
                <a:rPr lang="en-US" sz="2000" dirty="0" smtClean="0"/>
                <a:t>species</a:t>
              </a:r>
              <a:endParaRPr lang="en-US" sz="2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833583" y="2303512"/>
              <a:ext cx="19624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LMOs identified </a:t>
              </a:r>
              <a:r>
                <a:rPr lang="en-US" sz="2000" dirty="0"/>
                <a:t>as </a:t>
              </a:r>
              <a:r>
                <a:rPr lang="en-US" sz="2000" dirty="0" smtClean="0"/>
                <a:t>pests</a:t>
              </a:r>
              <a:endParaRPr lang="en-US" sz="2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137539" y="3596206"/>
              <a:ext cx="2328655" cy="649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Protection </a:t>
              </a:r>
              <a:r>
                <a:rPr lang="en-US" sz="2000" dirty="0" smtClean="0"/>
                <a:t>of </a:t>
              </a:r>
              <a:r>
                <a:rPr lang="en-US" sz="2000" dirty="0"/>
                <a:t>biological </a:t>
              </a:r>
              <a:r>
                <a:rPr lang="en-US" sz="2000" dirty="0" smtClean="0"/>
                <a:t>diversity</a:t>
              </a:r>
              <a:endParaRPr lang="en-US" sz="20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557114" y="3824709"/>
              <a:ext cx="1133884" cy="323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/>
                <a:t>Trade</a:t>
              </a:r>
              <a:endParaRPr lang="en-US" sz="2000" dirty="0"/>
            </a:p>
          </p:txBody>
        </p:sp>
        <p:cxnSp>
          <p:nvCxnSpPr>
            <p:cNvPr id="60" name="Straight Connector 59"/>
            <p:cNvCxnSpPr>
              <a:stCxn id="39" idx="3"/>
              <a:endCxn id="39" idx="3"/>
            </p:cNvCxnSpPr>
            <p:nvPr/>
          </p:nvCxnSpPr>
          <p:spPr>
            <a:xfrm>
              <a:off x="3690998" y="398631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180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</a:t>
            </a:r>
            <a:r>
              <a:rPr lang="en-US" dirty="0" smtClean="0"/>
              <a:t>1.1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Review the IPPC text.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Consider and </a:t>
            </a:r>
            <a:r>
              <a:rPr lang="en-US" i="1" dirty="0" smtClean="0"/>
              <a:t>discuss</a:t>
            </a:r>
            <a:endParaRPr lang="en-US" dirty="0" smtClean="0"/>
          </a:p>
          <a:p>
            <a:pPr marL="539750" lvl="0" indent="-282575"/>
            <a:r>
              <a:rPr lang="en-US" i="1" dirty="0"/>
              <a:t>What is the relationship of an NPPO to the IPPC?</a:t>
            </a:r>
            <a:endParaRPr lang="en-US" dirty="0"/>
          </a:p>
          <a:p>
            <a:pPr marL="539750" lvl="0" indent="-282575"/>
            <a:r>
              <a:rPr lang="en-US" i="1" dirty="0"/>
              <a:t>To what extent is your NPPO represented at the WTO SPS Committee meetings and at the Commission on </a:t>
            </a:r>
            <a:r>
              <a:rPr lang="en-US" i="1" dirty="0" err="1"/>
              <a:t>Phytosanitary</a:t>
            </a:r>
            <a:r>
              <a:rPr lang="en-US" i="1" dirty="0"/>
              <a:t> Measures (CPM</a:t>
            </a:r>
            <a:r>
              <a:rPr lang="en-US" i="1" dirty="0" smtClean="0"/>
              <a:t>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237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i="1" dirty="0" smtClean="0"/>
          </a:p>
          <a:p>
            <a:pPr lvl="0"/>
            <a:r>
              <a:rPr lang="en-US" i="1" dirty="0" smtClean="0"/>
              <a:t>To </a:t>
            </a:r>
            <a:r>
              <a:rPr lang="en-US" i="1" dirty="0"/>
              <a:t>what extent does your NPPO cooperate with OIE and CAC at the national level?</a:t>
            </a:r>
            <a:endParaRPr lang="en-US" dirty="0"/>
          </a:p>
          <a:p>
            <a:pPr lvl="0"/>
            <a:r>
              <a:rPr lang="en-US" i="1" dirty="0"/>
              <a:t>To which Regional Plant Protection Organization does your country belong</a:t>
            </a:r>
            <a:r>
              <a:rPr lang="en-US" i="1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566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</a:t>
            </a:r>
            <a:r>
              <a:rPr lang="en-US" dirty="0" smtClean="0"/>
              <a:t>1.3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Review the text of the CDB.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Identify the areas in which your NPPO cooperates in the implementation of the CBD.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Identify the ministry or agencies in your country responsible for CBD implementation and the extent to which you cooperate with them.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List ten species of endangered plants and plant products that are regulated by CITES</a:t>
            </a:r>
            <a:r>
              <a:rPr lang="en-US" i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81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3"/>
                </a:solidFill>
              </a:rPr>
              <a:t>Uruguay Round Negotiations</a:t>
            </a:r>
            <a:r>
              <a:rPr lang="en-US" sz="2400" dirty="0">
                <a:solidFill>
                  <a:schemeClr val="accent3"/>
                </a:solidFill>
              </a:rPr>
              <a:t> </a:t>
            </a:r>
            <a:endParaRPr lang="en-US" sz="2400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US" dirty="0" smtClean="0"/>
              <a:t>Focus</a:t>
            </a:r>
            <a:r>
              <a:rPr lang="en-US" dirty="0"/>
              <a:t>:</a:t>
            </a:r>
          </a:p>
          <a:p>
            <a:pPr marL="538163" indent="-265113"/>
            <a:r>
              <a:rPr lang="en-US" dirty="0" smtClean="0"/>
              <a:t>Market </a:t>
            </a:r>
            <a:r>
              <a:rPr lang="en-US" dirty="0"/>
              <a:t>access</a:t>
            </a:r>
          </a:p>
          <a:p>
            <a:pPr marL="538163" indent="-265113"/>
            <a:r>
              <a:rPr lang="en-US" dirty="0" smtClean="0"/>
              <a:t>Direct </a:t>
            </a:r>
            <a:r>
              <a:rPr lang="en-US" dirty="0"/>
              <a:t>and indirect subsidies</a:t>
            </a:r>
          </a:p>
          <a:p>
            <a:pPr marL="538163" indent="-265113"/>
            <a:r>
              <a:rPr lang="en-US" dirty="0" smtClean="0"/>
              <a:t>Sanitary </a:t>
            </a:r>
            <a:r>
              <a:rPr lang="en-US" dirty="0"/>
              <a:t>and </a:t>
            </a:r>
            <a:r>
              <a:rPr lang="en-US" dirty="0" err="1"/>
              <a:t>phytosanitary</a:t>
            </a:r>
            <a:r>
              <a:rPr lang="en-US" dirty="0"/>
              <a:t> (SPS) measures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967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3"/>
                </a:solidFill>
              </a:rPr>
              <a:t>Conclusion of Uruguay </a:t>
            </a:r>
            <a:r>
              <a:rPr lang="en-US" sz="2400" b="1" dirty="0" smtClean="0">
                <a:solidFill>
                  <a:schemeClr val="accent3"/>
                </a:solidFill>
              </a:rPr>
              <a:t>Round</a:t>
            </a:r>
          </a:p>
          <a:p>
            <a:r>
              <a:rPr lang="en-US" dirty="0" smtClean="0"/>
              <a:t>Governments </a:t>
            </a:r>
            <a:r>
              <a:rPr lang="en-US" dirty="0"/>
              <a:t>meet to sign concluding deal in Marrakech, </a:t>
            </a:r>
            <a:r>
              <a:rPr lang="en-US" dirty="0" smtClean="0"/>
              <a:t>1994.</a:t>
            </a:r>
          </a:p>
          <a:p>
            <a:r>
              <a:rPr lang="en-US" dirty="0" smtClean="0"/>
              <a:t>Agreement </a:t>
            </a:r>
            <a:r>
              <a:rPr lang="en-US" dirty="0"/>
              <a:t>on the Application of Sanitary and </a:t>
            </a:r>
            <a:r>
              <a:rPr lang="en-US" dirty="0" err="1"/>
              <a:t>Phytosanitary</a:t>
            </a:r>
            <a:r>
              <a:rPr lang="en-US" dirty="0"/>
              <a:t> Measures is </a:t>
            </a:r>
            <a:r>
              <a:rPr lang="en-US" dirty="0" smtClean="0"/>
              <a:t>approved.</a:t>
            </a:r>
          </a:p>
          <a:p>
            <a:r>
              <a:rPr lang="en-US" dirty="0" smtClean="0"/>
              <a:t>The </a:t>
            </a:r>
            <a:r>
              <a:rPr lang="en-US" dirty="0"/>
              <a:t>Agreement enters into force January 1, </a:t>
            </a:r>
            <a:r>
              <a:rPr lang="en-US" dirty="0" smtClean="0"/>
              <a:t>1995.</a:t>
            </a:r>
          </a:p>
          <a:p>
            <a:r>
              <a:rPr lang="en-US" dirty="0" smtClean="0"/>
              <a:t>WTO</a:t>
            </a:r>
            <a:r>
              <a:rPr lang="en-US" dirty="0" smtClean="0"/>
              <a:t> is established </a:t>
            </a:r>
            <a:r>
              <a:rPr lang="en-US" dirty="0"/>
              <a:t>as an international organization dealing with the rules of trade between </a:t>
            </a:r>
            <a:r>
              <a:rPr lang="en-US" dirty="0" smtClean="0"/>
              <a:t>nations.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545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World Trade </a:t>
            </a:r>
            <a:r>
              <a:rPr lang="en-US" dirty="0" smtClean="0"/>
              <a:t>Organization</a:t>
            </a:r>
            <a:r>
              <a:rPr lang="en-US" dirty="0"/>
              <a:t> </a:t>
            </a:r>
            <a:r>
              <a:rPr lang="en-US" dirty="0" smtClean="0"/>
              <a:t>(WTO)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3"/>
                </a:solidFill>
              </a:rPr>
              <a:t>Functions</a:t>
            </a:r>
          </a:p>
          <a:p>
            <a:pPr lvl="0"/>
            <a:r>
              <a:rPr lang="en-US" dirty="0"/>
              <a:t>Administers WTO trade agreements</a:t>
            </a:r>
          </a:p>
          <a:p>
            <a:pPr lvl="0"/>
            <a:r>
              <a:rPr lang="en-US" dirty="0"/>
              <a:t>Serves as a forum for trade negotiations</a:t>
            </a:r>
          </a:p>
          <a:p>
            <a:pPr lvl="0"/>
            <a:r>
              <a:rPr lang="en-US" dirty="0"/>
              <a:t>Handles trade disputes</a:t>
            </a:r>
          </a:p>
          <a:p>
            <a:pPr lvl="0"/>
            <a:r>
              <a:rPr lang="en-US" dirty="0"/>
              <a:t>Monitors national trade policies</a:t>
            </a:r>
          </a:p>
          <a:p>
            <a:pPr lvl="0"/>
            <a:r>
              <a:rPr lang="en-US" dirty="0"/>
              <a:t>Provides technical assistance to developing countries</a:t>
            </a:r>
          </a:p>
          <a:p>
            <a:r>
              <a:rPr lang="en-US" dirty="0"/>
              <a:t>Cooperates with other international organizations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780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</a:t>
            </a:r>
            <a:r>
              <a:rPr lang="en-US" dirty="0"/>
              <a:t>SPS Agreement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95400" y="1822371"/>
            <a:ext cx="1900954" cy="1762399"/>
          </a:xfrm>
          <a:noFill/>
          <a:ln w="12700" cmpd="sng">
            <a:solidFill>
              <a:schemeClr val="accent1"/>
            </a:solidFill>
          </a:ln>
        </p:spPr>
        <p:txBody>
          <a:bodyPr anchor="ctr" anchorCtr="0"/>
          <a:lstStyle/>
          <a:p>
            <a:pPr marL="0" indent="0" algn="ctr">
              <a:buNone/>
            </a:pPr>
            <a:r>
              <a:rPr lang="en-US" dirty="0" smtClean="0"/>
              <a:t>To </a:t>
            </a:r>
            <a:r>
              <a:rPr lang="en-US" dirty="0"/>
              <a:t>establish the right to protect human, animal or plant life or </a:t>
            </a:r>
            <a:r>
              <a:rPr lang="en-US" dirty="0" smtClean="0"/>
              <a:t>health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748758" y="1822371"/>
            <a:ext cx="1719386" cy="1762399"/>
          </a:xfrm>
          <a:noFill/>
          <a:ln w="12700" cmpd="sng">
            <a:solidFill>
              <a:schemeClr val="accent1"/>
            </a:solidFill>
          </a:ln>
        </p:spPr>
        <p:txBody>
          <a:bodyPr anchor="ctr" anchorCtr="0"/>
          <a:lstStyle/>
          <a:p>
            <a:pPr marL="0" indent="0" algn="ctr" fontAlgn="base">
              <a:buNone/>
            </a:pPr>
            <a:r>
              <a:rPr lang="en-US" dirty="0" smtClean="0"/>
              <a:t>To </a:t>
            </a:r>
            <a:r>
              <a:rPr lang="en-US" dirty="0"/>
              <a:t>avoid unnecessary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barriers </a:t>
            </a:r>
            <a:r>
              <a:rPr lang="en-US" dirty="0"/>
              <a:t>to </a:t>
            </a:r>
            <a:r>
              <a:rPr lang="en-US" dirty="0" smtClean="0"/>
              <a:t>trade</a:t>
            </a:r>
            <a:endParaRPr lang="en-US" dirty="0"/>
          </a:p>
        </p:txBody>
      </p:sp>
      <p:pic>
        <p:nvPicPr>
          <p:cNvPr id="7" name="Picture 2" descr="MCj041365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9576" y="1268017"/>
            <a:ext cx="2980197" cy="288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123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three sisters of the </a:t>
            </a:r>
            <a:r>
              <a:rPr lang="en-US" dirty="0" smtClean="0"/>
              <a:t>SPS</a:t>
            </a:r>
            <a:r>
              <a:rPr lang="en-US" dirty="0"/>
              <a:t> </a:t>
            </a:r>
            <a:r>
              <a:rPr lang="en-US" dirty="0" smtClean="0"/>
              <a:t>Agreement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3"/>
                </a:solidFill>
              </a:rPr>
              <a:t>International </a:t>
            </a:r>
            <a:r>
              <a:rPr lang="en-US" sz="2400" b="1" dirty="0">
                <a:solidFill>
                  <a:schemeClr val="accent3"/>
                </a:solidFill>
              </a:rPr>
              <a:t>standard setting </a:t>
            </a:r>
            <a:r>
              <a:rPr lang="en-US" sz="2400" b="1" dirty="0" smtClean="0">
                <a:solidFill>
                  <a:schemeClr val="accent3"/>
                </a:solidFill>
              </a:rPr>
              <a:t>bodies</a:t>
            </a:r>
          </a:p>
          <a:p>
            <a:pPr lvl="0"/>
            <a:r>
              <a:rPr lang="en-US" dirty="0"/>
              <a:t> Codex </a:t>
            </a:r>
            <a:r>
              <a:rPr lang="en-US" dirty="0" err="1"/>
              <a:t>Alimentarius</a:t>
            </a:r>
            <a:r>
              <a:rPr lang="en-US" dirty="0"/>
              <a:t> Commission (CAC)</a:t>
            </a:r>
          </a:p>
          <a:p>
            <a:pPr lvl="0"/>
            <a:r>
              <a:rPr lang="en-US" dirty="0"/>
              <a:t>World Organization for Animal Health (OIE)</a:t>
            </a:r>
          </a:p>
          <a:p>
            <a:r>
              <a:rPr lang="en-US" dirty="0"/>
              <a:t> International Plant Protection Convention (IPPC)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038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Codex </a:t>
            </a:r>
            <a:r>
              <a:rPr lang="en-US" dirty="0" err="1"/>
              <a:t>Alimentarius</a:t>
            </a:r>
            <a:r>
              <a:rPr lang="en-US" dirty="0"/>
              <a:t> </a:t>
            </a:r>
            <a:r>
              <a:rPr lang="en-US" dirty="0" smtClean="0"/>
              <a:t>Commission</a:t>
            </a:r>
            <a:r>
              <a:rPr lang="en-US" dirty="0"/>
              <a:t> </a:t>
            </a:r>
            <a:r>
              <a:rPr lang="en-US" dirty="0" smtClean="0"/>
              <a:t>(CAC)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3"/>
                </a:solidFill>
              </a:rPr>
              <a:t>Sets standards, guidelines and recommendations for food </a:t>
            </a:r>
            <a:r>
              <a:rPr lang="en-US" sz="2400" b="1" dirty="0" smtClean="0">
                <a:solidFill>
                  <a:schemeClr val="accent3"/>
                </a:solidFill>
              </a:rPr>
              <a:t>safety</a:t>
            </a:r>
          </a:p>
          <a:p>
            <a:pPr lvl="0"/>
            <a:r>
              <a:rPr lang="en-US" dirty="0"/>
              <a:t>Food additives</a:t>
            </a:r>
          </a:p>
          <a:p>
            <a:pPr lvl="0"/>
            <a:r>
              <a:rPr lang="en-US" dirty="0"/>
              <a:t>Veterinary drugs and pesticide residues</a:t>
            </a:r>
          </a:p>
          <a:p>
            <a:pPr lvl="0"/>
            <a:r>
              <a:rPr lang="en-US" dirty="0"/>
              <a:t>Contaminants</a:t>
            </a:r>
          </a:p>
          <a:p>
            <a:pPr lvl="0"/>
            <a:r>
              <a:rPr lang="en-US" dirty="0"/>
              <a:t>Methods of analysis and sampling</a:t>
            </a:r>
          </a:p>
          <a:p>
            <a:r>
              <a:rPr lang="en-US" dirty="0"/>
              <a:t>Codes of hygiene practices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67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416" y="273844"/>
            <a:ext cx="7449073" cy="994172"/>
          </a:xfrm>
        </p:spPr>
        <p:txBody>
          <a:bodyPr>
            <a:normAutofit/>
          </a:bodyPr>
          <a:lstStyle/>
          <a:p>
            <a:r>
              <a:rPr lang="en-US" dirty="0" smtClean="0"/>
              <a:t>World </a:t>
            </a:r>
            <a:r>
              <a:rPr lang="en-US" dirty="0"/>
              <a:t>Organization </a:t>
            </a:r>
            <a:r>
              <a:rPr lang="en-US" dirty="0" smtClean="0"/>
              <a:t>for Animal Health (OIE)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Sets international standards, guidelines and recommendations for animal health</a:t>
            </a:r>
          </a:p>
          <a:p>
            <a:pPr lvl="0"/>
            <a:r>
              <a:rPr lang="en-US" dirty="0"/>
              <a:t>Informs governments of occurrence and control of animal diseases worldwide</a:t>
            </a:r>
          </a:p>
          <a:p>
            <a:pPr lvl="0"/>
            <a:r>
              <a:rPr lang="en-US" dirty="0"/>
              <a:t>Coordinates studies on surveillance and control of animal diseases</a:t>
            </a:r>
          </a:p>
          <a:p>
            <a:pPr lvl="0"/>
            <a:r>
              <a:rPr lang="en-US" dirty="0"/>
              <a:t>Facilitates trade in animals and animal </a:t>
            </a:r>
            <a:r>
              <a:rPr lang="en-US" dirty="0" smtClean="0"/>
              <a:t>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673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C217F"/>
      </a:accent1>
      <a:accent2>
        <a:srgbClr val="CFC2D9"/>
      </a:accent2>
      <a:accent3>
        <a:srgbClr val="006E31"/>
      </a:accent3>
      <a:accent4>
        <a:srgbClr val="FF66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</TotalTime>
  <Words>1178</Words>
  <Application>Microsoft Macintosh PowerPoint</Application>
  <PresentationFormat>On-screen Show (16:9)</PresentationFormat>
  <Paragraphs>169</Paragraphs>
  <Slides>27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NPPO ESTABLISHMENT </vt:lpstr>
      <vt:lpstr>Module 1  What will I learn?</vt:lpstr>
      <vt:lpstr>Background </vt:lpstr>
      <vt:lpstr>Background</vt:lpstr>
      <vt:lpstr>The World Trade Organization (WTO)</vt:lpstr>
      <vt:lpstr>Why the SPS Agreement?</vt:lpstr>
      <vt:lpstr>The three sisters of the SPS Agreement</vt:lpstr>
      <vt:lpstr>Codex Alimentarius Commission (CAC)</vt:lpstr>
      <vt:lpstr>World Organization for Animal Health (OIE)</vt:lpstr>
      <vt:lpstr>The International Plant  Protection Convention</vt:lpstr>
      <vt:lpstr>Sanitary and Phytosanitary Measures</vt:lpstr>
      <vt:lpstr>Sanitary Measures – Examples</vt:lpstr>
      <vt:lpstr>Sanitary Measures – Examples</vt:lpstr>
      <vt:lpstr>Sanitary Measures – Examples</vt:lpstr>
      <vt:lpstr>What is the IPPC?</vt:lpstr>
      <vt:lpstr>IPPC historical timeline</vt:lpstr>
      <vt:lpstr>IPPC revision</vt:lpstr>
      <vt:lpstr>Revised text of the IPPC</vt:lpstr>
      <vt:lpstr>Achieving the aims of the IPPC</vt:lpstr>
      <vt:lpstr>Principles underlying phytosanitary measures</vt:lpstr>
      <vt:lpstr>Other international treaties</vt:lpstr>
      <vt:lpstr>Other international treaties</vt:lpstr>
      <vt:lpstr>Other international treaties</vt:lpstr>
      <vt:lpstr>Relationships to the IPPC</vt:lpstr>
      <vt:lpstr>Exercise 1.1</vt:lpstr>
      <vt:lpstr>Exercise 1.2</vt:lpstr>
      <vt:lpstr>Exercise 1.3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Philpot</dc:creator>
  <cp:lastModifiedBy>... ... ...</cp:lastModifiedBy>
  <cp:revision>37</cp:revision>
  <dcterms:created xsi:type="dcterms:W3CDTF">2015-12-01T12:25:01Z</dcterms:created>
  <dcterms:modified xsi:type="dcterms:W3CDTF">2015-12-01T12:40:10Z</dcterms:modified>
</cp:coreProperties>
</file>