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ext>
    <p:ext uri="{2D200454-40CA-4A62-9FC3-DE9A4176ACB9}">
      <p15:notesGuideLst xmlns:mc="http://schemas.openxmlformats.org/markup-compatibility/2006" xmlns:mv="urn:schemas-microsoft-com:mac:vml"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nne Stewart (AGDI)" initials="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p:restoredTop sz="94660"/>
  </p:normalViewPr>
  <p:slideViewPr>
    <p:cSldViewPr snapToGrid="0" snapToObjects="1">
      <p:cViewPr>
        <p:scale>
          <a:sx n="100" d="100"/>
          <a:sy n="100" d="100"/>
        </p:scale>
        <p:origin x="-294" y="-79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27" d="100"/>
          <a:sy n="127" d="100"/>
        </p:scale>
        <p:origin x="30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2-07T14:56:55.534" idx="6">
    <p:pos x="2382" y="1704"/>
    <p:text>these are covered in module 4, please delete from here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2-07T14:43:44.223" idx="1">
    <p:pos x="1740" y="1410"/>
    <p:text>Extra spaces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12-07T14:44:04.421" idx="2">
    <p:pos x="4602" y="1122"/>
    <p:text>Extra spaces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12-07T14:48:20.650" idx="3">
    <p:pos x="4788" y="1122"/>
    <p:text>Extra spaces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12-07T14:51:26.435" idx="4">
    <p:pos x="3648" y="1128"/>
    <p:text>Please make sure abbreviations are only used after the term has appeared in full in each module.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12-07T14:53:34.764" idx="5">
    <p:pos x="2628" y="1350"/>
    <p:text>Extra comma?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F8E99-B454-B548-A324-6AB8EBF83957}" type="datetimeFigureOut">
              <a:rPr lang="en-US" smtClean="0"/>
              <a:pPr/>
              <a:t>12/7/2015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 val="201405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GB" smtClean="0"/>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266601789"/>
      </p:ext>
    </p:extLst>
  </p:cSld>
  <p:clrMapOvr>
    <a:masterClrMapping/>
  </p:clrMapOvr>
  <p:timing>
    <p:tnLst>
      <p:par>
        <p:cTn id="1" dur="indefinite" restart="never" nodeType="tmRoot"/>
      </p:par>
    </p:tnLst>
  </p:timing>
  <p:extLst>
    <p:ext uri="{DCECCB84-F9BA-43D5-87BE-67443E8EF086}">
      <p15:sldGuideLst xmlns:mc="http://schemas.openxmlformats.org/markup-compatibility/2006" xmlns:mv="urn:schemas-microsoft-com:mac:vml" xmlns:p15="http://schemas.microsoft.com/office/powerpoint/2012/main" xmlns="">
        <p15:guide id="1" orient="horz" pos="1620" userDrawn="1">
          <p15:clr>
            <a:srgbClr val="FBAE40"/>
          </p15:clr>
        </p15:guide>
        <p15:guide id="2"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230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4797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125380081"/>
      </p:ext>
    </p:extLst>
  </p:cSld>
  <p:clrMapOvr>
    <a:masterClrMapping/>
  </p:clrMapOvr>
  <p:timing>
    <p:tnLst>
      <p:par>
        <p:cTn id="1" dur="indefinite" restart="never" nodeType="tmRoot"/>
      </p:par>
    </p:tnLst>
  </p:timing>
  <p:extLst>
    <p:ext uri="{DCECCB84-F9BA-43D5-87BE-67443E8EF086}">
      <p15:sldGuideLst xmlns:mc="http://schemas.openxmlformats.org/markup-compatibility/2006" xmlns:mv="urn:schemas-microsoft-com:mac:vml" xmlns:p15="http://schemas.microsoft.com/office/powerpoint/2012/main" xmlns="">
        <p15:guide id="1" orient="horz" pos="1620" userDrawn="1">
          <p15:clr>
            <a:srgbClr val="FBAE40"/>
          </p15:clr>
        </p15:guide>
        <p15:guide id="2"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GB" smtClean="0"/>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374542238"/>
      </p:ext>
    </p:extLst>
  </p:cSld>
  <p:clrMapOvr>
    <a:masterClrMapping/>
  </p:clrMapOvr>
  <p:timing>
    <p:tnLst>
      <p:par>
        <p:cTn id="1" dur="indefinite" restart="never" nodeType="tmRoot"/>
      </p:par>
    </p:tnLst>
  </p:timing>
  <p:extLst>
    <p:ext uri="{DCECCB84-F9BA-43D5-87BE-67443E8EF086}">
      <p15:sldGuideLst xmlns:mc="http://schemas.openxmlformats.org/markup-compatibility/2006" xmlns:mv="urn:schemas-microsoft-com:mac:vml" xmlns:p15="http://schemas.microsoft.com/office/powerpoint/2012/main" xmlns="">
        <p15:guide id="1" orient="horz" pos="1620" userDrawn="1">
          <p15:clr>
            <a:srgbClr val="FBAE40"/>
          </p15:clr>
        </p15:guide>
        <p15:guide id="2"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449803287"/>
      </p:ext>
    </p:extLst>
  </p:cSld>
  <p:clrMapOvr>
    <a:masterClrMapping/>
  </p:clrMapOvr>
  <p:timing>
    <p:tnLst>
      <p:par>
        <p:cTn id="1" dur="indefinite" restart="never" nodeType="tmRoot"/>
      </p:par>
    </p:tnLst>
  </p:timing>
  <p:extLst>
    <p:ext uri="{DCECCB84-F9BA-43D5-87BE-67443E8EF086}">
      <p15:sldGuideLst xmlns:mc="http://schemas.openxmlformats.org/markup-compatibility/2006" xmlns:mv="urn:schemas-microsoft-com:mac:vml" xmlns:p15="http://schemas.microsoft.com/office/powerpoint/2012/main" xmlns="">
        <p15:guide id="1" orient="horz" pos="1620" userDrawn="1">
          <p15:clr>
            <a:srgbClr val="FBAE40"/>
          </p15:clr>
        </p15:guide>
        <p15:guide id="2"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494385747"/>
      </p:ext>
    </p:extLst>
  </p:cSld>
  <p:clrMapOvr>
    <a:masterClrMapping/>
  </p:clrMapOvr>
  <p:timing>
    <p:tnLst>
      <p:par>
        <p:cTn id="1" dur="indefinite" restart="never" nodeType="tmRoot"/>
      </p:par>
    </p:tnLst>
  </p:timing>
  <p:extLst>
    <p:ext uri="{DCECCB84-F9BA-43D5-87BE-67443E8EF086}">
      <p15:sldGuideLst xmlns:mc="http://schemas.openxmlformats.org/markup-compatibility/2006" xmlns:mv="urn:schemas-microsoft-com:mac:vml" xmlns:p15="http://schemas.microsoft.com/office/powerpoint/2012/main" xmlns="">
        <p15:guide id="1" orient="horz" pos="1620" userDrawn="1">
          <p15:clr>
            <a:srgbClr val="FBAE40"/>
          </p15:clr>
        </p15:guide>
        <p15:guide id="2"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319998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703068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815913050"/>
      </p:ext>
    </p:extLst>
  </p:cSld>
  <p:clrMapOvr>
    <a:masterClrMapping/>
  </p:clrMapOvr>
  <p:timing>
    <p:tnLst>
      <p:par>
        <p:cTn id="1" dur="indefinite" restart="never" nodeType="tmRoot"/>
      </p:par>
    </p:tnLst>
  </p:timing>
  <p:extLst>
    <p:ext uri="{DCECCB84-F9BA-43D5-87BE-67443E8EF086}">
      <p15:sldGuideLst xmlns:mc="http://schemas.openxmlformats.org/markup-compatibility/2006" xmlns:mv="urn:schemas-microsoft-com:mac:vml" xmlns:p15="http://schemas.microsoft.com/office/powerpoint/2012/main" xmlns="">
        <p15:guide id="1" orient="horz" pos="1620" userDrawn="1">
          <p15:clr>
            <a:srgbClr val="FBAE40"/>
          </p15:clr>
        </p15:guide>
        <p15:guide id="2"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3040186"/>
      </p:ext>
    </p:extLst>
  </p:cSld>
  <p:clrMapOvr>
    <a:masterClrMapping/>
  </p:clrMapOvr>
  <p:timing>
    <p:tnLst>
      <p:par>
        <p:cTn id="1" dur="indefinite" restart="never" nodeType="tmRoot"/>
      </p:par>
    </p:tnLst>
  </p:timing>
  <p:extLst>
    <p:ext uri="{DCECCB84-F9BA-43D5-87BE-67443E8EF086}">
      <p15:sldGuideLst xmlns:mc="http://schemas.openxmlformats.org/markup-compatibility/2006" xmlns:mv="urn:schemas-microsoft-com:mac:vml" xmlns:p15="http://schemas.microsoft.com/office/powerpoint/2012/main" xmlns="">
        <p15:guide id="1" orient="horz" pos="1620" userDrawn="1">
          <p15:clr>
            <a:srgbClr val="FBAE40"/>
          </p15:clr>
        </p15:guide>
        <p15:guide id="2"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userDrawn="1"/>
        </p:nvPicPr>
        <p:blipFill>
          <a:blip r:embed="rId13"/>
          <a:stretch>
            <a:fillRect/>
          </a:stretch>
        </p:blipFill>
        <p:spPr>
          <a:xfrm>
            <a:off x="0" y="0"/>
            <a:ext cx="428625" cy="5143500"/>
          </a:xfrm>
          <a:prstGeom prst="rect">
            <a:avLst/>
          </a:prstGeom>
        </p:spPr>
      </p:pic>
      <p:sp>
        <p:nvSpPr>
          <p:cNvPr id="10" name="Rectangle 9"/>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stretch>
            <a:fillRect/>
          </a:stretch>
        </p:blipFill>
        <p:spPr>
          <a:xfrm>
            <a:off x="4948129" y="4609672"/>
            <a:ext cx="856040" cy="442779"/>
          </a:xfrm>
          <a:prstGeom prst="rect">
            <a:avLst/>
          </a:prstGeom>
        </p:spPr>
      </p:pic>
      <p:pic>
        <p:nvPicPr>
          <p:cNvPr id="12" name="Picture 11"/>
          <p:cNvPicPr>
            <a:picLocks noChangeAspect="1"/>
          </p:cNvPicPr>
          <p:nvPr userDrawn="1"/>
        </p:nvPicPr>
        <p:blipFill>
          <a:blip r:embed="rId15"/>
          <a:stretch>
            <a:fillRect/>
          </a:stretch>
        </p:blipFill>
        <p:spPr>
          <a:xfrm>
            <a:off x="4372034" y="4604425"/>
            <a:ext cx="439572" cy="448025"/>
          </a:xfrm>
          <a:prstGeom prst="rect">
            <a:avLst/>
          </a:prstGeom>
        </p:spPr>
      </p:pic>
      <p:cxnSp>
        <p:nvCxnSpPr>
          <p:cNvPr id="14" name="Straight Connector 13"/>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933871" y="4832851"/>
            <a:ext cx="253427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GB"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2335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NPPO </a:t>
            </a:r>
            <a:r>
              <a:rPr lang="en-US" b="1" dirty="0" smtClean="0"/>
              <a:t>Operations</a:t>
            </a:r>
            <a:r>
              <a:rPr lang="en-US" dirty="0" smtClean="0"/>
              <a:t> </a:t>
            </a:r>
            <a:endParaRPr lang="en-US" dirty="0"/>
          </a:p>
        </p:txBody>
      </p:sp>
      <p:sp>
        <p:nvSpPr>
          <p:cNvPr id="3" name="Subtitle 2"/>
          <p:cNvSpPr>
            <a:spLocks noGrp="1"/>
          </p:cNvSpPr>
          <p:nvPr>
            <p:ph type="subTitle" idx="1"/>
          </p:nvPr>
        </p:nvSpPr>
        <p:spPr/>
        <p:txBody>
          <a:bodyPr>
            <a:normAutofit/>
          </a:bodyPr>
          <a:lstStyle/>
          <a:p>
            <a:r>
              <a:rPr lang="en-US" b="1" dirty="0"/>
              <a:t>Module </a:t>
            </a:r>
            <a:r>
              <a:rPr lang="en-US" b="1" dirty="0" smtClean="0"/>
              <a:t>3 </a:t>
            </a:r>
          </a:p>
          <a:p>
            <a:r>
              <a:rPr lang="en-US" dirty="0"/>
              <a:t>Operationalizing Surveillance and </a:t>
            </a:r>
            <a:r>
              <a:rPr lang="en-US" dirty="0" smtClean="0"/>
              <a:t/>
            </a:r>
            <a:br>
              <a:rPr lang="en-US" dirty="0" smtClean="0"/>
            </a:br>
            <a:r>
              <a:rPr lang="en-US" dirty="0" smtClean="0"/>
              <a:t>Import </a:t>
            </a:r>
            <a:r>
              <a:rPr lang="en-US" dirty="0"/>
              <a:t>Regulation </a:t>
            </a:r>
            <a:r>
              <a:rPr lang="en-US" dirty="0" err="1"/>
              <a:t>Programmes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48880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p:txBody>
          <a:bodyPr>
            <a:normAutofit fontScale="92500"/>
          </a:bodyPr>
          <a:lstStyle/>
          <a:p>
            <a:pPr marL="0" indent="0">
              <a:buNone/>
            </a:pPr>
            <a:r>
              <a:rPr lang="en-US" sz="2400" b="1" dirty="0" err="1">
                <a:solidFill>
                  <a:schemeClr val="accent3"/>
                </a:solidFill>
              </a:rPr>
              <a:t>Programme</a:t>
            </a:r>
            <a:r>
              <a:rPr lang="en-US" sz="2400" b="1" dirty="0">
                <a:solidFill>
                  <a:schemeClr val="accent3"/>
                </a:solidFill>
              </a:rPr>
              <a:t> </a:t>
            </a:r>
            <a:r>
              <a:rPr lang="en-US" sz="2400" b="1" dirty="0" smtClean="0">
                <a:solidFill>
                  <a:schemeClr val="accent3"/>
                </a:solidFill>
              </a:rPr>
              <a:t>requirements</a:t>
            </a:r>
          </a:p>
          <a:p>
            <a:r>
              <a:rPr lang="en-US" dirty="0"/>
              <a:t>  An agreed plan</a:t>
            </a:r>
          </a:p>
          <a:p>
            <a:r>
              <a:rPr lang="en-US" dirty="0"/>
              <a:t>  Sustainable and adequate funds</a:t>
            </a:r>
          </a:p>
          <a:p>
            <a:r>
              <a:rPr lang="en-US" dirty="0"/>
              <a:t>  A technical manager / coordinator</a:t>
            </a:r>
          </a:p>
          <a:p>
            <a:r>
              <a:rPr lang="en-US" dirty="0"/>
              <a:t>  Subject specialists and technical support staff</a:t>
            </a:r>
          </a:p>
          <a:p>
            <a:r>
              <a:rPr lang="en-US" dirty="0"/>
              <a:t>  Information technology resources for pest database development</a:t>
            </a:r>
          </a:p>
          <a:p>
            <a:r>
              <a:rPr lang="en-US" dirty="0"/>
              <a:t>  Surveillance equipment [e.g. global positioning system (GPS)]</a:t>
            </a:r>
          </a:p>
        </p:txBody>
      </p:sp>
    </p:spTree>
    <p:extLst>
      <p:ext uri="{BB962C8B-B14F-4D97-AF65-F5344CB8AC3E}">
        <p14:creationId xmlns:mc="http://schemas.openxmlformats.org/markup-compatibility/2006" xmlns:mv="urn:schemas-microsoft-com:mac:vml" xmlns:p14="http://schemas.microsoft.com/office/powerpoint/2010/main" xmlns="" val="28418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p:txBody>
          <a:bodyPr>
            <a:normAutofit lnSpcReduction="10000"/>
          </a:bodyPr>
          <a:lstStyle/>
          <a:p>
            <a:pPr marL="0" indent="0">
              <a:buNone/>
            </a:pPr>
            <a:r>
              <a:rPr lang="en-US" sz="2400" b="1" dirty="0" err="1">
                <a:solidFill>
                  <a:schemeClr val="accent3"/>
                </a:solidFill>
              </a:rPr>
              <a:t>Programme</a:t>
            </a:r>
            <a:r>
              <a:rPr lang="en-US" sz="2400" b="1" dirty="0">
                <a:solidFill>
                  <a:schemeClr val="accent3"/>
                </a:solidFill>
              </a:rPr>
              <a:t> </a:t>
            </a:r>
            <a:r>
              <a:rPr lang="en-US" sz="2400" b="1" dirty="0" smtClean="0">
                <a:solidFill>
                  <a:schemeClr val="accent3"/>
                </a:solidFill>
              </a:rPr>
              <a:t>requirements</a:t>
            </a:r>
          </a:p>
          <a:p>
            <a:r>
              <a:rPr lang="en-US" dirty="0"/>
              <a:t>Communication equipment</a:t>
            </a:r>
          </a:p>
          <a:p>
            <a:r>
              <a:rPr lang="en-US" dirty="0"/>
              <a:t>Access to laboratories for pest identification and confirmation</a:t>
            </a:r>
          </a:p>
          <a:p>
            <a:r>
              <a:rPr lang="en-US" dirty="0"/>
              <a:t>Operations manuals describing procedures for general surveillance and conducting surveys of specific commodities and pests</a:t>
            </a:r>
          </a:p>
          <a:p>
            <a:r>
              <a:rPr lang="en-US" dirty="0"/>
              <a:t>Stakeholder participation (where necessary)</a:t>
            </a:r>
          </a:p>
          <a:p>
            <a:r>
              <a:rPr lang="en-US" dirty="0"/>
              <a:t>Public awareness and education </a:t>
            </a:r>
            <a:r>
              <a:rPr lang="en-US" dirty="0" err="1" smtClean="0"/>
              <a:t>programmes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28148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p:txBody>
          <a:bodyPr>
            <a:normAutofit/>
          </a:bodyPr>
          <a:lstStyle/>
          <a:p>
            <a:pPr marL="0" indent="0">
              <a:buNone/>
            </a:pPr>
            <a:r>
              <a:rPr lang="en-US" b="1" dirty="0">
                <a:solidFill>
                  <a:schemeClr val="accent3"/>
                </a:solidFill>
              </a:rPr>
              <a:t>Steps in </a:t>
            </a:r>
            <a:r>
              <a:rPr lang="en-US" b="1" dirty="0" smtClean="0">
                <a:solidFill>
                  <a:schemeClr val="accent3"/>
                </a:solidFill>
              </a:rPr>
              <a:t>implementation</a:t>
            </a:r>
          </a:p>
          <a:p>
            <a:r>
              <a:rPr lang="en-US" dirty="0" smtClean="0"/>
              <a:t>Ensure </a:t>
            </a:r>
            <a:r>
              <a:rPr lang="en-US" dirty="0"/>
              <a:t>policy support and inclusion of </a:t>
            </a:r>
            <a:r>
              <a:rPr lang="en-US" dirty="0" err="1"/>
              <a:t>programme</a:t>
            </a:r>
            <a:r>
              <a:rPr lang="en-US" dirty="0"/>
              <a:t> requirements in the </a:t>
            </a:r>
            <a:r>
              <a:rPr lang="en-US" dirty="0" smtClean="0"/>
              <a:t>budget</a:t>
            </a:r>
          </a:p>
          <a:p>
            <a:r>
              <a:rPr lang="en-US" dirty="0" smtClean="0"/>
              <a:t>Appoint </a:t>
            </a:r>
            <a:r>
              <a:rPr lang="en-US" dirty="0"/>
              <a:t>a national pest surveillance manager to:</a:t>
            </a:r>
          </a:p>
          <a:p>
            <a:pPr lvl="1"/>
            <a:r>
              <a:rPr lang="en-US" dirty="0" smtClean="0"/>
              <a:t>Define </a:t>
            </a:r>
            <a:r>
              <a:rPr lang="en-US" dirty="0"/>
              <a:t>the scope of the surveillance </a:t>
            </a:r>
            <a:r>
              <a:rPr lang="en-US" dirty="0" err="1" smtClean="0"/>
              <a:t>programme</a:t>
            </a:r>
            <a:endParaRPr lang="en-US" dirty="0" smtClean="0"/>
          </a:p>
          <a:p>
            <a:pPr lvl="1"/>
            <a:r>
              <a:rPr lang="en-US" dirty="0" smtClean="0"/>
              <a:t>Identify </a:t>
            </a:r>
            <a:r>
              <a:rPr lang="en-US" dirty="0"/>
              <a:t>staff required at all levels of </a:t>
            </a:r>
            <a:r>
              <a:rPr lang="en-US" dirty="0" smtClean="0"/>
              <a:t>operations</a:t>
            </a:r>
          </a:p>
          <a:p>
            <a:pPr lvl="1"/>
            <a:r>
              <a:rPr lang="en-US" dirty="0" smtClean="0"/>
              <a:t>Determine </a:t>
            </a:r>
            <a:r>
              <a:rPr lang="en-US" dirty="0"/>
              <a:t>the important stakeholders and the external assistance needed and establish mechanisms for engaging their </a:t>
            </a:r>
            <a:r>
              <a:rPr lang="en-US" dirty="0" smtClean="0"/>
              <a:t>services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74923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3"/>
                </a:solidFill>
              </a:rPr>
              <a:t>Steps in </a:t>
            </a:r>
            <a:r>
              <a:rPr lang="en-US" b="1" dirty="0" smtClean="0">
                <a:solidFill>
                  <a:schemeClr val="accent3"/>
                </a:solidFill>
              </a:rPr>
              <a:t>implementation</a:t>
            </a:r>
          </a:p>
          <a:p>
            <a:r>
              <a:rPr lang="en-US" dirty="0" smtClean="0"/>
              <a:t>Establish </a:t>
            </a:r>
            <a:r>
              <a:rPr lang="en-US" dirty="0"/>
              <a:t>a team of subject </a:t>
            </a:r>
            <a:r>
              <a:rPr lang="en-US" dirty="0" smtClean="0"/>
              <a:t>specialists</a:t>
            </a:r>
          </a:p>
          <a:p>
            <a:pPr lvl="0"/>
            <a:r>
              <a:rPr lang="en-US" dirty="0"/>
              <a:t>Study and apply the guidance provided in International Standards for </a:t>
            </a:r>
            <a:r>
              <a:rPr lang="en-US" dirty="0" err="1"/>
              <a:t>Phytosanitary</a:t>
            </a:r>
            <a:r>
              <a:rPr lang="en-US" dirty="0"/>
              <a:t> Measures (ISPM) 6 to ensure that technical integrity is maintained in all </a:t>
            </a:r>
            <a:r>
              <a:rPr lang="en-US" dirty="0" smtClean="0"/>
              <a:t>procedures</a:t>
            </a:r>
          </a:p>
          <a:p>
            <a:pPr lvl="0"/>
            <a:r>
              <a:rPr lang="en-US" dirty="0"/>
              <a:t>Develop manuals and guidelines covering all activities for a specific crop or </a:t>
            </a:r>
            <a:r>
              <a:rPr lang="en-US" dirty="0" smtClean="0"/>
              <a:t>pest</a:t>
            </a:r>
          </a:p>
          <a:p>
            <a:pPr lvl="0"/>
            <a:r>
              <a:rPr lang="en-US" dirty="0"/>
              <a:t>Clearly define the required activities and the resources needed for those </a:t>
            </a:r>
            <a:r>
              <a:rPr lang="en-US" dirty="0" smtClean="0"/>
              <a:t>activities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67560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p:txBody>
          <a:bodyPr/>
          <a:lstStyle/>
          <a:p>
            <a:pPr marL="0" indent="0">
              <a:buNone/>
            </a:pPr>
            <a:r>
              <a:rPr lang="en-US" b="1" dirty="0">
                <a:solidFill>
                  <a:schemeClr val="accent3"/>
                </a:solidFill>
              </a:rPr>
              <a:t>Steps in </a:t>
            </a:r>
            <a:r>
              <a:rPr lang="en-US" b="1" dirty="0" smtClean="0">
                <a:solidFill>
                  <a:schemeClr val="accent3"/>
                </a:solidFill>
              </a:rPr>
              <a:t>implementation</a:t>
            </a:r>
          </a:p>
          <a:p>
            <a:r>
              <a:rPr lang="en-US" dirty="0" smtClean="0"/>
              <a:t>For </a:t>
            </a:r>
            <a:r>
              <a:rPr lang="en-US" dirty="0"/>
              <a:t>collecting samples, determine:</a:t>
            </a:r>
          </a:p>
          <a:p>
            <a:pPr lvl="1"/>
            <a:r>
              <a:rPr lang="en-US" dirty="0" smtClean="0"/>
              <a:t>Method </a:t>
            </a:r>
            <a:r>
              <a:rPr lang="en-US" dirty="0"/>
              <a:t>of collection</a:t>
            </a:r>
          </a:p>
          <a:p>
            <a:pPr lvl="1"/>
            <a:r>
              <a:rPr lang="en-US" dirty="0" smtClean="0"/>
              <a:t>Preparation </a:t>
            </a:r>
            <a:r>
              <a:rPr lang="en-US" dirty="0"/>
              <a:t>for identification</a:t>
            </a:r>
          </a:p>
          <a:p>
            <a:pPr lvl="1"/>
            <a:r>
              <a:rPr lang="en-US" dirty="0" smtClean="0"/>
              <a:t>Verification </a:t>
            </a:r>
            <a:r>
              <a:rPr lang="en-US" dirty="0"/>
              <a:t>procedures</a:t>
            </a:r>
          </a:p>
          <a:p>
            <a:pPr lvl="1"/>
            <a:r>
              <a:rPr lang="en-US" dirty="0" smtClean="0"/>
              <a:t>Storage </a:t>
            </a:r>
            <a:r>
              <a:rPr lang="en-US" dirty="0"/>
              <a:t>method for specimens and the establishment of pest records, as defined by the </a:t>
            </a:r>
            <a:r>
              <a:rPr lang="en-US" dirty="0" smtClean="0"/>
              <a:t>IPPC</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552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3.1</a:t>
            </a:r>
            <a:endParaRPr lang="en-US" dirty="0"/>
          </a:p>
        </p:txBody>
      </p:sp>
      <p:sp>
        <p:nvSpPr>
          <p:cNvPr id="3" name="Content Placeholder 2"/>
          <p:cNvSpPr>
            <a:spLocks noGrp="1"/>
          </p:cNvSpPr>
          <p:nvPr>
            <p:ph idx="1"/>
          </p:nvPr>
        </p:nvSpPr>
        <p:spPr/>
        <p:txBody>
          <a:bodyPr/>
          <a:lstStyle/>
          <a:p>
            <a:pPr marL="0" indent="0">
              <a:buNone/>
            </a:pPr>
            <a:r>
              <a:rPr lang="en-US" i="1" dirty="0"/>
              <a:t>Is the surveillance </a:t>
            </a:r>
            <a:r>
              <a:rPr lang="en-US" i="1" dirty="0" err="1"/>
              <a:t>programme</a:t>
            </a:r>
            <a:r>
              <a:rPr lang="en-US" i="1" dirty="0"/>
              <a:t> managed by your NPPO?</a:t>
            </a:r>
            <a:endParaRPr lang="en-US" dirty="0"/>
          </a:p>
          <a:p>
            <a:pPr marL="0" indent="0">
              <a:buNone/>
            </a:pPr>
            <a:r>
              <a:rPr lang="en-US" i="1" dirty="0"/>
              <a:t>What other institutions have been identified as having expertise or resources to support the surveillance </a:t>
            </a:r>
            <a:r>
              <a:rPr lang="en-US" i="1" dirty="0" err="1" smtClean="0"/>
              <a:t>programme</a:t>
            </a:r>
            <a:r>
              <a:rPr lang="en-US" i="1" dirty="0" smtClean="0"/>
              <a:t>?</a:t>
            </a:r>
            <a:endParaRPr lang="en-US" dirty="0" smtClean="0"/>
          </a:p>
          <a:p>
            <a:pPr marL="0" indent="0">
              <a:buNone/>
            </a:pPr>
            <a:r>
              <a:rPr lang="en-US" i="1" dirty="0" smtClean="0"/>
              <a:t>How are pest surveillance targets prioritized?</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23917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Regulations</a:t>
            </a:r>
            <a:endParaRPr lang="en-US" dirty="0"/>
          </a:p>
        </p:txBody>
      </p:sp>
      <p:sp>
        <p:nvSpPr>
          <p:cNvPr id="3" name="Content Placeholder 2"/>
          <p:cNvSpPr>
            <a:spLocks noGrp="1"/>
          </p:cNvSpPr>
          <p:nvPr>
            <p:ph idx="1"/>
          </p:nvPr>
        </p:nvSpPr>
        <p:spPr/>
        <p:txBody>
          <a:bodyPr/>
          <a:lstStyle/>
          <a:p>
            <a:pPr marL="0" indent="0">
              <a:buNone/>
            </a:pPr>
            <a:r>
              <a:rPr lang="en-US" i="1" dirty="0"/>
              <a:t>IPPC Article VII and Article IV (c), (d) and (f) establishes the rights and obligations of contracting parties in relation to import regulations and the responsibilities of the NPPO of the importing </a:t>
            </a:r>
            <a:r>
              <a:rPr lang="en-US" i="1" dirty="0" smtClean="0"/>
              <a:t>country</a:t>
            </a:r>
            <a:r>
              <a:rPr lang="en-US" dirty="0"/>
              <a:t> </a:t>
            </a:r>
            <a:r>
              <a:rPr lang="en-US" b="1" dirty="0" smtClean="0">
                <a:solidFill>
                  <a:schemeClr val="accent3"/>
                </a:solidFill>
              </a:rPr>
              <a:t>to </a:t>
            </a:r>
            <a:r>
              <a:rPr lang="en-US" b="1" dirty="0">
                <a:solidFill>
                  <a:schemeClr val="accent3"/>
                </a:solidFill>
              </a:rPr>
              <a:t>prevent the introduction of quarantine pests and limit the entry of regulated non-quarantine pests with imported commodities and other regulated articles</a:t>
            </a:r>
            <a:r>
              <a:rPr lang="en-US" b="1" dirty="0" smtClean="0">
                <a:solidFill>
                  <a:schemeClr val="accent3"/>
                </a:solidFill>
              </a:rPr>
              <a:t>.</a:t>
            </a:r>
            <a:endParaRPr lang="en-US" b="1" dirty="0">
              <a:solidFill>
                <a:schemeClr val="accent3"/>
              </a:solidFill>
            </a:endParaRPr>
          </a:p>
        </p:txBody>
      </p:sp>
    </p:spTree>
    <p:extLst>
      <p:ext uri="{BB962C8B-B14F-4D97-AF65-F5344CB8AC3E}">
        <p14:creationId xmlns:mc="http://schemas.openxmlformats.org/markup-compatibility/2006" xmlns:mv="urn:schemas-microsoft-com:mac:vml" xmlns:p14="http://schemas.microsoft.com/office/powerpoint/2010/main" xmlns="" val="179439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lstStyle/>
          <a:p>
            <a:pPr lvl="0"/>
            <a:r>
              <a:rPr lang="en-US" dirty="0"/>
              <a:t>Serve as the regulatory framework of </a:t>
            </a:r>
            <a:r>
              <a:rPr lang="en-US" dirty="0" err="1"/>
              <a:t>phytosanitary</a:t>
            </a:r>
            <a:r>
              <a:rPr lang="en-US" dirty="0"/>
              <a:t> legislation, regulations and procedures</a:t>
            </a:r>
          </a:p>
          <a:p>
            <a:pPr lvl="0"/>
            <a:r>
              <a:rPr lang="en-US" dirty="0"/>
              <a:t>The NPPO is responsible for operation and oversight of the regulations</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63920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3"/>
                </a:solidFill>
              </a:rPr>
              <a:t>The regulations should </a:t>
            </a:r>
            <a:r>
              <a:rPr lang="en-US" sz="2400" b="1" dirty="0" smtClean="0">
                <a:solidFill>
                  <a:schemeClr val="accent3"/>
                </a:solidFill>
              </a:rPr>
              <a:t>define:</a:t>
            </a:r>
          </a:p>
          <a:p>
            <a:r>
              <a:rPr lang="en-US" dirty="0" smtClean="0"/>
              <a:t>Sovereign </a:t>
            </a:r>
            <a:r>
              <a:rPr lang="en-US" dirty="0"/>
              <a:t>right to regulate</a:t>
            </a:r>
          </a:p>
          <a:p>
            <a:r>
              <a:rPr lang="en-US" dirty="0" smtClean="0"/>
              <a:t>Assigned </a:t>
            </a:r>
            <a:r>
              <a:rPr lang="en-US" dirty="0"/>
              <a:t>responsibility for import regulation</a:t>
            </a:r>
          </a:p>
          <a:p>
            <a:r>
              <a:rPr lang="en-US" dirty="0" smtClean="0"/>
              <a:t>Powers </a:t>
            </a:r>
            <a:r>
              <a:rPr lang="en-US" dirty="0"/>
              <a:t>of enforcement (compliance checking)</a:t>
            </a:r>
          </a:p>
          <a:p>
            <a:r>
              <a:rPr lang="en-US" dirty="0" smtClean="0"/>
              <a:t>Non-compliance provisions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617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normAutofit lnSpcReduction="10000"/>
          </a:bodyPr>
          <a:lstStyle/>
          <a:p>
            <a:pPr marL="0" indent="0">
              <a:buNone/>
            </a:pPr>
            <a:r>
              <a:rPr lang="en-US" sz="2400" b="1" dirty="0">
                <a:solidFill>
                  <a:schemeClr val="accent3"/>
                </a:solidFill>
              </a:rPr>
              <a:t>Organizational arrangements and </a:t>
            </a:r>
            <a:r>
              <a:rPr lang="en-US" sz="2400" b="1" dirty="0" smtClean="0">
                <a:solidFill>
                  <a:schemeClr val="accent3"/>
                </a:solidFill>
              </a:rPr>
              <a:t>infrastructure</a:t>
            </a:r>
          </a:p>
          <a:p>
            <a:r>
              <a:rPr lang="en-US" dirty="0" smtClean="0"/>
              <a:t>Technical </a:t>
            </a:r>
            <a:r>
              <a:rPr lang="en-US" dirty="0"/>
              <a:t>and administrative resources for  performing import control </a:t>
            </a:r>
            <a:r>
              <a:rPr lang="en-US" dirty="0" smtClean="0"/>
              <a:t>functions</a:t>
            </a:r>
          </a:p>
          <a:p>
            <a:r>
              <a:rPr lang="en-US" dirty="0" smtClean="0"/>
              <a:t>A </a:t>
            </a:r>
            <a:r>
              <a:rPr lang="en-US" dirty="0"/>
              <a:t>manager for import </a:t>
            </a:r>
            <a:r>
              <a:rPr lang="en-US" dirty="0" smtClean="0"/>
              <a:t>regulation</a:t>
            </a:r>
          </a:p>
          <a:p>
            <a:r>
              <a:rPr lang="en-US" dirty="0" smtClean="0"/>
              <a:t>Technical </a:t>
            </a:r>
            <a:r>
              <a:rPr lang="en-US" dirty="0"/>
              <a:t>staff appropriately trained (or access to them) to enforce </a:t>
            </a:r>
            <a:r>
              <a:rPr lang="en-US" dirty="0" err="1"/>
              <a:t>phytosanitary</a:t>
            </a:r>
            <a:r>
              <a:rPr lang="en-US" dirty="0"/>
              <a:t> import </a:t>
            </a:r>
            <a:r>
              <a:rPr lang="en-US" dirty="0" smtClean="0"/>
              <a:t>requirements</a:t>
            </a:r>
          </a:p>
          <a:p>
            <a:r>
              <a:rPr lang="en-US" dirty="0" smtClean="0"/>
              <a:t>Laboratories </a:t>
            </a:r>
            <a:r>
              <a:rPr lang="en-US" dirty="0"/>
              <a:t>(or access to them) with suitable facilities to support border </a:t>
            </a:r>
            <a:r>
              <a:rPr lang="en-US" dirty="0" smtClean="0"/>
              <a:t>functions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61880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Module </a:t>
            </a:r>
            <a:r>
              <a:rPr lang="en-US" b="1" dirty="0" smtClean="0"/>
              <a:t>3</a:t>
            </a:r>
            <a:r>
              <a:rPr lang="en-US" b="1" dirty="0"/>
              <a:t>	</a:t>
            </a:r>
            <a:br>
              <a:rPr lang="en-US" b="1" dirty="0"/>
            </a:br>
            <a:r>
              <a:rPr lang="en-US" dirty="0"/>
              <a:t>What will I learn</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chemeClr val="accent3"/>
                </a:solidFill>
              </a:rPr>
              <a:t>The obligations of an NPPO regarding its core </a:t>
            </a:r>
            <a:r>
              <a:rPr lang="en-US" b="1" dirty="0" smtClean="0">
                <a:solidFill>
                  <a:schemeClr val="accent3"/>
                </a:solidFill>
              </a:rPr>
              <a:t>activities</a:t>
            </a:r>
          </a:p>
          <a:p>
            <a:r>
              <a:rPr lang="en-US" dirty="0" smtClean="0"/>
              <a:t>Surveillance</a:t>
            </a:r>
            <a:endParaRPr lang="en-US" dirty="0"/>
          </a:p>
          <a:p>
            <a:r>
              <a:rPr lang="en-US" dirty="0" smtClean="0"/>
              <a:t>Import </a:t>
            </a:r>
            <a:r>
              <a:rPr lang="en-US" dirty="0"/>
              <a:t>regulations</a:t>
            </a:r>
          </a:p>
          <a:p>
            <a:r>
              <a:rPr lang="en-US" dirty="0" smtClean="0"/>
              <a:t>Export </a:t>
            </a:r>
            <a:r>
              <a:rPr lang="en-US" dirty="0"/>
              <a:t>certification</a:t>
            </a:r>
          </a:p>
          <a:p>
            <a:r>
              <a:rPr lang="en-US" dirty="0" smtClean="0"/>
              <a:t>Regionalization </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581515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lstStyle/>
          <a:p>
            <a:pPr marL="0" indent="0">
              <a:buNone/>
            </a:pPr>
            <a:r>
              <a:rPr lang="en-US" b="1" dirty="0">
                <a:solidFill>
                  <a:schemeClr val="accent3"/>
                </a:solidFill>
              </a:rPr>
              <a:t>Organizational arrangements and </a:t>
            </a:r>
            <a:r>
              <a:rPr lang="en-US" b="1" dirty="0" smtClean="0">
                <a:solidFill>
                  <a:schemeClr val="accent3"/>
                </a:solidFill>
              </a:rPr>
              <a:t>infrastructure</a:t>
            </a:r>
          </a:p>
          <a:p>
            <a:pPr lvl="0"/>
            <a:r>
              <a:rPr lang="en-US" dirty="0"/>
              <a:t>Border posts adequately equipped</a:t>
            </a:r>
          </a:p>
          <a:p>
            <a:pPr lvl="0"/>
            <a:r>
              <a:rPr lang="en-US" dirty="0"/>
              <a:t>Treatment facilities (where necessary)</a:t>
            </a:r>
          </a:p>
          <a:p>
            <a:pPr lvl="0"/>
            <a:r>
              <a:rPr lang="en-US" dirty="0"/>
              <a:t>Relevant stakeholder involvement for effective </a:t>
            </a:r>
            <a:r>
              <a:rPr lang="en-US" dirty="0" err="1"/>
              <a:t>phytosanitary</a:t>
            </a:r>
            <a:r>
              <a:rPr lang="en-US" dirty="0"/>
              <a:t> import </a:t>
            </a:r>
            <a:r>
              <a:rPr lang="en-US" dirty="0" smtClean="0"/>
              <a:t>verification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333039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normAutofit fontScale="92500"/>
          </a:bodyPr>
          <a:lstStyle/>
          <a:p>
            <a:pPr marL="0" indent="0">
              <a:buNone/>
            </a:pPr>
            <a:r>
              <a:rPr lang="en-US" sz="2400" b="1" dirty="0">
                <a:solidFill>
                  <a:schemeClr val="accent3"/>
                </a:solidFill>
              </a:rPr>
              <a:t>Procedures for establishing import </a:t>
            </a:r>
            <a:r>
              <a:rPr lang="en-US" sz="2400" b="1" dirty="0" smtClean="0">
                <a:solidFill>
                  <a:schemeClr val="accent3"/>
                </a:solidFill>
              </a:rPr>
              <a:t>requirements</a:t>
            </a:r>
          </a:p>
          <a:p>
            <a:r>
              <a:rPr lang="en-US" dirty="0"/>
              <a:t>Provide training for staff to undertake PRA.</a:t>
            </a:r>
          </a:p>
          <a:p>
            <a:r>
              <a:rPr lang="en-US" dirty="0"/>
              <a:t>Establish a unit dedicated to conducting PRA and establishing import requirements for regulated articles.</a:t>
            </a:r>
          </a:p>
          <a:p>
            <a:r>
              <a:rPr lang="en-US" dirty="0"/>
              <a:t>Ensure appropriate links between surveillance </a:t>
            </a:r>
            <a:r>
              <a:rPr lang="en-US" dirty="0" err="1"/>
              <a:t>programmes</a:t>
            </a:r>
            <a:r>
              <a:rPr lang="en-US" dirty="0"/>
              <a:t>, the PRA unit and the import regulatory </a:t>
            </a:r>
            <a:r>
              <a:rPr lang="en-US" dirty="0" err="1"/>
              <a:t>programme</a:t>
            </a:r>
            <a:r>
              <a:rPr lang="en-US" dirty="0"/>
              <a:t>.</a:t>
            </a:r>
          </a:p>
          <a:p>
            <a:r>
              <a:rPr lang="en-US" dirty="0"/>
              <a:t>Provide means</a:t>
            </a:r>
            <a:r>
              <a:rPr lang="en-US" dirty="0" smtClean="0"/>
              <a:t> for </a:t>
            </a:r>
            <a:r>
              <a:rPr lang="en-US" dirty="0"/>
              <a:t>communicating with stakeholders and other NPPOs to access </a:t>
            </a:r>
            <a:r>
              <a:rPr lang="en-US" dirty="0" err="1"/>
              <a:t>phytosanitary</a:t>
            </a:r>
            <a:r>
              <a:rPr lang="en-US" dirty="0"/>
              <a:t> information from trading partners</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418245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lstStyle/>
          <a:p>
            <a:pPr marL="0" indent="0">
              <a:buNone/>
            </a:pPr>
            <a:r>
              <a:rPr lang="en-US" b="1" dirty="0">
                <a:solidFill>
                  <a:schemeClr val="accent3"/>
                </a:solidFill>
              </a:rPr>
              <a:t>Procedures for establishing import </a:t>
            </a:r>
            <a:r>
              <a:rPr lang="en-US" b="1" dirty="0" smtClean="0">
                <a:solidFill>
                  <a:schemeClr val="accent3"/>
                </a:solidFill>
              </a:rPr>
              <a:t>requirements</a:t>
            </a:r>
          </a:p>
          <a:p>
            <a:pPr lvl="0"/>
            <a:r>
              <a:rPr lang="en-US" dirty="0"/>
              <a:t>Make import requirements known to trading partners.</a:t>
            </a:r>
          </a:p>
          <a:p>
            <a:pPr lvl="0"/>
            <a:r>
              <a:rPr lang="en-US" dirty="0"/>
              <a:t>Establish a system for reporting cases of non- compliance and emergency action to the exporting country and the IPPC.</a:t>
            </a:r>
          </a:p>
          <a:p>
            <a:pPr lvl="0"/>
            <a:r>
              <a:rPr lang="en-US" dirty="0"/>
              <a:t>Collaborate with other border agencies and stakeholders on pest prevention.</a:t>
            </a:r>
          </a:p>
        </p:txBody>
      </p:sp>
    </p:spTree>
    <p:extLst>
      <p:ext uri="{BB962C8B-B14F-4D97-AF65-F5344CB8AC3E}">
        <p14:creationId xmlns:mc="http://schemas.openxmlformats.org/markup-compatibility/2006" xmlns:mv="urn:schemas-microsoft-com:mac:vml" xmlns:p14="http://schemas.microsoft.com/office/powerpoint/2010/main" xmlns="" val="211823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Regulations</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3"/>
                </a:solidFill>
              </a:rPr>
              <a:t>Procedures for setting import </a:t>
            </a:r>
            <a:r>
              <a:rPr lang="en-US" b="1" dirty="0" smtClean="0">
                <a:solidFill>
                  <a:schemeClr val="accent3"/>
                </a:solidFill>
              </a:rPr>
              <a:t>requirements</a:t>
            </a:r>
          </a:p>
          <a:p>
            <a:pPr lvl="0"/>
            <a:r>
              <a:rPr lang="en-US" dirty="0"/>
              <a:t>Establish clear lines of communication among staff, decentralized offices, laboratories, border posts and headquarters to ensure effective coordination of operations.</a:t>
            </a:r>
          </a:p>
          <a:p>
            <a:pPr lvl="0"/>
            <a:r>
              <a:rPr lang="en-US" dirty="0"/>
              <a:t>Provide periodic and incident reviews</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61760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3"/>
                </a:solidFill>
              </a:rPr>
              <a:t>Border </a:t>
            </a:r>
            <a:r>
              <a:rPr lang="en-US" b="1" dirty="0" smtClean="0">
                <a:solidFill>
                  <a:schemeClr val="accent3"/>
                </a:solidFill>
              </a:rPr>
              <a:t>arrangements</a:t>
            </a:r>
          </a:p>
          <a:p>
            <a:pPr lvl="0"/>
            <a:r>
              <a:rPr lang="en-US" dirty="0"/>
              <a:t>Provide facilities (office space and equipment) that enable effective inspection of imported commodities.</a:t>
            </a:r>
          </a:p>
          <a:p>
            <a:pPr lvl="0"/>
            <a:r>
              <a:rPr lang="en-US" dirty="0"/>
              <a:t>Make suitable arrangements for interception and inspection of commercial commodities, luggage and post.</a:t>
            </a:r>
          </a:p>
          <a:p>
            <a:pPr lvl="0"/>
            <a:r>
              <a:rPr lang="en-US" dirty="0"/>
              <a:t>Ensure easy access to information for decision-making at borders.</a:t>
            </a:r>
          </a:p>
          <a:p>
            <a:pPr lvl="0"/>
            <a:r>
              <a:rPr lang="en-US" dirty="0"/>
              <a:t>Provide facilities for holding and disinfecting or disinfesting high-risk materials</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88762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lstStyle/>
          <a:p>
            <a:pPr marL="0" indent="0">
              <a:buNone/>
            </a:pPr>
            <a:r>
              <a:rPr lang="en-US" b="1" dirty="0">
                <a:solidFill>
                  <a:schemeClr val="accent3"/>
                </a:solidFill>
              </a:rPr>
              <a:t>Border </a:t>
            </a:r>
            <a:r>
              <a:rPr lang="en-US" b="1" dirty="0" smtClean="0">
                <a:solidFill>
                  <a:schemeClr val="accent3"/>
                </a:solidFill>
              </a:rPr>
              <a:t>arrangements</a:t>
            </a:r>
          </a:p>
          <a:p>
            <a:pPr lvl="0"/>
            <a:r>
              <a:rPr lang="en-US" dirty="0"/>
              <a:t>Provide adequate transport for inspectors and other regulatory personnel.</a:t>
            </a:r>
          </a:p>
          <a:p>
            <a:pPr lvl="0"/>
            <a:r>
              <a:rPr lang="en-US" dirty="0"/>
              <a:t>Prepare operating procedures for consistent application of </a:t>
            </a:r>
            <a:r>
              <a:rPr lang="en-US" dirty="0" err="1"/>
              <a:t>phytosanitary</a:t>
            </a:r>
            <a:r>
              <a:rPr lang="en-US" dirty="0"/>
              <a:t> measures.</a:t>
            </a:r>
          </a:p>
          <a:p>
            <a:pPr lvl="0"/>
            <a:r>
              <a:rPr lang="en-US" dirty="0"/>
              <a:t>Provide post-entry quarantine for high-risk material</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72158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Regulations</a:t>
            </a:r>
          </a:p>
        </p:txBody>
      </p:sp>
      <p:sp>
        <p:nvSpPr>
          <p:cNvPr id="3" name="Content Placeholder 2"/>
          <p:cNvSpPr>
            <a:spLocks noGrp="1"/>
          </p:cNvSpPr>
          <p:nvPr>
            <p:ph idx="1"/>
          </p:nvPr>
        </p:nvSpPr>
        <p:spPr/>
        <p:txBody>
          <a:bodyPr/>
          <a:lstStyle/>
          <a:p>
            <a:pPr marL="0" indent="0">
              <a:buNone/>
            </a:pPr>
            <a:r>
              <a:rPr lang="en-US" sz="2400" b="1" dirty="0">
                <a:solidFill>
                  <a:schemeClr val="accent3"/>
                </a:solidFill>
              </a:rPr>
              <a:t>Compliance checking of imports at entry should include:</a:t>
            </a:r>
          </a:p>
          <a:p>
            <a:r>
              <a:rPr lang="en-US" dirty="0"/>
              <a:t>Document checks (e.g., </a:t>
            </a:r>
            <a:r>
              <a:rPr lang="en-US" dirty="0" err="1"/>
              <a:t>phytosanitary</a:t>
            </a:r>
            <a:r>
              <a:rPr lang="en-US" dirty="0"/>
              <a:t> certificates and import permits)</a:t>
            </a:r>
          </a:p>
          <a:p>
            <a:r>
              <a:rPr lang="en-US" dirty="0"/>
              <a:t>Consignment identity and integrity checks</a:t>
            </a:r>
          </a:p>
          <a:p>
            <a:r>
              <a:rPr lang="en-US" dirty="0"/>
              <a:t>Physical inspection, sampling and </a:t>
            </a:r>
            <a:r>
              <a:rPr lang="en-US" dirty="0" smtClean="0"/>
              <a:t>testing</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569729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3.2</a:t>
            </a:r>
            <a:endParaRPr lang="en-US" dirty="0"/>
          </a:p>
        </p:txBody>
      </p:sp>
      <p:sp>
        <p:nvSpPr>
          <p:cNvPr id="3" name="Content Placeholder 2"/>
          <p:cNvSpPr>
            <a:spLocks noGrp="1"/>
          </p:cNvSpPr>
          <p:nvPr>
            <p:ph idx="1"/>
          </p:nvPr>
        </p:nvSpPr>
        <p:spPr/>
        <p:txBody>
          <a:bodyPr/>
          <a:lstStyle/>
          <a:p>
            <a:pPr marL="0" indent="0">
              <a:buNone/>
            </a:pPr>
            <a:r>
              <a:rPr lang="en-US" i="1" dirty="0"/>
              <a:t>What arrangements does your NPPO have in place to regulate imports?</a:t>
            </a:r>
            <a:endParaRPr lang="en-US" dirty="0"/>
          </a:p>
          <a:p>
            <a:pPr marL="0" indent="0">
              <a:buNone/>
            </a:pPr>
            <a:r>
              <a:rPr lang="en-US" i="1" dirty="0"/>
              <a:t>Are there sufficient resources and technical competencies in your NPPO to undertake this work?</a:t>
            </a:r>
            <a:endParaRPr lang="en-US" dirty="0"/>
          </a:p>
          <a:p>
            <a:pPr marL="0" indent="0">
              <a:buNone/>
            </a:pPr>
            <a:r>
              <a:rPr lang="en-US" i="1" dirty="0"/>
              <a:t>Identify areas where your import regulatory system could be improved</a:t>
            </a:r>
            <a:r>
              <a:rPr lang="en-US" i="1"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0445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IPPC </a:t>
            </a:r>
            <a:r>
              <a:rPr lang="en-US" dirty="0" smtClean="0"/>
              <a:t>principles</a:t>
            </a:r>
            <a:endParaRPr lang="en-US" dirty="0"/>
          </a:p>
        </p:txBody>
      </p:sp>
      <p:sp>
        <p:nvSpPr>
          <p:cNvPr id="3" name="Content Placeholder 2"/>
          <p:cNvSpPr>
            <a:spLocks noGrp="1"/>
          </p:cNvSpPr>
          <p:nvPr>
            <p:ph idx="1"/>
          </p:nvPr>
        </p:nvSpPr>
        <p:spPr/>
        <p:txBody>
          <a:bodyPr/>
          <a:lstStyle/>
          <a:p>
            <a:pPr marL="0" indent="0">
              <a:buNone/>
            </a:pPr>
            <a:endParaRPr lang="en-US" b="1" dirty="0" smtClean="0">
              <a:solidFill>
                <a:schemeClr val="accent3"/>
              </a:solidFill>
            </a:endParaRPr>
          </a:p>
          <a:p>
            <a:pPr marL="0" indent="0">
              <a:buNone/>
            </a:pPr>
            <a:r>
              <a:rPr lang="en-US" b="1" dirty="0" smtClean="0">
                <a:solidFill>
                  <a:schemeClr val="accent3"/>
                </a:solidFill>
              </a:rPr>
              <a:t>The </a:t>
            </a:r>
            <a:r>
              <a:rPr lang="en-US" b="1" dirty="0">
                <a:solidFill>
                  <a:schemeClr val="accent3"/>
                </a:solidFill>
              </a:rPr>
              <a:t>IPPC principles are concerned with the rights and obligations of contracting parties. They should be considered collectively, in accordance with the full text of the IPPC, and not interpreted individually</a:t>
            </a:r>
            <a:r>
              <a:rPr lang="en-US" b="1" dirty="0" smtClean="0">
                <a:solidFill>
                  <a:schemeClr val="accent3"/>
                </a:solidFill>
              </a:rPr>
              <a:t>.</a:t>
            </a:r>
            <a:endParaRPr lang="en-US" b="1" dirty="0">
              <a:solidFill>
                <a:schemeClr val="accent3"/>
              </a:solidFill>
            </a:endParaRPr>
          </a:p>
        </p:txBody>
      </p:sp>
    </p:spTree>
    <p:extLst>
      <p:ext uri="{BB962C8B-B14F-4D97-AF65-F5344CB8AC3E}">
        <p14:creationId xmlns:mc="http://schemas.openxmlformats.org/markup-compatibility/2006" xmlns:mv="urn:schemas-microsoft-com:mac:vml" xmlns:p14="http://schemas.microsoft.com/office/powerpoint/2010/main" xmlns="" val="142052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Operationalizing </a:t>
            </a:r>
            <a:r>
              <a:rPr lang="en-US" dirty="0" err="1" smtClean="0"/>
              <a:t>phytosanitary</a:t>
            </a:r>
            <a:r>
              <a:rPr lang="en-US" dirty="0" smtClean="0"/>
              <a:t> </a:t>
            </a:r>
            <a:r>
              <a:rPr lang="en-US" dirty="0" err="1" smtClean="0"/>
              <a:t>programmes</a:t>
            </a:r>
            <a:endParaRPr lang="en-US" dirty="0"/>
          </a:p>
        </p:txBody>
      </p:sp>
      <p:sp>
        <p:nvSpPr>
          <p:cNvPr id="3" name="Content Placeholder 2"/>
          <p:cNvSpPr>
            <a:spLocks noGrp="1"/>
          </p:cNvSpPr>
          <p:nvPr>
            <p:ph idx="1"/>
          </p:nvPr>
        </p:nvSpPr>
        <p:spPr>
          <a:xfrm>
            <a:off x="1298416" y="1369219"/>
            <a:ext cx="7169729" cy="3375309"/>
          </a:xfrm>
        </p:spPr>
        <p:txBody>
          <a:bodyPr>
            <a:normAutofit lnSpcReduction="10000"/>
          </a:bodyPr>
          <a:lstStyle/>
          <a:p>
            <a:pPr marL="0" indent="0">
              <a:buNone/>
            </a:pPr>
            <a:r>
              <a:rPr lang="en-US" b="1" dirty="0">
                <a:solidFill>
                  <a:schemeClr val="accent3"/>
                </a:solidFill>
              </a:rPr>
              <a:t>Basic IPPC principles apply to all NPPO operations </a:t>
            </a:r>
            <a:r>
              <a:rPr lang="en-US" b="1" dirty="0" smtClean="0">
                <a:solidFill>
                  <a:schemeClr val="accent3"/>
                </a:solidFill>
              </a:rPr>
              <a:t/>
            </a:r>
            <a:br>
              <a:rPr lang="en-US" b="1" dirty="0" smtClean="0">
                <a:solidFill>
                  <a:schemeClr val="accent3"/>
                </a:solidFill>
              </a:rPr>
            </a:br>
            <a:r>
              <a:rPr lang="en-US" b="1" dirty="0" smtClean="0">
                <a:solidFill>
                  <a:schemeClr val="accent3"/>
                </a:solidFill>
              </a:rPr>
              <a:t>and </a:t>
            </a:r>
            <a:r>
              <a:rPr lang="en-US" b="1" dirty="0">
                <a:solidFill>
                  <a:schemeClr val="accent3"/>
                </a:solidFill>
              </a:rPr>
              <a:t>relate to:</a:t>
            </a:r>
          </a:p>
          <a:p>
            <a:r>
              <a:rPr lang="en-US" dirty="0" smtClean="0"/>
              <a:t>Sovereignty</a:t>
            </a:r>
            <a:endParaRPr lang="en-US" dirty="0"/>
          </a:p>
          <a:p>
            <a:r>
              <a:rPr lang="en-US" dirty="0" smtClean="0"/>
              <a:t>Necessity</a:t>
            </a:r>
            <a:endParaRPr lang="en-US" dirty="0"/>
          </a:p>
          <a:p>
            <a:r>
              <a:rPr lang="en-US" dirty="0" smtClean="0"/>
              <a:t>Managed </a:t>
            </a:r>
            <a:r>
              <a:rPr lang="en-US" dirty="0"/>
              <a:t>risk</a:t>
            </a:r>
          </a:p>
          <a:p>
            <a:r>
              <a:rPr lang="en-US" dirty="0" smtClean="0"/>
              <a:t>Minimal </a:t>
            </a:r>
            <a:r>
              <a:rPr lang="en-US" dirty="0"/>
              <a:t>impact</a:t>
            </a:r>
          </a:p>
          <a:p>
            <a:r>
              <a:rPr lang="en-US" dirty="0" smtClean="0"/>
              <a:t>Transparency</a:t>
            </a:r>
            <a:endParaRPr lang="en-US" dirty="0"/>
          </a:p>
          <a:p>
            <a:r>
              <a:rPr lang="en-US" dirty="0" smtClean="0"/>
              <a:t>Harmonization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45460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Operationalizing </a:t>
            </a:r>
            <a:r>
              <a:rPr lang="en-US" dirty="0" err="1"/>
              <a:t>phytosanitary</a:t>
            </a:r>
            <a:r>
              <a:rPr lang="en-US" dirty="0"/>
              <a:t> </a:t>
            </a:r>
            <a:r>
              <a:rPr lang="en-US" dirty="0" err="1"/>
              <a:t>programmes</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3"/>
                </a:solidFill>
              </a:rPr>
              <a:t>Basic IPPC principles relate to:</a:t>
            </a:r>
          </a:p>
          <a:p>
            <a:r>
              <a:rPr lang="en-US" dirty="0" smtClean="0"/>
              <a:t>Non-discrimination</a:t>
            </a:r>
            <a:endParaRPr lang="en-US" dirty="0"/>
          </a:p>
          <a:p>
            <a:r>
              <a:rPr lang="en-US" dirty="0"/>
              <a:t> Technical justification</a:t>
            </a:r>
          </a:p>
          <a:p>
            <a:r>
              <a:rPr lang="en-US" dirty="0" smtClean="0"/>
              <a:t>Cooperation</a:t>
            </a:r>
            <a:endParaRPr lang="en-US" dirty="0"/>
          </a:p>
          <a:p>
            <a:r>
              <a:rPr lang="en-US" dirty="0" smtClean="0"/>
              <a:t>Equivalence </a:t>
            </a:r>
            <a:r>
              <a:rPr lang="en-US" dirty="0"/>
              <a:t>of </a:t>
            </a:r>
            <a:r>
              <a:rPr lang="en-US" dirty="0" err="1"/>
              <a:t>phytosanitary</a:t>
            </a:r>
            <a:r>
              <a:rPr lang="en-US" dirty="0"/>
              <a:t> measures</a:t>
            </a:r>
          </a:p>
          <a:p>
            <a:r>
              <a:rPr lang="en-US" dirty="0" smtClean="0"/>
              <a:t>Modification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0019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Operationalizing </a:t>
            </a:r>
            <a:r>
              <a:rPr lang="en-US" dirty="0" err="1"/>
              <a:t>phytosanitary</a:t>
            </a:r>
            <a:r>
              <a:rPr lang="en-US" dirty="0"/>
              <a:t> </a:t>
            </a:r>
            <a:r>
              <a:rPr lang="en-US" dirty="0" err="1"/>
              <a:t>programmes</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3"/>
                </a:solidFill>
              </a:rPr>
              <a:t>Operational IPPC principles</a:t>
            </a:r>
            <a:r>
              <a:rPr lang="en-US" b="1" dirty="0" smtClean="0">
                <a:solidFill>
                  <a:schemeClr val="accent3"/>
                </a:solidFill>
              </a:rPr>
              <a:t> relate to</a:t>
            </a:r>
            <a:r>
              <a:rPr lang="en-US" b="1" dirty="0">
                <a:solidFill>
                  <a:schemeClr val="accent3"/>
                </a:solidFill>
              </a:rPr>
              <a:t>:</a:t>
            </a:r>
          </a:p>
          <a:p>
            <a:pPr lvl="0"/>
            <a:r>
              <a:rPr lang="en-US" dirty="0"/>
              <a:t> Establishment of </a:t>
            </a:r>
            <a:r>
              <a:rPr lang="en-US" dirty="0" err="1"/>
              <a:t>phytosanitary</a:t>
            </a:r>
            <a:r>
              <a:rPr lang="en-US" dirty="0"/>
              <a:t> </a:t>
            </a:r>
            <a:r>
              <a:rPr lang="en-US" dirty="0" smtClean="0"/>
              <a:t>systems / measures</a:t>
            </a:r>
            <a:endParaRPr lang="en-US" dirty="0"/>
          </a:p>
          <a:p>
            <a:pPr lvl="0"/>
            <a:r>
              <a:rPr lang="en-US" dirty="0"/>
              <a:t> Implementation of </a:t>
            </a:r>
            <a:r>
              <a:rPr lang="en-US" dirty="0" err="1"/>
              <a:t>phytosanitary</a:t>
            </a:r>
            <a:r>
              <a:rPr lang="en-US" dirty="0"/>
              <a:t> measures</a:t>
            </a:r>
          </a:p>
          <a:p>
            <a:pPr lvl="0"/>
            <a:r>
              <a:rPr lang="en-US" dirty="0"/>
              <a:t>Monitoring </a:t>
            </a:r>
            <a:r>
              <a:rPr lang="en-US" dirty="0" err="1"/>
              <a:t>phytosanitary</a:t>
            </a:r>
            <a:r>
              <a:rPr lang="en-US" dirty="0"/>
              <a:t> measures</a:t>
            </a:r>
          </a:p>
          <a:p>
            <a:pPr lvl="0"/>
            <a:r>
              <a:rPr lang="en-US" dirty="0"/>
              <a:t> Administration of official </a:t>
            </a:r>
            <a:r>
              <a:rPr lang="en-US" dirty="0" err="1"/>
              <a:t>phytosanitary</a:t>
            </a:r>
            <a:r>
              <a:rPr lang="en-US" dirty="0"/>
              <a:t> </a:t>
            </a:r>
            <a:r>
              <a:rPr lang="en-US" dirty="0" smtClean="0"/>
              <a:t>systems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46795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p:txBody>
          <a:bodyPr/>
          <a:lstStyle/>
          <a:p>
            <a:pPr marL="0" indent="0">
              <a:buNone/>
            </a:pPr>
            <a:r>
              <a:rPr lang="en-US" i="1" dirty="0"/>
              <a:t>Article IV. 2(b) of the IPPC requires that NPPOs be responsible for the surveillance of plants with the purpose to report the occurrence, outbreak and spread of pests.</a:t>
            </a:r>
            <a:endParaRPr lang="en-US" dirty="0"/>
          </a:p>
          <a:p>
            <a:pPr marL="0" indent="0">
              <a:buNone/>
            </a:pPr>
            <a:r>
              <a:rPr lang="en-US" dirty="0"/>
              <a:t>Surveillance is </a:t>
            </a:r>
            <a:r>
              <a:rPr lang="en-US" b="1" dirty="0">
                <a:solidFill>
                  <a:schemeClr val="accent3"/>
                </a:solidFill>
              </a:rPr>
              <a:t>“An official process which collects and records data on pest occurrence or absence by survey, monitoring or other procedures</a:t>
            </a:r>
            <a:r>
              <a:rPr lang="en-US" b="1" dirty="0" smtClean="0">
                <a:solidFill>
                  <a:schemeClr val="accent3"/>
                </a:solidFill>
              </a:rPr>
              <a:t> (CEPM</a:t>
            </a:r>
            <a:r>
              <a:rPr lang="en-US" b="1" dirty="0">
                <a:solidFill>
                  <a:schemeClr val="accent3"/>
                </a:solidFill>
              </a:rPr>
              <a:t>, </a:t>
            </a:r>
            <a:r>
              <a:rPr lang="en-US" b="1" dirty="0" smtClean="0">
                <a:solidFill>
                  <a:schemeClr val="accent3"/>
                </a:solidFill>
              </a:rPr>
              <a:t>1996).</a:t>
            </a:r>
            <a:r>
              <a:rPr lang="en-US" b="1" dirty="0">
                <a:solidFill>
                  <a:schemeClr val="accent3"/>
                </a:solidFill>
              </a:rPr>
              <a:t>”</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 val="105655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p:txBody>
          <a:bodyPr>
            <a:normAutofit fontScale="92500"/>
          </a:bodyPr>
          <a:lstStyle/>
          <a:p>
            <a:pPr marL="0" indent="0">
              <a:buNone/>
            </a:pPr>
            <a:r>
              <a:rPr lang="en-US" b="1" dirty="0">
                <a:solidFill>
                  <a:schemeClr val="accent3"/>
                </a:solidFill>
              </a:rPr>
              <a:t>Data is used to:</a:t>
            </a:r>
          </a:p>
          <a:p>
            <a:pPr lvl="0"/>
            <a:r>
              <a:rPr lang="en-US" dirty="0"/>
              <a:t>Establish a regulated pest list</a:t>
            </a:r>
          </a:p>
          <a:p>
            <a:pPr lvl="0"/>
            <a:r>
              <a:rPr lang="en-US" dirty="0"/>
              <a:t>Establish the </a:t>
            </a:r>
            <a:r>
              <a:rPr lang="en-US" dirty="0" err="1"/>
              <a:t>phytosanitary</a:t>
            </a:r>
            <a:r>
              <a:rPr lang="en-US" dirty="0"/>
              <a:t> import requirements of the country</a:t>
            </a:r>
          </a:p>
          <a:p>
            <a:pPr lvl="0"/>
            <a:r>
              <a:rPr lang="en-US" dirty="0"/>
              <a:t>Establish lists of pests present in the country [as often required by potential importing countries for their pest risk analysis (PRA)]</a:t>
            </a:r>
          </a:p>
          <a:p>
            <a:pPr lvl="0"/>
            <a:r>
              <a:rPr lang="en-US" dirty="0"/>
              <a:t>Establish pest free areas (PFA), areas of low pest prevalence (ALPP), pest free places of production (PFPP) and pest free production sites (PFPS</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52192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3" name="Content Placeholder 2"/>
          <p:cNvSpPr>
            <a:spLocks noGrp="1"/>
          </p:cNvSpPr>
          <p:nvPr>
            <p:ph idx="1"/>
          </p:nvPr>
        </p:nvSpPr>
        <p:spPr/>
        <p:txBody>
          <a:bodyPr/>
          <a:lstStyle/>
          <a:p>
            <a:pPr marL="0" indent="0">
              <a:buNone/>
            </a:pPr>
            <a:r>
              <a:rPr lang="en-US" b="1" dirty="0">
                <a:solidFill>
                  <a:schemeClr val="accent3"/>
                </a:solidFill>
              </a:rPr>
              <a:t>Data is used to:</a:t>
            </a:r>
          </a:p>
          <a:p>
            <a:pPr lvl="0"/>
            <a:r>
              <a:rPr lang="en-US" dirty="0"/>
              <a:t>Confirm pest eradication</a:t>
            </a:r>
          </a:p>
          <a:p>
            <a:pPr lvl="0"/>
            <a:r>
              <a:rPr lang="en-US" dirty="0"/>
              <a:t>Determine pest status in an area</a:t>
            </a:r>
          </a:p>
          <a:p>
            <a:pPr lvl="0"/>
            <a:r>
              <a:rPr lang="en-US" dirty="0"/>
              <a:t>Report the presence, outbreak or spread of pests and the results of controlling </a:t>
            </a:r>
            <a:r>
              <a:rPr lang="en-US" dirty="0" smtClean="0"/>
              <a:t>them</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38669536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TotalTime>
  <Words>977</Words>
  <Application>Microsoft Office PowerPoint</Application>
  <PresentationFormat>On-screen Show (16:9)</PresentationFormat>
  <Paragraphs>144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NPPO Operations </vt:lpstr>
      <vt:lpstr>Module 3  What will I learn?</vt:lpstr>
      <vt:lpstr>IPPC principles</vt:lpstr>
      <vt:lpstr>Operationalizing phytosanitary programmes</vt:lpstr>
      <vt:lpstr>Operationalizing phytosanitary programmes</vt:lpstr>
      <vt:lpstr>Operationalizing phytosanitary programmes</vt:lpstr>
      <vt:lpstr>Surveillance</vt:lpstr>
      <vt:lpstr>Surveillance</vt:lpstr>
      <vt:lpstr>Surveillance</vt:lpstr>
      <vt:lpstr>Surveillance</vt:lpstr>
      <vt:lpstr>Surveillance</vt:lpstr>
      <vt:lpstr>Surveillance</vt:lpstr>
      <vt:lpstr>Surveillance</vt:lpstr>
      <vt:lpstr>Surveillance</vt:lpstr>
      <vt:lpstr>Exercise 3.1</vt:lpstr>
      <vt:lpstr>Import Regulations</vt:lpstr>
      <vt:lpstr>Import Regulations</vt:lpstr>
      <vt:lpstr>Import Regulations</vt:lpstr>
      <vt:lpstr>Import Regulations</vt:lpstr>
      <vt:lpstr>Import Regulations</vt:lpstr>
      <vt:lpstr>Import Regulations</vt:lpstr>
      <vt:lpstr>Import Regulations</vt:lpstr>
      <vt:lpstr>Import Regulations</vt:lpstr>
      <vt:lpstr>Import Regulations</vt:lpstr>
      <vt:lpstr>Import Regulations</vt:lpstr>
      <vt:lpstr>Import Regulations</vt:lpstr>
      <vt:lpstr>Exercise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Leanne Stewart (AGDI)</cp:lastModifiedBy>
  <cp:revision>54</cp:revision>
  <dcterms:created xsi:type="dcterms:W3CDTF">2015-12-01T15:06:03Z</dcterms:created>
  <dcterms:modified xsi:type="dcterms:W3CDTF">2015-12-07T13:57:05Z</dcterms:modified>
</cp:coreProperties>
</file>