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4" r:id="rId3"/>
    <p:sldId id="258" r:id="rId4"/>
    <p:sldId id="259" r:id="rId5"/>
    <p:sldId id="260" r:id="rId6"/>
    <p:sldId id="275" r:id="rId7"/>
    <p:sldId id="261" r:id="rId8"/>
    <p:sldId id="264" r:id="rId9"/>
    <p:sldId id="265" r:id="rId10"/>
    <p:sldId id="266" r:id="rId11"/>
    <p:sldId id="267" r:id="rId12"/>
    <p:sldId id="276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, Paul (AGDI)" initials="HP(" lastIdx="1" clrIdx="0">
    <p:extLst>
      <p:ext uri="{19B8F6BF-5375-455C-9EA6-DF929625EA0E}">
        <p15:presenceInfo xmlns:p15="http://schemas.microsoft.com/office/powerpoint/2012/main" userId="S-1-5-21-2107199734-1002509562-578033828-867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>
      <p:cViewPr varScale="1">
        <p:scale>
          <a:sx n="81" d="100"/>
          <a:sy n="81" d="100"/>
        </p:scale>
        <p:origin x="147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6858000" cy="990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93560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87735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8334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5801"/>
            <a:ext cx="7886700" cy="95567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46575"/>
          </a:xfrm>
        </p:spPr>
        <p:txBody>
          <a:bodyPr>
            <a:normAutofit/>
          </a:bodyPr>
          <a:lstStyle>
            <a:lvl1pPr marL="284163" indent="-284163">
              <a:spcAft>
                <a:spcPts val="600"/>
              </a:spcAft>
              <a:tabLst>
                <a:tab pos="230188" algn="l"/>
              </a:tabLst>
              <a:defRPr lang="en-US" sz="3600" dirty="0" smtClean="0"/>
            </a:lvl1pPr>
            <a:lvl2pPr marL="684213" indent="-284163">
              <a:spcAft>
                <a:spcPts val="600"/>
              </a:spcAft>
              <a:defRPr lang="en-US" sz="3200" dirty="0" smtClean="0"/>
            </a:lvl2pPr>
            <a:lvl3pPr marL="1260475" indent="-342900">
              <a:spcAft>
                <a:spcPts val="600"/>
              </a:spcAft>
              <a:defRPr lang="en-US" sz="2400" dirty="0" smtClean="0"/>
            </a:lvl3pPr>
            <a:lvl4pPr marL="1712913" indent="-339725">
              <a:spcAft>
                <a:spcPts val="600"/>
              </a:spcAft>
              <a:defRPr lang="en-US" sz="2000" dirty="0" smtClean="0"/>
            </a:lvl4pPr>
            <a:lvl5pPr marL="2174875" indent="-344488">
              <a:spcAft>
                <a:spcPts val="600"/>
              </a:spcAft>
              <a:defRPr lang="en-US" sz="2000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sp>
        <p:nvSpPr>
          <p:cNvPr id="7" name="object 3"/>
          <p:cNvSpPr/>
          <p:nvPr userDrawn="1"/>
        </p:nvSpPr>
        <p:spPr>
          <a:xfrm>
            <a:off x="285750" y="6420246"/>
            <a:ext cx="2290318" cy="333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2305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011566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45494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47004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08108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77834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55382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32829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51325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1920"/>
              </a:lnSpc>
            </a:pPr>
            <a:r>
              <a:rPr lang="en-US" spc="-10" dirty="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pPr marL="25400">
                <a:lnSpc>
                  <a:spcPts val="1920"/>
                </a:lnSpc>
              </a:pPr>
              <a:t>‹#›</a:t>
            </a:fld>
            <a:endParaRPr lang="en-US" spc="-5" dirty="0"/>
          </a:p>
        </p:txBody>
      </p:sp>
      <p:sp>
        <p:nvSpPr>
          <p:cNvPr id="7" name="object 4"/>
          <p:cNvSpPr/>
          <p:nvPr userDrawn="1"/>
        </p:nvSpPr>
        <p:spPr>
          <a:xfrm>
            <a:off x="0" y="2"/>
            <a:ext cx="9144000" cy="5477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285750" y="6420246"/>
            <a:ext cx="2290318" cy="33304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7503666" y="6270630"/>
            <a:ext cx="533400" cy="53656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831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pc.int/en/core-activities/standards-setting/development-standar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1. Developing the </a:t>
            </a:r>
            <a:r>
              <a:rPr lang="en-US" i="1" dirty="0" smtClean="0"/>
              <a:t>List of topics for IPPC standards</a:t>
            </a:r>
            <a:endParaRPr lang="en-US" i="1" dirty="0"/>
          </a:p>
        </p:txBody>
      </p:sp>
      <p:sp>
        <p:nvSpPr>
          <p:cNvPr id="6" name="object 6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Setting Training Course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Where would you find the information required for the submission of a topic for a new ISPM?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Committee reviews the </a:t>
            </a:r>
            <a:r>
              <a:rPr lang="en-US" i="1" dirty="0" smtClean="0"/>
              <a:t>List of topics </a:t>
            </a:r>
            <a:r>
              <a:rPr lang="en-US" dirty="0" smtClean="0"/>
              <a:t>and the CPM approves it</a:t>
            </a:r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Standard Setting Training Course 2016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90600"/>
            <a:ext cx="6321034" cy="4969582"/>
          </a:xfrm>
          <a:prstGeom prst="rect">
            <a:avLst/>
          </a:prstGeom>
        </p:spPr>
      </p:pic>
      <p:sp>
        <p:nvSpPr>
          <p:cNvPr id="5" name="object 3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 annual review and prioritization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SC:</a:t>
            </a:r>
          </a:p>
          <a:p>
            <a:r>
              <a:rPr lang="en-US" dirty="0" smtClean="0"/>
              <a:t>Reviews the existing </a:t>
            </a:r>
            <a:r>
              <a:rPr lang="en-US" i="1" dirty="0" smtClean="0"/>
              <a:t>List of topics </a:t>
            </a:r>
            <a:r>
              <a:rPr lang="en-US" dirty="0" smtClean="0"/>
              <a:t>and proposed topics</a:t>
            </a:r>
          </a:p>
          <a:p>
            <a:r>
              <a:rPr lang="en-US" dirty="0" smtClean="0"/>
              <a:t>Topics are added, deleted or modified, and assigns priority</a:t>
            </a:r>
          </a:p>
          <a:p>
            <a:r>
              <a:rPr lang="en-US" dirty="0" smtClean="0"/>
              <a:t>Recommends the </a:t>
            </a:r>
            <a:r>
              <a:rPr lang="en-US" i="1" dirty="0" smtClean="0"/>
              <a:t>List of topics </a:t>
            </a:r>
            <a:r>
              <a:rPr lang="en-US" dirty="0" smtClean="0"/>
              <a:t>to the CPM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SC annual review and prioritization (cont’d)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reviewing, the SC refers to: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List of topics</a:t>
            </a:r>
          </a:p>
          <a:p>
            <a:r>
              <a:rPr lang="en-US" dirty="0" smtClean="0"/>
              <a:t>Adopted ISPMs</a:t>
            </a:r>
          </a:p>
          <a:p>
            <a:r>
              <a:rPr lang="en-US" dirty="0" smtClean="0"/>
              <a:t>IPPC Strategic Framework</a:t>
            </a:r>
          </a:p>
          <a:p>
            <a:r>
              <a:rPr lang="en-US" dirty="0" smtClean="0"/>
              <a:t>Criteria for justification and prioritization of proposed topics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CPM adopts the </a:t>
            </a:r>
            <a:r>
              <a:rPr lang="en-US" i="1" dirty="0" smtClean="0"/>
              <a:t>List of topics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Reviews the </a:t>
            </a:r>
            <a:r>
              <a:rPr lang="en-US" i="1" dirty="0" smtClean="0"/>
              <a:t>List of topics </a:t>
            </a:r>
            <a:r>
              <a:rPr lang="en-US" dirty="0" smtClean="0"/>
              <a:t>recommended by the SC</a:t>
            </a:r>
          </a:p>
          <a:p>
            <a:r>
              <a:rPr lang="en-US" dirty="0" smtClean="0"/>
              <a:t>Makes adjustments</a:t>
            </a:r>
          </a:p>
          <a:p>
            <a:r>
              <a:rPr lang="en-US" dirty="0" smtClean="0"/>
              <a:t>Adds any urgently needed topics</a:t>
            </a:r>
          </a:p>
          <a:p>
            <a:r>
              <a:rPr lang="en-US" dirty="0" smtClean="0"/>
              <a:t>Adopts the revised </a:t>
            </a:r>
            <a:r>
              <a:rPr lang="en-US" i="1" dirty="0" smtClean="0"/>
              <a:t>List of Topics</a:t>
            </a:r>
          </a:p>
          <a:p>
            <a:r>
              <a:rPr lang="en-US" dirty="0" smtClean="0"/>
              <a:t>Made available on the IPP in FAO languages</a:t>
            </a:r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As an SC member, what would you think of the addition of the following topics and subjects to the </a:t>
            </a:r>
            <a:r>
              <a:rPr lang="en-US" i="1" dirty="0" smtClean="0"/>
              <a:t>List of topics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Pest reporting</a:t>
            </a:r>
          </a:p>
          <a:p>
            <a:r>
              <a:rPr lang="en-US" dirty="0" smtClean="0"/>
              <a:t>LMOs, Guidelines for living modified plants</a:t>
            </a:r>
          </a:p>
          <a:p>
            <a:r>
              <a:rPr lang="en-US" dirty="0" smtClean="0"/>
              <a:t>Wheat seed and grain in international trade</a:t>
            </a:r>
          </a:p>
          <a:p>
            <a:r>
              <a:rPr lang="en-US" dirty="0" smtClean="0"/>
              <a:t>Revision of ISPM 15</a:t>
            </a:r>
          </a:p>
          <a:p>
            <a:r>
              <a:rPr lang="en-US" dirty="0" smtClean="0"/>
              <a:t>Citrus canker surveillance</a:t>
            </a:r>
          </a:p>
          <a:p>
            <a:r>
              <a:rPr lang="en-US" dirty="0" smtClean="0"/>
              <a:t>Revision of ISPM 8</a:t>
            </a:r>
          </a:p>
          <a:p>
            <a:r>
              <a:rPr lang="en-US" dirty="0" smtClean="0"/>
              <a:t>Terminology of the Montreal Protocol in relation to the IPPC</a:t>
            </a:r>
          </a:p>
          <a:p>
            <a:r>
              <a:rPr lang="en-US" dirty="0" smtClean="0"/>
              <a:t>Diagnostic protocol for </a:t>
            </a:r>
            <a:r>
              <a:rPr lang="en-US" i="1" dirty="0" err="1" smtClean="0"/>
              <a:t>Conotrachelus</a:t>
            </a:r>
            <a:r>
              <a:rPr lang="en-US" i="1" dirty="0" smtClean="0"/>
              <a:t> </a:t>
            </a:r>
            <a:r>
              <a:rPr lang="en-US" i="1" dirty="0" err="1" smtClean="0"/>
              <a:t>nenuphar</a:t>
            </a:r>
            <a:endParaRPr lang="en-US" i="1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615965" cy="4114799"/>
          </a:xfrm>
          <a:prstGeom prst="rect">
            <a:avLst/>
          </a:prstGeom>
        </p:spPr>
      </p:pic>
      <p:sp>
        <p:nvSpPr>
          <p:cNvPr id="5" name="object 3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/>
              <a:t>List of t</a:t>
            </a:r>
            <a:r>
              <a:rPr lang="en-US" b="1" i="1" dirty="0" smtClean="0"/>
              <a:t>opics for IPPC standards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=</a:t>
            </a:r>
            <a:br>
              <a:rPr lang="en-US" b="1" dirty="0"/>
            </a:br>
            <a:r>
              <a:rPr lang="en-US" b="1" dirty="0"/>
              <a:t>IPPC	standard setting work</a:t>
            </a:r>
            <a:br>
              <a:rPr lang="en-US" b="1" dirty="0"/>
            </a:br>
            <a:r>
              <a:rPr lang="en-US" b="1" dirty="0" err="1"/>
              <a:t>programme</a:t>
            </a:r>
            <a:endParaRPr lang="en-US" b="1" dirty="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List of topics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Living document</a:t>
            </a:r>
          </a:p>
          <a:p>
            <a:r>
              <a:rPr lang="en-US" dirty="0" smtClean="0"/>
              <a:t>Posted on the IPP in languages</a:t>
            </a:r>
          </a:p>
          <a:p>
            <a:r>
              <a:rPr lang="en-US" dirty="0" smtClean="0"/>
              <a:t>Indicates</a:t>
            </a:r>
          </a:p>
          <a:p>
            <a:pPr lvl="1"/>
            <a:r>
              <a:rPr lang="en-US" dirty="0" smtClean="0"/>
              <a:t>Topic number (tracking number)</a:t>
            </a:r>
          </a:p>
          <a:p>
            <a:pPr lvl="1"/>
            <a:r>
              <a:rPr lang="en-US" dirty="0" smtClean="0"/>
              <a:t>Current title of topic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Relevant strategic objective</a:t>
            </a:r>
          </a:p>
          <a:p>
            <a:pPr lvl="1"/>
            <a:r>
              <a:rPr lang="en-US" dirty="0" smtClean="0"/>
              <a:t>Drafting body</a:t>
            </a:r>
          </a:p>
          <a:p>
            <a:pPr lvl="1"/>
            <a:r>
              <a:rPr lang="en-US" dirty="0" smtClean="0"/>
              <a:t>Who (SC or CPM) and year added to the </a:t>
            </a:r>
            <a:r>
              <a:rPr lang="en-US" i="1" dirty="0" smtClean="0"/>
              <a:t>List of topics</a:t>
            </a:r>
          </a:p>
          <a:p>
            <a:pPr lvl="1"/>
            <a:r>
              <a:rPr lang="en-US" dirty="0" smtClean="0"/>
              <a:t>Steward(s) and assistant(s)</a:t>
            </a:r>
          </a:p>
          <a:p>
            <a:pPr lvl="1"/>
            <a:r>
              <a:rPr lang="en-US" dirty="0" smtClean="0"/>
              <a:t>Approved specification number (if applicable)</a:t>
            </a:r>
          </a:p>
          <a:p>
            <a:pPr lvl="1"/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Topics</a:t>
            </a:r>
            <a:r>
              <a:rPr spc="-114" dirty="0"/>
              <a:t> </a:t>
            </a:r>
            <a:r>
              <a:rPr dirty="0"/>
              <a:t>include: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14400" y="2194314"/>
            <a:ext cx="3442335" cy="2247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77569">
              <a:lnSpc>
                <a:spcPct val="120000"/>
              </a:lnSpc>
            </a:pPr>
            <a:r>
              <a:rPr sz="2400" b="1" spc="-35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sz="24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en-US" sz="24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5" dirty="0" smtClean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r>
              <a:rPr lang="en-US" sz="2400" b="1" spc="-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700" marR="877569">
              <a:lnSpc>
                <a:spcPct val="120000"/>
              </a:lnSpc>
            </a:pPr>
            <a:r>
              <a:rPr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TPDP</a:t>
            </a:r>
            <a:r>
              <a:rPr sz="2400" b="1" spc="-8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(protocols)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TPPT</a:t>
            </a:r>
            <a:r>
              <a:rPr sz="24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(treatments)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24400" y="2057400"/>
            <a:ext cx="685800" cy="2667000"/>
          </a:xfrm>
          <a:custGeom>
            <a:avLst/>
            <a:gdLst/>
            <a:ahLst/>
            <a:cxnLst/>
            <a:rect l="l" t="t" r="r" b="b"/>
            <a:pathLst>
              <a:path w="685800" h="2667000">
                <a:moveTo>
                  <a:pt x="0" y="0"/>
                </a:moveTo>
                <a:lnTo>
                  <a:pt x="55621" y="2908"/>
                </a:lnTo>
                <a:lnTo>
                  <a:pt x="108384" y="11330"/>
                </a:lnTo>
                <a:lnTo>
                  <a:pt x="157584" y="24807"/>
                </a:lnTo>
                <a:lnTo>
                  <a:pt x="202513" y="42881"/>
                </a:lnTo>
                <a:lnTo>
                  <a:pt x="242468" y="65095"/>
                </a:lnTo>
                <a:lnTo>
                  <a:pt x="276741" y="90991"/>
                </a:lnTo>
                <a:lnTo>
                  <a:pt x="304626" y="120113"/>
                </a:lnTo>
                <a:lnTo>
                  <a:pt x="338412" y="186199"/>
                </a:lnTo>
                <a:lnTo>
                  <a:pt x="342900" y="222250"/>
                </a:lnTo>
                <a:lnTo>
                  <a:pt x="342900" y="1111250"/>
                </a:lnTo>
                <a:lnTo>
                  <a:pt x="347387" y="1147300"/>
                </a:lnTo>
                <a:lnTo>
                  <a:pt x="381173" y="1213386"/>
                </a:lnTo>
                <a:lnTo>
                  <a:pt x="409058" y="1242508"/>
                </a:lnTo>
                <a:lnTo>
                  <a:pt x="443331" y="1268404"/>
                </a:lnTo>
                <a:lnTo>
                  <a:pt x="483286" y="1290618"/>
                </a:lnTo>
                <a:lnTo>
                  <a:pt x="528215" y="1308692"/>
                </a:lnTo>
                <a:lnTo>
                  <a:pt x="577415" y="1322169"/>
                </a:lnTo>
                <a:lnTo>
                  <a:pt x="630178" y="1330591"/>
                </a:lnTo>
                <a:lnTo>
                  <a:pt x="685800" y="1333500"/>
                </a:lnTo>
                <a:lnTo>
                  <a:pt x="630178" y="1336408"/>
                </a:lnTo>
                <a:lnTo>
                  <a:pt x="577415" y="1344830"/>
                </a:lnTo>
                <a:lnTo>
                  <a:pt x="528215" y="1358307"/>
                </a:lnTo>
                <a:lnTo>
                  <a:pt x="483286" y="1376381"/>
                </a:lnTo>
                <a:lnTo>
                  <a:pt x="443331" y="1398595"/>
                </a:lnTo>
                <a:lnTo>
                  <a:pt x="409058" y="1424491"/>
                </a:lnTo>
                <a:lnTo>
                  <a:pt x="381173" y="1453613"/>
                </a:lnTo>
                <a:lnTo>
                  <a:pt x="347387" y="1519699"/>
                </a:lnTo>
                <a:lnTo>
                  <a:pt x="342900" y="1555750"/>
                </a:lnTo>
                <a:lnTo>
                  <a:pt x="342900" y="2444750"/>
                </a:lnTo>
                <a:lnTo>
                  <a:pt x="338412" y="2480800"/>
                </a:lnTo>
                <a:lnTo>
                  <a:pt x="304626" y="2546886"/>
                </a:lnTo>
                <a:lnTo>
                  <a:pt x="276741" y="2576008"/>
                </a:lnTo>
                <a:lnTo>
                  <a:pt x="242468" y="2601904"/>
                </a:lnTo>
                <a:lnTo>
                  <a:pt x="202513" y="2624118"/>
                </a:lnTo>
                <a:lnTo>
                  <a:pt x="157584" y="2642192"/>
                </a:lnTo>
                <a:lnTo>
                  <a:pt x="108384" y="2655669"/>
                </a:lnTo>
                <a:lnTo>
                  <a:pt x="55621" y="2664091"/>
                </a:lnTo>
                <a:lnTo>
                  <a:pt x="0" y="26670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01538" y="4495800"/>
            <a:ext cx="1079500" cy="0"/>
          </a:xfrm>
          <a:custGeom>
            <a:avLst/>
            <a:gdLst/>
            <a:ahLst/>
            <a:cxnLst/>
            <a:rect l="l" t="t" r="r" b="b"/>
            <a:pathLst>
              <a:path w="1079500">
                <a:moveTo>
                  <a:pt x="0" y="0"/>
                </a:moveTo>
                <a:lnTo>
                  <a:pt x="1079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23647" y="445443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95315" y="3243198"/>
            <a:ext cx="14090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Call </a:t>
            </a:r>
            <a:r>
              <a:rPr sz="1800" spc="-5" dirty="0">
                <a:latin typeface="Arial"/>
                <a:cs typeface="Arial"/>
              </a:rPr>
              <a:t>for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topics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2456" y="4250916"/>
            <a:ext cx="183705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Call </a:t>
            </a:r>
            <a:r>
              <a:rPr sz="1800" spc="-10" dirty="0" smtClean="0">
                <a:latin typeface="Arial"/>
                <a:cs typeface="Arial"/>
              </a:rPr>
              <a:t>phytosanitary</a:t>
            </a:r>
            <a:r>
              <a:rPr lang="en-US" sz="1800" spc="-10" dirty="0" smtClean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treatments</a:t>
            </a:r>
            <a:r>
              <a:rPr sz="1800" spc="-70" dirty="0" smtClean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(data)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3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81866"/>
            <a:ext cx="6854454" cy="4847016"/>
          </a:xfrm>
          <a:prstGeom prst="rect">
            <a:avLst/>
          </a:prstGeom>
        </p:spPr>
      </p:pic>
      <p:sp>
        <p:nvSpPr>
          <p:cNvPr id="5" name="object 3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Biannual call for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Every two years (odd years)</a:t>
            </a:r>
          </a:p>
          <a:p>
            <a:r>
              <a:rPr lang="en-US" dirty="0" smtClean="0"/>
              <a:t>Call for “technical area”, “topic”, “diagnostic protocol”</a:t>
            </a:r>
          </a:p>
          <a:p>
            <a:r>
              <a:rPr lang="en-US" dirty="0" smtClean="0"/>
              <a:t>Does not include PTs and Glossary terms (separate call for PTs is made)</a:t>
            </a:r>
          </a:p>
          <a:p>
            <a:r>
              <a:rPr lang="en-US" dirty="0" smtClean="0"/>
              <a:t>Only contracting parties (CPs) and RPPOs can submit proposals during the call for topics</a:t>
            </a:r>
          </a:p>
          <a:p>
            <a:r>
              <a:rPr lang="en-US" dirty="0" smtClean="0"/>
              <a:t>Submitters are encouraged to gain support from CPs and RPPOs in other regions</a:t>
            </a:r>
          </a:p>
          <a:p>
            <a:r>
              <a:rPr lang="en-US" dirty="0" smtClean="0"/>
              <a:t>Submit draft specification with proposal</a:t>
            </a:r>
          </a:p>
          <a:p>
            <a:endParaRPr lang="en-US" dirty="0" smtClean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Specifica</a:t>
            </a:r>
            <a:r>
              <a:rPr lang="en-US" dirty="0" smtClean="0"/>
              <a:t>… what?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document giving direction to the Expert Drafting Group (EDG) for building the ISPM</a:t>
            </a:r>
          </a:p>
          <a:p>
            <a:r>
              <a:rPr lang="en-US" dirty="0" smtClean="0"/>
              <a:t>Describes the scope and purpose of the ISPM</a:t>
            </a:r>
          </a:p>
          <a:p>
            <a:r>
              <a:rPr lang="en-US" dirty="0" smtClean="0"/>
              <a:t>Details the tasks of the EDG and desired expertise</a:t>
            </a:r>
          </a:p>
          <a:p>
            <a:r>
              <a:rPr lang="en-US" dirty="0" smtClean="0"/>
              <a:t>Technical panels also have specifications directing the work and composition</a:t>
            </a:r>
          </a:p>
          <a:p>
            <a:r>
              <a:rPr lang="en-US" dirty="0" smtClean="0"/>
              <a:t>For more information: </a:t>
            </a:r>
            <a:r>
              <a:rPr lang="en-US" dirty="0" smtClean="0">
                <a:hlinkClick r:id="rId2"/>
              </a:rPr>
              <a:t>https://www.ippc.int/en/core-activities/standards-setting/development-standards/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specification important?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 for the right experts</a:t>
            </a:r>
          </a:p>
          <a:p>
            <a:r>
              <a:rPr lang="en-US" dirty="0" smtClean="0"/>
              <a:t>The main reference during standard development</a:t>
            </a:r>
          </a:p>
          <a:p>
            <a:r>
              <a:rPr lang="en-US" dirty="0" smtClean="0"/>
              <a:t>EDG gets one 1-week meeting</a:t>
            </a:r>
          </a:p>
          <a:p>
            <a:pPr marL="0" indent="0" algn="ctr">
              <a:buNone/>
            </a:pPr>
            <a:r>
              <a:rPr lang="en-US" dirty="0" smtClean="0"/>
              <a:t>needs optimal guidance to maximize focus on the right topic</a:t>
            </a:r>
          </a:p>
          <a:p>
            <a:r>
              <a:rPr lang="en-US" dirty="0" smtClean="0"/>
              <a:t>Avoids waste of resources and time at all levels</a:t>
            </a:r>
          </a:p>
          <a:p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1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99615"/>
            <a:ext cx="805624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3000" dirty="0">
              <a:latin typeface="Calibri"/>
              <a:cs typeface="Calibri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8650" y="4191000"/>
            <a:ext cx="457200" cy="0"/>
          </a:xfrm>
          <a:prstGeom prst="straightConnector1">
            <a:avLst/>
          </a:prstGeom>
          <a:ln w="79375"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530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1_Office Theme</vt:lpstr>
      <vt:lpstr>Stage 1. Developing the List of topics for IPPC standards</vt:lpstr>
      <vt:lpstr>PowerPoint Presentation</vt:lpstr>
      <vt:lpstr>PowerPoint Presentation</vt:lpstr>
      <vt:lpstr>List of topics</vt:lpstr>
      <vt:lpstr>Topics include:</vt:lpstr>
      <vt:lpstr>PowerPoint Presentation</vt:lpstr>
      <vt:lpstr>Biannual call for topics</vt:lpstr>
      <vt:lpstr>Specifica… what?</vt:lpstr>
      <vt:lpstr>Why is the specification important?</vt:lpstr>
      <vt:lpstr>Exercise</vt:lpstr>
      <vt:lpstr>Standards Committee reviews the List of topics and the CPM approves it</vt:lpstr>
      <vt:lpstr>PowerPoint Presentation</vt:lpstr>
      <vt:lpstr>SC annual review and prioritization</vt:lpstr>
      <vt:lpstr>SC annual review and prioritization (cont’d)</vt:lpstr>
      <vt:lpstr>CPM adopts the List of topics</vt:lpstr>
      <vt:lpstr>Exercise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dubon</dc:creator>
  <cp:lastModifiedBy>Dubon, Stephanie M - APHIS</cp:lastModifiedBy>
  <cp:revision>11</cp:revision>
  <dcterms:created xsi:type="dcterms:W3CDTF">2016-08-17T11:57:01Z</dcterms:created>
  <dcterms:modified xsi:type="dcterms:W3CDTF">2016-08-24T22:06:45Z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2013-04-16T00:00:00Z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2016-08-17T00:00:00Z</vt:filetime>
  </property>
</Properties>
</file>