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300" r:id="rId3"/>
    <p:sldId id="301" r:id="rId4"/>
    <p:sldId id="302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303" r:id="rId30"/>
    <p:sldId id="304" r:id="rId31"/>
    <p:sldId id="285" r:id="rId32"/>
    <p:sldId id="286" r:id="rId33"/>
    <p:sldId id="287" r:id="rId34"/>
    <p:sldId id="288" r:id="rId35"/>
    <p:sldId id="289" r:id="rId36"/>
    <p:sldId id="306" r:id="rId37"/>
    <p:sldId id="307" r:id="rId38"/>
    <p:sldId id="291" r:id="rId39"/>
    <p:sldId id="292" r:id="rId40"/>
    <p:sldId id="294" r:id="rId41"/>
    <p:sldId id="295" r:id="rId42"/>
    <p:sldId id="296" r:id="rId43"/>
    <p:sldId id="299" r:id="rId4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6858000" cy="990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502250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32129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1291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85801"/>
            <a:ext cx="7886700" cy="95567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46575"/>
          </a:xfrm>
        </p:spPr>
        <p:txBody>
          <a:bodyPr>
            <a:normAutofit/>
          </a:bodyPr>
          <a:lstStyle>
            <a:lvl1pPr marL="284163" indent="-284163">
              <a:spcAft>
                <a:spcPts val="600"/>
              </a:spcAft>
              <a:tabLst>
                <a:tab pos="230188" algn="l"/>
              </a:tabLst>
              <a:defRPr lang="en-US" sz="3600" dirty="0" smtClean="0"/>
            </a:lvl1pPr>
            <a:lvl2pPr marL="684213" indent="-284163">
              <a:spcAft>
                <a:spcPts val="600"/>
              </a:spcAft>
              <a:defRPr lang="en-US" sz="3200" dirty="0" smtClean="0"/>
            </a:lvl2pPr>
            <a:lvl3pPr marL="1260475" indent="-342900">
              <a:spcAft>
                <a:spcPts val="600"/>
              </a:spcAft>
              <a:defRPr lang="en-US" sz="2400" dirty="0" smtClean="0"/>
            </a:lvl3pPr>
            <a:lvl4pPr marL="1712913" indent="-339725">
              <a:spcAft>
                <a:spcPts val="600"/>
              </a:spcAft>
              <a:defRPr lang="en-US" sz="2000" dirty="0" smtClean="0"/>
            </a:lvl4pPr>
            <a:lvl5pPr marL="2174875" indent="-344488">
              <a:spcAft>
                <a:spcPts val="600"/>
              </a:spcAft>
              <a:defRPr lang="en-US" sz="2000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  <p:sp>
        <p:nvSpPr>
          <p:cNvPr id="7" name="object 3"/>
          <p:cNvSpPr/>
          <p:nvPr userDrawn="1"/>
        </p:nvSpPr>
        <p:spPr>
          <a:xfrm>
            <a:off x="285750" y="6420246"/>
            <a:ext cx="2290318" cy="333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357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900346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93642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20073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081089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74791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41856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06093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920"/>
              </a:lnSpc>
            </a:pPr>
            <a:r>
              <a:rPr lang="en-US" spc="-10" smtClean="0"/>
              <a:t>Introduction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7281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1920"/>
              </a:lnSpc>
            </a:pPr>
            <a:r>
              <a:rPr lang="en-US" spc="-10" dirty="0" smtClean="0"/>
              <a:t>Introduction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5400">
              <a:lnSpc>
                <a:spcPts val="1920"/>
              </a:lnSpc>
            </a:pPr>
            <a:fld id="{81D60167-4931-47E6-BA6A-407CBD079E47}" type="slidenum">
              <a:rPr lang="en-US" spc="-5" smtClean="0"/>
              <a:pPr marL="25400">
                <a:lnSpc>
                  <a:spcPts val="1920"/>
                </a:lnSpc>
              </a:pPr>
              <a:t>‹#›</a:t>
            </a:fld>
            <a:endParaRPr lang="en-US" spc="-5" dirty="0"/>
          </a:p>
        </p:txBody>
      </p:sp>
      <p:sp>
        <p:nvSpPr>
          <p:cNvPr id="7" name="object 4"/>
          <p:cNvSpPr/>
          <p:nvPr userDrawn="1"/>
        </p:nvSpPr>
        <p:spPr>
          <a:xfrm>
            <a:off x="0" y="2"/>
            <a:ext cx="9144000" cy="5477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285750" y="6420246"/>
            <a:ext cx="2290318" cy="33304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7503666" y="6270630"/>
            <a:ext cx="533400" cy="53656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143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3. Consultation and Review</a:t>
            </a:r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Setting Training Course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Steward’s presentations (cont’d)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General considerations</a:t>
            </a:r>
          </a:p>
          <a:p>
            <a:r>
              <a:rPr lang="en-US" dirty="0" smtClean="0"/>
              <a:t>Drafting issues</a:t>
            </a:r>
          </a:p>
          <a:p>
            <a:r>
              <a:rPr lang="en-US" dirty="0" smtClean="0"/>
              <a:t>Other relevant information, such as impact on other ISPMs, elements that were excluded and why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Stakeholders’ involvement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stakeholder?</a:t>
            </a:r>
          </a:p>
          <a:p>
            <a:r>
              <a:rPr lang="en-US" dirty="0" smtClean="0"/>
              <a:t>Who are they? How are stakeholders identified?</a:t>
            </a:r>
          </a:p>
          <a:p>
            <a:r>
              <a:rPr lang="en-US" dirty="0" smtClean="0"/>
              <a:t>Involvement: How to involve them, what tools?</a:t>
            </a:r>
          </a:p>
          <a:p>
            <a:r>
              <a:rPr lang="en-US" dirty="0" smtClean="0"/>
              <a:t>Why consult?</a:t>
            </a:r>
          </a:p>
          <a:p>
            <a:r>
              <a:rPr lang="en-US" dirty="0" smtClean="0"/>
              <a:t>Decision making</a:t>
            </a:r>
          </a:p>
          <a:p>
            <a:r>
              <a:rPr lang="en-US" dirty="0" smtClean="0"/>
              <a:t>Potential challenges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565">
              <a:lnSpc>
                <a:spcPct val="100000"/>
              </a:lnSpc>
            </a:pPr>
            <a:r>
              <a:rPr spc="-10" dirty="0"/>
              <a:t>What </a:t>
            </a:r>
            <a:r>
              <a:rPr spc="-5" dirty="0"/>
              <a:t>is </a:t>
            </a:r>
            <a:r>
              <a:rPr dirty="0"/>
              <a:t>a</a:t>
            </a:r>
            <a:r>
              <a:rPr spc="-75" dirty="0"/>
              <a:t> </a:t>
            </a:r>
            <a:r>
              <a:rPr spc="-20" dirty="0"/>
              <a:t>stakeholder?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pc="-25" dirty="0">
                <a:latin typeface="Calibri"/>
                <a:cs typeface="Calibri"/>
              </a:rPr>
              <a:t>Any </a:t>
            </a:r>
            <a:r>
              <a:rPr lang="en-US" spc="-15" dirty="0">
                <a:latin typeface="Calibri"/>
                <a:cs typeface="Calibri"/>
              </a:rPr>
              <a:t>person </a:t>
            </a:r>
            <a:r>
              <a:rPr lang="en-US" dirty="0">
                <a:latin typeface="Calibri"/>
                <a:cs typeface="Calibri"/>
              </a:rPr>
              <a:t>or </a:t>
            </a:r>
            <a:r>
              <a:rPr lang="en-US" spc="-10" dirty="0">
                <a:latin typeface="Calibri"/>
                <a:cs typeface="Calibri"/>
              </a:rPr>
              <a:t>group </a:t>
            </a:r>
            <a:r>
              <a:rPr lang="en-US" dirty="0">
                <a:latin typeface="Calibri"/>
                <a:cs typeface="Calibri"/>
              </a:rPr>
              <a:t>who has an </a:t>
            </a:r>
            <a:r>
              <a:rPr lang="en-US" spc="-20" dirty="0">
                <a:latin typeface="Calibri"/>
                <a:cs typeface="Calibri"/>
              </a:rPr>
              <a:t>interest </a:t>
            </a:r>
            <a:r>
              <a:rPr lang="en-US" spc="-5" dirty="0">
                <a:latin typeface="Calibri"/>
                <a:cs typeface="Calibri"/>
              </a:rPr>
              <a:t>in the project/issue </a:t>
            </a:r>
            <a:r>
              <a:rPr lang="en-US" dirty="0">
                <a:latin typeface="Calibri"/>
                <a:cs typeface="Calibri"/>
              </a:rPr>
              <a:t>or </a:t>
            </a:r>
            <a:r>
              <a:rPr lang="en-US" spc="-10" dirty="0">
                <a:latin typeface="Calibri"/>
                <a:cs typeface="Calibri"/>
              </a:rPr>
              <a:t>could </a:t>
            </a:r>
            <a:r>
              <a:rPr lang="en-US" spc="-5" dirty="0">
                <a:latin typeface="Calibri"/>
                <a:cs typeface="Calibri"/>
              </a:rPr>
              <a:t>be </a:t>
            </a:r>
            <a:r>
              <a:rPr lang="en-US" spc="-10" dirty="0">
                <a:latin typeface="Calibri"/>
                <a:cs typeface="Calibri"/>
              </a:rPr>
              <a:t>potentially </a:t>
            </a:r>
            <a:r>
              <a:rPr lang="en-US" spc="-25" dirty="0">
                <a:latin typeface="Calibri"/>
                <a:cs typeface="Calibri"/>
              </a:rPr>
              <a:t>affected </a:t>
            </a:r>
            <a:r>
              <a:rPr lang="en-US" spc="-10" dirty="0">
                <a:latin typeface="Calibri"/>
                <a:cs typeface="Calibri"/>
              </a:rPr>
              <a:t>by </a:t>
            </a:r>
            <a:r>
              <a:rPr lang="en-US" spc="-25" dirty="0">
                <a:latin typeface="Calibri"/>
                <a:cs typeface="Calibri"/>
              </a:rPr>
              <a:t>it’s </a:t>
            </a:r>
            <a:r>
              <a:rPr lang="en-US" spc="-5" dirty="0">
                <a:latin typeface="Calibri"/>
                <a:cs typeface="Calibri"/>
              </a:rPr>
              <a:t>delivery </a:t>
            </a:r>
            <a:r>
              <a:rPr lang="en-US" dirty="0">
                <a:latin typeface="Calibri"/>
                <a:cs typeface="Calibri"/>
              </a:rPr>
              <a:t>or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spc="-5" dirty="0" smtClean="0">
                <a:latin typeface="Calibri"/>
                <a:cs typeface="Calibri"/>
              </a:rPr>
              <a:t>outputs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they?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National, provincial and local industry associations</a:t>
            </a:r>
          </a:p>
          <a:p>
            <a:r>
              <a:rPr lang="en-US" dirty="0" smtClean="0"/>
              <a:t>Provinces and territories</a:t>
            </a:r>
          </a:p>
          <a:p>
            <a:r>
              <a:rPr lang="en-US" dirty="0" smtClean="0"/>
              <a:t>Researchers</a:t>
            </a:r>
          </a:p>
          <a:p>
            <a:r>
              <a:rPr lang="en-US" dirty="0" smtClean="0"/>
              <a:t>Environmental groups</a:t>
            </a:r>
          </a:p>
          <a:p>
            <a:r>
              <a:rPr lang="en-US" dirty="0" smtClean="0"/>
              <a:t>Cultural groups</a:t>
            </a:r>
          </a:p>
          <a:p>
            <a:r>
              <a:rPr lang="en-US" dirty="0" smtClean="0"/>
              <a:t>Cities</a:t>
            </a:r>
          </a:p>
          <a:p>
            <a:r>
              <a:rPr lang="en-US" dirty="0" smtClean="0"/>
              <a:t>Other government agencies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identify them?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 suspects - those involved systematically in consultations</a:t>
            </a:r>
          </a:p>
          <a:p>
            <a:r>
              <a:rPr lang="en-US" dirty="0" smtClean="0"/>
              <a:t>Self identifiers</a:t>
            </a:r>
          </a:p>
          <a:p>
            <a:r>
              <a:rPr lang="en-US" dirty="0" smtClean="0"/>
              <a:t>Specific groups depending on the issue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involve them?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Passive and active tools for engagement</a:t>
            </a:r>
          </a:p>
          <a:p>
            <a:r>
              <a:rPr lang="en-US" dirty="0" smtClean="0"/>
              <a:t>Passive tools:</a:t>
            </a:r>
          </a:p>
          <a:p>
            <a:pPr lvl="1"/>
            <a:r>
              <a:rPr lang="en-US" dirty="0" smtClean="0"/>
              <a:t>List servers</a:t>
            </a:r>
          </a:p>
          <a:p>
            <a:pPr lvl="1"/>
            <a:r>
              <a:rPr lang="en-US" dirty="0" smtClean="0"/>
              <a:t>Circulate draft documents </a:t>
            </a:r>
          </a:p>
          <a:p>
            <a:pPr lvl="1"/>
            <a:r>
              <a:rPr lang="en-US" dirty="0" smtClean="0"/>
              <a:t>Websites</a:t>
            </a:r>
          </a:p>
          <a:p>
            <a:r>
              <a:rPr lang="en-US" dirty="0" smtClean="0"/>
              <a:t>Active tools:</a:t>
            </a:r>
          </a:p>
          <a:p>
            <a:pPr lvl="1"/>
            <a:r>
              <a:rPr lang="en-US" dirty="0" smtClean="0"/>
              <a:t>Conference calls, video conferences</a:t>
            </a:r>
          </a:p>
          <a:p>
            <a:pPr lvl="1"/>
            <a:r>
              <a:rPr lang="en-US" dirty="0" smtClean="0"/>
              <a:t>Face-to-face meetings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consult?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Stakeholders bring a diversity of opinion, expertise and view points</a:t>
            </a:r>
          </a:p>
          <a:p>
            <a:r>
              <a:rPr lang="en-US" dirty="0" smtClean="0"/>
              <a:t>Stakeholders know the most about the affected industry, environment or commodity</a:t>
            </a:r>
          </a:p>
          <a:p>
            <a:r>
              <a:rPr lang="en-US" dirty="0" smtClean="0"/>
              <a:t>Not always possible for government to fully understand all facets and impacts of a new ISPM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consult? (cont’d)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Ensures that the views of all parties are taken into consideration</a:t>
            </a:r>
          </a:p>
          <a:p>
            <a:r>
              <a:rPr lang="en-US" dirty="0" smtClean="0"/>
              <a:t>A better final product is developed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obtain comments?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Circulate draft documents to a list of stakeholders</a:t>
            </a:r>
          </a:p>
          <a:p>
            <a:r>
              <a:rPr lang="en-US" dirty="0" smtClean="0"/>
              <a:t>Ask for further distribution to other interested people or parties</a:t>
            </a:r>
          </a:p>
          <a:p>
            <a:r>
              <a:rPr lang="en-US" dirty="0" smtClean="0"/>
              <a:t>Post documents or a link on the internet for the general public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Involving specific groups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Reach out to stakeholders who may have a specific interest in a topic but are not on a list of regular contacts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05859" cy="4732179"/>
          </a:xfrm>
          <a:prstGeom prst="rect">
            <a:avLst/>
          </a:prstGeom>
        </p:spPr>
      </p:pic>
      <p:sp>
        <p:nvSpPr>
          <p:cNvPr id="5" name="object 7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048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Decision making – who has the final say?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NPPOs should review the comments submitted and decide which ones to submit</a:t>
            </a:r>
          </a:p>
          <a:p>
            <a:r>
              <a:rPr lang="en-US" dirty="0" smtClean="0"/>
              <a:t>Some stakeholders may have their own views on the topic based on their situation and mandate, but the NPPO has a ‘global’ view and wide expertise</a:t>
            </a:r>
          </a:p>
          <a:p>
            <a:r>
              <a:rPr lang="en-US" dirty="0" smtClean="0"/>
              <a:t>NPPOs should take all viewpoints into consideration when making decisions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Potential challenges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with opposing views</a:t>
            </a:r>
          </a:p>
          <a:p>
            <a:r>
              <a:rPr lang="en-US" dirty="0" smtClean="0"/>
              <a:t>The government must try to balance the good for all with the ‘harm’ caused to one industry sector</a:t>
            </a:r>
          </a:p>
          <a:p>
            <a:r>
              <a:rPr lang="en-US" dirty="0" smtClean="0"/>
              <a:t>Which values are worth more: Economic or environmental?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Potential challenges (cont’d)</a:t>
            </a:r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NPPOs must not only allow stakeholders to contribute, but also make sure that their contribution is taken into consideration (valued and integrated) in the resulting ISPM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Additional tips for successful stakeholder involvement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NPPOs can do a first "analysis" of the draft documents</a:t>
            </a:r>
          </a:p>
          <a:p>
            <a:r>
              <a:rPr lang="en-US" dirty="0" smtClean="0"/>
              <a:t>Stakeholders sometimes need to be reminded why their contribution is important</a:t>
            </a:r>
          </a:p>
          <a:p>
            <a:r>
              <a:rPr lang="en-US" dirty="0" smtClean="0"/>
              <a:t>Stakeholders’ involvement may take time and effort, but in the end, the result is better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Regional Workshop?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Regional Workshops (RWs) have been held since 2001 with the initial objective of facilitating the submission of comments</a:t>
            </a:r>
          </a:p>
          <a:p>
            <a:r>
              <a:rPr lang="en-US" dirty="0" smtClean="0"/>
              <a:t>Allows members within a region to discuss and prepare national comments on draft ISPMs</a:t>
            </a:r>
          </a:p>
          <a:p>
            <a:r>
              <a:rPr lang="en-US" dirty="0" smtClean="0"/>
              <a:t>Cover all FAO regions except Western Europe and North America</a:t>
            </a:r>
          </a:p>
          <a:p>
            <a:r>
              <a:rPr lang="en-US" dirty="0" smtClean="0"/>
              <a:t>Usually occur between mid-July </a:t>
            </a:r>
            <a:r>
              <a:rPr lang="en-US" smtClean="0"/>
              <a:t>and mid-September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can attend RWs?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Attendees are nominated by their IPPC Official Contact Point</a:t>
            </a:r>
          </a:p>
          <a:p>
            <a:r>
              <a:rPr lang="en-US" dirty="0" smtClean="0"/>
              <a:t>All SC members of that region are encouraged to attend</a:t>
            </a:r>
          </a:p>
          <a:p>
            <a:r>
              <a:rPr lang="en-US" dirty="0" smtClean="0"/>
              <a:t>Usually one IPPC Secretariat representative attends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prepare for an RW?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the draft ISPMs approved for consultation, and the background documents</a:t>
            </a:r>
          </a:p>
          <a:p>
            <a:r>
              <a:rPr lang="en-US" dirty="0" smtClean="0"/>
              <a:t>Collaborate with experts and stakeholders in your country and region to develop comments before the RW</a:t>
            </a:r>
          </a:p>
          <a:p>
            <a:r>
              <a:rPr lang="en-US" dirty="0" smtClean="0"/>
              <a:t>As directed, enter your comments in the OCS and share them with NPPOs and RPPOs that will attend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happens during the RW?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meeting participants review and discuss the draft ISPMs approved for MC</a:t>
            </a:r>
          </a:p>
          <a:p>
            <a:r>
              <a:rPr lang="en-US" dirty="0" smtClean="0"/>
              <a:t>All comments are entered into OCS during the meeting</a:t>
            </a:r>
          </a:p>
          <a:p>
            <a:r>
              <a:rPr lang="en-US" dirty="0" smtClean="0"/>
              <a:t>At the end of the RW, comments are shared with the NPPOs and RPPOs that attended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should I do after the RW?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Contact your official IPPC Official Contact Point to let him/her know that the RW comments are available for review in the OCS</a:t>
            </a:r>
          </a:p>
          <a:p>
            <a:r>
              <a:rPr lang="en-US" dirty="0" smtClean="0"/>
              <a:t>Collaborate with experts in your region, organization and country to develop and finalize comments</a:t>
            </a:r>
          </a:p>
          <a:p>
            <a:r>
              <a:rPr lang="en-US" dirty="0" smtClean="0"/>
              <a:t>Ensure your IPPC Official Contact Point submits your country’s comments to the IPPC Secretariat before the end of consultation 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05859" cy="4732179"/>
          </a:xfrm>
          <a:prstGeom prst="rect">
            <a:avLst/>
          </a:prstGeom>
        </p:spPr>
      </p:pic>
      <p:sp>
        <p:nvSpPr>
          <p:cNvPr id="5" name="object 7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4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8001000" cy="4940969"/>
          </a:xfrm>
          <a:prstGeom prst="rect">
            <a:avLst/>
          </a:prstGeom>
        </p:spPr>
      </p:pic>
      <p:sp>
        <p:nvSpPr>
          <p:cNvPr id="5" name="object 7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470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8001000" cy="4940969"/>
          </a:xfrm>
          <a:prstGeom prst="rect">
            <a:avLst/>
          </a:prstGeom>
        </p:spPr>
      </p:pic>
      <p:sp>
        <p:nvSpPr>
          <p:cNvPr id="5" name="object 7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81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after my comments have been submitted?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Secretariat compiles the comments, makes them publicly available on the IPPC and submits them to the Steward for consideration</a:t>
            </a:r>
          </a:p>
          <a:p>
            <a:r>
              <a:rPr lang="en-US" dirty="0" smtClean="0"/>
              <a:t>The Steward reviews the comments, prepares responses, and revises the draft ISPM</a:t>
            </a:r>
          </a:p>
          <a:p>
            <a:r>
              <a:rPr lang="en-US" dirty="0" smtClean="0"/>
              <a:t>The draft ISPM and responses to comments are made available to the SC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future of RWs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RWs need to be directed by members within regions</a:t>
            </a:r>
          </a:p>
          <a:p>
            <a:pPr lvl="1"/>
            <a:r>
              <a:rPr lang="en-US" dirty="0" smtClean="0"/>
              <a:t>Regions are in a better position by knowing their needs</a:t>
            </a:r>
          </a:p>
          <a:p>
            <a:pPr lvl="1"/>
            <a:r>
              <a:rPr lang="en-US" dirty="0" smtClean="0"/>
              <a:t>Regions are where the expertise is</a:t>
            </a:r>
          </a:p>
          <a:p>
            <a:r>
              <a:rPr lang="en-US" dirty="0" smtClean="0"/>
              <a:t>Advance planning, establishment of an organizing committee and self funding mechanisms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SC, which met in May 2016, approved several draft ISPMs for Consultation.</a:t>
            </a:r>
          </a:p>
          <a:p>
            <a:r>
              <a:rPr lang="en-US" dirty="0" smtClean="0"/>
              <a:t>Could you identify these drafts?</a:t>
            </a:r>
          </a:p>
          <a:p>
            <a:r>
              <a:rPr lang="en-US" dirty="0" smtClean="0"/>
              <a:t>What is the history of the development of these standards?</a:t>
            </a:r>
          </a:p>
          <a:p>
            <a:r>
              <a:rPr lang="en-US" dirty="0" smtClean="0"/>
              <a:t>How would you introduce these standards?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IPPC has recently circulated a draft ISPM on International movement of cut flowers and branches for Consultation.</a:t>
            </a:r>
          </a:p>
          <a:p>
            <a:r>
              <a:rPr lang="en-US" dirty="0" smtClean="0"/>
              <a:t>How would you select the stakeholders to involve?</a:t>
            </a:r>
          </a:p>
          <a:p>
            <a:r>
              <a:rPr lang="en-US" dirty="0" smtClean="0"/>
              <a:t>When would you involve them?</a:t>
            </a:r>
          </a:p>
          <a:p>
            <a:r>
              <a:rPr lang="en-US" dirty="0" smtClean="0"/>
              <a:t>How would you involve them?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5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SC-7 reviews the draft ISPMs</a:t>
            </a:r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Standard Setting Training Course 2016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36</a:t>
            </a:fld>
            <a:endParaRPr spc="-5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05859" cy="4732179"/>
          </a:xfrm>
          <a:prstGeom prst="rect">
            <a:avLst/>
          </a:prstGeom>
        </p:spPr>
      </p:pic>
      <p:sp>
        <p:nvSpPr>
          <p:cNvPr id="5" name="object 7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232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37</a:t>
            </a:fld>
            <a:endParaRPr spc="-5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8001000" cy="4940969"/>
          </a:xfrm>
          <a:prstGeom prst="rect">
            <a:avLst/>
          </a:prstGeom>
        </p:spPr>
      </p:pic>
      <p:sp>
        <p:nvSpPr>
          <p:cNvPr id="5" name="object 7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968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the SC-7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Examines the draft ISPMs that were revised by stewards and proposes additional revisions to the SC</a:t>
            </a:r>
          </a:p>
          <a:p>
            <a:r>
              <a:rPr lang="en-US" dirty="0" smtClean="0"/>
              <a:t>Drafts SC responses to substantial member comments not incorporated into the draft</a:t>
            </a:r>
          </a:p>
          <a:p>
            <a:r>
              <a:rPr lang="en-US" dirty="0" smtClean="0"/>
              <a:t>Proposes which changes should be considered further by the SC</a:t>
            </a:r>
          </a:p>
          <a:p>
            <a:r>
              <a:rPr lang="en-US" dirty="0" smtClean="0"/>
              <a:t>Carries out other functions regarding draft ISPMs and specifications as directed by the SC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 consultation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Once draft ISPM is recommended to the SC by SC-7 or TP:</a:t>
            </a:r>
          </a:p>
          <a:p>
            <a:pPr lvl="1"/>
            <a:r>
              <a:rPr lang="en-US" dirty="0" smtClean="0"/>
              <a:t>Secretariat posts the draft ISPM for second consultation</a:t>
            </a:r>
          </a:p>
          <a:p>
            <a:pPr lvl="1"/>
            <a:r>
              <a:rPr lang="en-US" dirty="0" smtClean="0"/>
              <a:t>90 days (July 1 to September 30)</a:t>
            </a:r>
          </a:p>
          <a:p>
            <a:r>
              <a:rPr lang="en-US" dirty="0" smtClean="0"/>
              <a:t>Second opportunity </a:t>
            </a:r>
            <a:r>
              <a:rPr lang="en-US" dirty="0"/>
              <a:t>for </a:t>
            </a:r>
            <a:r>
              <a:rPr lang="en-US" b="1" dirty="0"/>
              <a:t>contracting parties (CPs), RPPOs, relevant organizations, NPPOs of non-CPs, and other entities as decided by the SC </a:t>
            </a:r>
            <a:r>
              <a:rPr lang="en-US" dirty="0"/>
              <a:t>to review and comment on draft ISPMs</a:t>
            </a:r>
          </a:p>
          <a:p>
            <a:r>
              <a:rPr lang="en-US" dirty="0"/>
              <a:t>Comments must be submitted by the IPPC Official Contact Point via the OCS </a:t>
            </a:r>
          </a:p>
          <a:p>
            <a:r>
              <a:rPr lang="en-US" dirty="0"/>
              <a:t>Lasts 90 days: July 1 to September 30</a:t>
            </a:r>
          </a:p>
          <a:p>
            <a:r>
              <a:rPr lang="en-US" dirty="0" smtClean="0"/>
              <a:t>Comments submitted through the OCS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510" y="1066800"/>
            <a:ext cx="7936840" cy="4750078"/>
          </a:xfrm>
          <a:prstGeom prst="rect">
            <a:avLst/>
          </a:prstGeom>
        </p:spPr>
      </p:pic>
      <p:sp>
        <p:nvSpPr>
          <p:cNvPr id="5" name="object 7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73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Draft ISPM from second consultation to SC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Steward:</a:t>
            </a:r>
          </a:p>
          <a:p>
            <a:r>
              <a:rPr lang="en-US" dirty="0" smtClean="0"/>
              <a:t>Reviews comments made by contracting parties during the second consultation and prepares responses to all comments</a:t>
            </a:r>
          </a:p>
          <a:p>
            <a:r>
              <a:rPr lang="en-US" dirty="0" smtClean="0"/>
              <a:t>Revises the draft ISPM and submits it, along with the responses, to the Secretariat</a:t>
            </a:r>
          </a:p>
          <a:p>
            <a:r>
              <a:rPr lang="en-US" dirty="0" smtClean="0"/>
              <a:t>Responses are made available to the SC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 the SC meeting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SC:</a:t>
            </a:r>
          </a:p>
          <a:p>
            <a:r>
              <a:rPr lang="en-US" dirty="0" smtClean="0"/>
              <a:t>Reviews the comments and the steward’s responses</a:t>
            </a:r>
          </a:p>
          <a:p>
            <a:r>
              <a:rPr lang="en-US" dirty="0" smtClean="0"/>
              <a:t>Revises draft ISPM further, if needed</a:t>
            </a:r>
          </a:p>
          <a:p>
            <a:r>
              <a:rPr lang="en-US" dirty="0" smtClean="0"/>
              <a:t>The major issues discussed by the SC are recorded in the meeting report</a:t>
            </a:r>
          </a:p>
          <a:p>
            <a:r>
              <a:rPr lang="en-US" dirty="0" smtClean="0"/>
              <a:t>Decides whether to:</a:t>
            </a:r>
          </a:p>
          <a:p>
            <a:pPr lvl="1"/>
            <a:r>
              <a:rPr lang="en-US" dirty="0" smtClean="0"/>
              <a:t>recommend the draft ISPM to the CPM for adoption</a:t>
            </a:r>
          </a:p>
          <a:p>
            <a:pPr lvl="1"/>
            <a:r>
              <a:rPr lang="en-US" dirty="0" smtClean="0"/>
              <a:t>put it on hold</a:t>
            </a:r>
          </a:p>
          <a:p>
            <a:pPr lvl="1"/>
            <a:r>
              <a:rPr lang="en-US" dirty="0" smtClean="0"/>
              <a:t>return it to the steward, EWG, or TP</a:t>
            </a:r>
          </a:p>
          <a:p>
            <a:pPr lvl="1"/>
            <a:r>
              <a:rPr lang="en-US" dirty="0" smtClean="0"/>
              <a:t>submit it for another consultation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 the SC meeting and after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there is no major controversy and revised draft is aligned with most of the consultation comments, the draft ISPM will be recommended to CPM for adoption</a:t>
            </a:r>
          </a:p>
          <a:p>
            <a:r>
              <a:rPr lang="en-US" dirty="0" smtClean="0"/>
              <a:t>If the draft goes to the CPM:</a:t>
            </a:r>
          </a:p>
          <a:p>
            <a:pPr lvl="1"/>
            <a:r>
              <a:rPr lang="en-US" dirty="0" smtClean="0"/>
              <a:t>Translated into FAO languages</a:t>
            </a:r>
          </a:p>
          <a:p>
            <a:pPr lvl="1"/>
            <a:r>
              <a:rPr lang="en-US" dirty="0" smtClean="0"/>
              <a:t>Posted on the IPP (at least six weeks before CPM)</a:t>
            </a:r>
          </a:p>
          <a:p>
            <a:pPr lvl="1"/>
            <a:r>
              <a:rPr lang="en-US" dirty="0" smtClean="0"/>
              <a:t>subjected to objections from contracting parties no more than three weeks before CPM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pc="-10" dirty="0"/>
              <a:t>Stage</a:t>
            </a:r>
            <a:r>
              <a:rPr spc="-80" dirty="0"/>
              <a:t> </a:t>
            </a:r>
            <a:r>
              <a:rPr spc="-5" dirty="0"/>
              <a:t>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20"/>
              </a:lnSpc>
            </a:pPr>
            <a:fld id="{81D60167-4931-47E6-BA6A-407CBD079E47}" type="slidenum">
              <a:rPr spc="-5" dirty="0"/>
              <a:t>43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consultation?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Opportunity for </a:t>
            </a:r>
            <a:r>
              <a:rPr lang="en-US" b="1" dirty="0" smtClean="0"/>
              <a:t>contracting parties (CPs), RPPOs, relevant organizations, NPPOs of non-CPs, and other entities as decided by the SC </a:t>
            </a:r>
            <a:r>
              <a:rPr lang="en-US" dirty="0" smtClean="0"/>
              <a:t>to review and comment on draft ISPMs</a:t>
            </a:r>
          </a:p>
          <a:p>
            <a:r>
              <a:rPr lang="en-US" dirty="0" smtClean="0"/>
              <a:t>Comments must be submitted by the IPPC Official Contact Point via the OCS </a:t>
            </a:r>
          </a:p>
          <a:p>
            <a:r>
              <a:rPr lang="en-US" dirty="0" smtClean="0"/>
              <a:t>Lasts 90 days: July 1 to September 30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are comments generated?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Collaborations and internal consultations with experts and stakeholders in your region, organization and country</a:t>
            </a:r>
          </a:p>
          <a:p>
            <a:r>
              <a:rPr lang="en-US" dirty="0" smtClean="0"/>
              <a:t>IPPC Regional Workshops</a:t>
            </a:r>
          </a:p>
          <a:p>
            <a:r>
              <a:rPr lang="en-US" dirty="0" smtClean="0"/>
              <a:t>Useful tools include background documents and steward’s presentation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are the background documents?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general, provide background on the draft ISPM</a:t>
            </a:r>
          </a:p>
          <a:p>
            <a:r>
              <a:rPr lang="en-US" dirty="0" smtClean="0"/>
              <a:t>Developed by the Steward</a:t>
            </a:r>
          </a:p>
          <a:p>
            <a:r>
              <a:rPr lang="en-US" dirty="0" smtClean="0"/>
              <a:t>Available for Regional Workshop and to NPPOs for their consultation on draft ISPMs</a:t>
            </a:r>
          </a:p>
          <a:p>
            <a:r>
              <a:rPr lang="en-US" dirty="0" smtClean="0"/>
              <a:t>Available on the IPP before consultation begins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Background documents (cont’d)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 of the content of the ISPM and how it was developed</a:t>
            </a:r>
          </a:p>
          <a:p>
            <a:r>
              <a:rPr lang="en-US" dirty="0" smtClean="0"/>
              <a:t>Provides brief information on:</a:t>
            </a:r>
          </a:p>
          <a:p>
            <a:pPr lvl="1"/>
            <a:r>
              <a:rPr lang="en-US" dirty="0" smtClean="0"/>
              <a:t>Development of the ISPM</a:t>
            </a:r>
          </a:p>
          <a:p>
            <a:pPr lvl="1"/>
            <a:r>
              <a:rPr lang="en-US" dirty="0" smtClean="0"/>
              <a:t>What are the objectives of this ISPM</a:t>
            </a:r>
          </a:p>
          <a:p>
            <a:pPr lvl="1"/>
            <a:r>
              <a:rPr lang="en-US" dirty="0" smtClean="0"/>
              <a:t>Link to relevant reports (if available)</a:t>
            </a:r>
          </a:p>
          <a:p>
            <a:pPr lvl="1"/>
            <a:r>
              <a:rPr lang="en-US" dirty="0" smtClean="0"/>
              <a:t>Dates and procedures for the consultation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Steward’s presentations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Prepared by the Steward and the Secretariat</a:t>
            </a:r>
          </a:p>
          <a:p>
            <a:r>
              <a:rPr lang="en-US" dirty="0" smtClean="0"/>
              <a:t>Brief overview of issues considered during the development of the ISPM</a:t>
            </a:r>
          </a:p>
          <a:p>
            <a:r>
              <a:rPr lang="en-US" dirty="0" smtClean="0"/>
              <a:t>Support to be used by countries and regions during consultation</a:t>
            </a:r>
          </a:p>
          <a:p>
            <a:r>
              <a:rPr lang="en-US" dirty="0" smtClean="0"/>
              <a:t>Available on the IPP before consultation begins</a:t>
            </a:r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Stage 3</a:t>
            </a:r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1584</Words>
  <Application>Microsoft Office PowerPoint</Application>
  <PresentationFormat>On-screen Show (4:3)</PresentationFormat>
  <Paragraphs>250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Stage 3. Consultation and Review</vt:lpstr>
      <vt:lpstr>PowerPoint Presentation</vt:lpstr>
      <vt:lpstr>PowerPoint Presentation</vt:lpstr>
      <vt:lpstr>PowerPoint Presentation</vt:lpstr>
      <vt:lpstr>What is consultation?</vt:lpstr>
      <vt:lpstr>How are comments generated?</vt:lpstr>
      <vt:lpstr>What are the background documents?</vt:lpstr>
      <vt:lpstr>Background documents (cont’d)</vt:lpstr>
      <vt:lpstr>Steward’s presentations</vt:lpstr>
      <vt:lpstr>Steward’s presentations (cont’d)</vt:lpstr>
      <vt:lpstr>Stakeholders’ involvement</vt:lpstr>
      <vt:lpstr>What is a stakeholder?</vt:lpstr>
      <vt:lpstr>Who are they?</vt:lpstr>
      <vt:lpstr>How to identify them?</vt:lpstr>
      <vt:lpstr>How to involve them?</vt:lpstr>
      <vt:lpstr>Why consult?</vt:lpstr>
      <vt:lpstr>Why consult? (cont’d)</vt:lpstr>
      <vt:lpstr>How to obtain comments?</vt:lpstr>
      <vt:lpstr>Involving specific groups</vt:lpstr>
      <vt:lpstr>Decision making – who has the final say?</vt:lpstr>
      <vt:lpstr>Potential challenges</vt:lpstr>
      <vt:lpstr>Potential challenges (cont’d)</vt:lpstr>
      <vt:lpstr>Additional tips for successful stakeholder involvement</vt:lpstr>
      <vt:lpstr>What is a Regional Workshop?</vt:lpstr>
      <vt:lpstr>Who can attend RWs?</vt:lpstr>
      <vt:lpstr>How to prepare for an RW?</vt:lpstr>
      <vt:lpstr>What happens during the RW?</vt:lpstr>
      <vt:lpstr>What should I do after the RW?</vt:lpstr>
      <vt:lpstr>PowerPoint Presentation</vt:lpstr>
      <vt:lpstr>PowerPoint Presentation</vt:lpstr>
      <vt:lpstr>What happens after my comments have been submitted?</vt:lpstr>
      <vt:lpstr>The future of RWs</vt:lpstr>
      <vt:lpstr>Exercise</vt:lpstr>
      <vt:lpstr>Exercise</vt:lpstr>
      <vt:lpstr>SC-7 reviews the draft ISPMs</vt:lpstr>
      <vt:lpstr>PowerPoint Presentation</vt:lpstr>
      <vt:lpstr>PowerPoint Presentation</vt:lpstr>
      <vt:lpstr>Functions of the SC-7</vt:lpstr>
      <vt:lpstr>Second consultation</vt:lpstr>
      <vt:lpstr>Draft ISPM from second consultation to SC</vt:lpstr>
      <vt:lpstr>At the SC meeting</vt:lpstr>
      <vt:lpstr>At the SC meeting and after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3: Member consultation for  draft ISPMs</dc:title>
  <dc:creator>dubon</dc:creator>
  <cp:lastModifiedBy>Dubon, Stephanie M - APHIS</cp:lastModifiedBy>
  <cp:revision>11</cp:revision>
  <dcterms:created xsi:type="dcterms:W3CDTF">2016-08-17T12:59:18Z</dcterms:created>
  <dcterms:modified xsi:type="dcterms:W3CDTF">2016-08-25T01:34:40Z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2013-04-16T00:00:00Z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2016-08-17T00:00:00Z</vt:filetime>
  </property>
</Properties>
</file>