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69" r:id="rId3"/>
    <p:sldId id="271" r:id="rId4"/>
    <p:sldId id="259" r:id="rId5"/>
    <p:sldId id="273" r:id="rId6"/>
    <p:sldId id="260" r:id="rId7"/>
    <p:sldId id="274" r:id="rId8"/>
    <p:sldId id="272" r:id="rId9"/>
    <p:sldId id="275" r:id="rId10"/>
    <p:sldId id="276" r:id="rId11"/>
    <p:sldId id="270" r:id="rId12"/>
    <p:sldId id="265" r:id="rId13"/>
    <p:sldId id="266" r:id="rId14"/>
    <p:sldId id="267" r:id="rId15"/>
    <p:sldId id="277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8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67200"/>
            <a:ext cx="6858000" cy="9906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920"/>
              </a:lnSpc>
            </a:pPr>
            <a:r>
              <a:rPr lang="en-US" spc="-10" smtClean="0"/>
              <a:t>Introduction</a:t>
            </a:r>
            <a:endParaRPr lang="en-US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92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51987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920"/>
              </a:lnSpc>
            </a:pPr>
            <a:r>
              <a:rPr lang="en-US" spc="-10" smtClean="0"/>
              <a:t>Introduction</a:t>
            </a:r>
            <a:endParaRPr lang="en-US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92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60110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920"/>
              </a:lnSpc>
            </a:pPr>
            <a:r>
              <a:rPr lang="en-US" spc="-10" smtClean="0"/>
              <a:t>Introduction</a:t>
            </a:r>
            <a:endParaRPr lang="en-US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92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5191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5801"/>
            <a:ext cx="7886700" cy="95567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346575"/>
          </a:xfrm>
        </p:spPr>
        <p:txBody>
          <a:bodyPr>
            <a:normAutofit/>
          </a:bodyPr>
          <a:lstStyle>
            <a:lvl1pPr marL="284163" indent="-284163">
              <a:spcAft>
                <a:spcPts val="600"/>
              </a:spcAft>
              <a:tabLst>
                <a:tab pos="230188" algn="l"/>
              </a:tabLst>
              <a:defRPr lang="en-US" sz="3600" dirty="0" smtClean="0"/>
            </a:lvl1pPr>
            <a:lvl2pPr marL="684213" indent="-284163">
              <a:spcAft>
                <a:spcPts val="600"/>
              </a:spcAft>
              <a:defRPr lang="en-US" sz="3200" dirty="0" smtClean="0"/>
            </a:lvl2pPr>
            <a:lvl3pPr marL="1260475" indent="-342900">
              <a:spcAft>
                <a:spcPts val="600"/>
              </a:spcAft>
              <a:defRPr lang="en-US" sz="2400" dirty="0" smtClean="0"/>
            </a:lvl3pPr>
            <a:lvl4pPr marL="1712913" indent="-339725">
              <a:spcAft>
                <a:spcPts val="600"/>
              </a:spcAft>
              <a:defRPr lang="en-US" sz="2000" dirty="0" smtClean="0"/>
            </a:lvl4pPr>
            <a:lvl5pPr marL="2174875" indent="-344488">
              <a:spcAft>
                <a:spcPts val="600"/>
              </a:spcAft>
              <a:defRPr lang="en-US" sz="20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920"/>
              </a:lnSpc>
            </a:pPr>
            <a:r>
              <a:rPr lang="en-US" spc="-10" smtClean="0"/>
              <a:t>Introduction</a:t>
            </a:r>
            <a:endParaRPr lang="en-US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92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sp>
        <p:nvSpPr>
          <p:cNvPr id="7" name="object 3"/>
          <p:cNvSpPr/>
          <p:nvPr userDrawn="1"/>
        </p:nvSpPr>
        <p:spPr>
          <a:xfrm>
            <a:off x="285750" y="6420246"/>
            <a:ext cx="2290318" cy="333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4347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920"/>
              </a:lnSpc>
            </a:pPr>
            <a:r>
              <a:rPr lang="en-US" spc="-10" smtClean="0"/>
              <a:t>Introduction</a:t>
            </a:r>
            <a:endParaRPr lang="en-US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92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66104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920"/>
              </a:lnSpc>
            </a:pPr>
            <a:r>
              <a:rPr lang="en-US" spc="-10" smtClean="0"/>
              <a:t>Introduction</a:t>
            </a:r>
            <a:endParaRPr lang="en-US" spc="-1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92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84539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920"/>
              </a:lnSpc>
            </a:pPr>
            <a:r>
              <a:rPr lang="en-US" spc="-10" smtClean="0"/>
              <a:t>Introduction</a:t>
            </a:r>
            <a:endParaRPr lang="en-US" spc="-1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92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055824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1081089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920"/>
              </a:lnSpc>
            </a:pPr>
            <a:r>
              <a:rPr lang="en-US" spc="-10" smtClean="0"/>
              <a:t>Introduction</a:t>
            </a:r>
            <a:endParaRPr lang="en-US" spc="-1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92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64137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920"/>
              </a:lnSpc>
            </a:pPr>
            <a:r>
              <a:rPr lang="en-US" spc="-10" smtClean="0"/>
              <a:t>Introduction</a:t>
            </a:r>
            <a:endParaRPr lang="en-US" spc="-1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92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97274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920"/>
              </a:lnSpc>
            </a:pPr>
            <a:r>
              <a:rPr lang="en-US" spc="-10" smtClean="0"/>
              <a:t>Introduction</a:t>
            </a:r>
            <a:endParaRPr lang="en-US" spc="-1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92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27401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920"/>
              </a:lnSpc>
            </a:pPr>
            <a:r>
              <a:rPr lang="en-US" spc="-10" smtClean="0"/>
              <a:t>Introduction</a:t>
            </a:r>
            <a:endParaRPr lang="en-US" spc="-1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92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2356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en-US" spc="-10" dirty="0" smtClean="0"/>
              <a:t>Introduction</a:t>
            </a:r>
            <a:endParaRPr lang="en-US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5400">
              <a:lnSpc>
                <a:spcPts val="1920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920"/>
                </a:lnSpc>
              </a:pPr>
              <a:t>‹#›</a:t>
            </a:fld>
            <a:endParaRPr lang="en-US" spc="-5" dirty="0"/>
          </a:p>
        </p:txBody>
      </p:sp>
      <p:sp>
        <p:nvSpPr>
          <p:cNvPr id="7" name="object 4"/>
          <p:cNvSpPr/>
          <p:nvPr userDrawn="1"/>
        </p:nvSpPr>
        <p:spPr>
          <a:xfrm>
            <a:off x="0" y="2"/>
            <a:ext cx="9144000" cy="5477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/>
          <p:nvPr userDrawn="1"/>
        </p:nvSpPr>
        <p:spPr>
          <a:xfrm>
            <a:off x="285750" y="6420246"/>
            <a:ext cx="2290318" cy="3330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 userDrawn="1"/>
        </p:nvSpPr>
        <p:spPr>
          <a:xfrm>
            <a:off x="7503666" y="6270630"/>
            <a:ext cx="533400" cy="5365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30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43000" y="2124968"/>
            <a:ext cx="685800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Stage </a:t>
            </a:r>
            <a:r>
              <a:rPr spc="-5" dirty="0"/>
              <a:t>4. Adoption and</a:t>
            </a:r>
            <a:r>
              <a:rPr spc="-30" dirty="0"/>
              <a:t> </a:t>
            </a:r>
            <a:r>
              <a:rPr lang="en-US" spc="-10" dirty="0"/>
              <a:t>P</a:t>
            </a:r>
            <a:r>
              <a:rPr spc="-10" dirty="0" smtClean="0"/>
              <a:t>ublication</a:t>
            </a:r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subTitle" idx="1"/>
          </p:nvPr>
        </p:nvSpPr>
        <p:spPr>
          <a:xfrm>
            <a:off x="1143000" y="4267200"/>
            <a:ext cx="6858000" cy="36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2955" marR="5080" indent="-2040889">
              <a:lnSpc>
                <a:spcPct val="130000"/>
              </a:lnSpc>
            </a:pPr>
            <a:r>
              <a:rPr spc="-15" dirty="0"/>
              <a:t>Standard Setting </a:t>
            </a:r>
            <a:r>
              <a:rPr spc="-35" dirty="0"/>
              <a:t>Training </a:t>
            </a:r>
            <a:r>
              <a:rPr spc="-15" dirty="0"/>
              <a:t>Course </a:t>
            </a:r>
            <a:r>
              <a:rPr spc="-10" dirty="0" smtClean="0"/>
              <a:t>201</a:t>
            </a:r>
            <a:r>
              <a:rPr lang="en-US" spc="-10" dirty="0" smtClean="0"/>
              <a:t>6</a:t>
            </a:r>
            <a:endParaRPr spc="-1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Adopting Diagnostic Protocols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objection must include a technical justification and suggestions for improving the DP. If a CP has an objection, the draft DP should be returned to the SC to decide how to move forward</a:t>
            </a:r>
          </a:p>
          <a:p>
            <a:r>
              <a:rPr lang="en-US" dirty="0" smtClean="0"/>
              <a:t>If no objection is received, the DP is considered adopted</a:t>
            </a:r>
          </a:p>
          <a:p>
            <a:r>
              <a:rPr lang="en-US" dirty="0" smtClean="0"/>
              <a:t>DPs adopted through this process are noted by the CPM and attached to the report of the next CPM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96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125" t="26296" r="9583" b="29259"/>
          <a:stretch/>
        </p:blipFill>
        <p:spPr>
          <a:xfrm>
            <a:off x="76200" y="957128"/>
            <a:ext cx="9028430" cy="506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81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After adoption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adopted ISPM is made publicly available</a:t>
            </a:r>
          </a:p>
          <a:p>
            <a:r>
              <a:rPr lang="en-US" dirty="0" smtClean="0"/>
              <a:t>CPs and RPPOs may form a Language Review Group (LRG) to propose modifications to translations of adopted ISPMs</a:t>
            </a:r>
          </a:p>
          <a:p>
            <a:r>
              <a:rPr lang="en-US" dirty="0" smtClean="0"/>
              <a:t>These modifications are noted at future CPM meetings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Stage 4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SC has recommended a draft ISPM to the CPM for adoption. Upon reviewing the draft ISPM, you have strong concerns and would like to submit an objection.</a:t>
            </a:r>
          </a:p>
          <a:p>
            <a:r>
              <a:rPr lang="en-US" dirty="0" smtClean="0"/>
              <a:t>What should you do first?</a:t>
            </a:r>
          </a:p>
          <a:p>
            <a:r>
              <a:rPr lang="en-US" dirty="0" smtClean="0"/>
              <a:t>Who should you contact?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Stage 4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One week before the CPM meeting, you notice on the CPM webpage that a formal objection has been submitted, but you don’t agree it’s technically justified.</a:t>
            </a:r>
          </a:p>
          <a:p>
            <a:r>
              <a:rPr lang="en-US" dirty="0" smtClean="0"/>
              <a:t>What can you do?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Stage 4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11"/>
          </p:nvPr>
        </p:nvSpPr>
        <p:spPr>
          <a:xfrm>
            <a:off x="3028950" y="6434429"/>
            <a:ext cx="3086100" cy="2089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pc="-10" dirty="0"/>
              <a:t>Stage</a:t>
            </a:r>
            <a:r>
              <a:rPr spc="-80" dirty="0"/>
              <a:t> </a:t>
            </a:r>
            <a:r>
              <a:rPr lang="en-US" spc="-5" dirty="0" smtClean="0"/>
              <a:t>4</a:t>
            </a:r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92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30809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3"/>
          <p:cNvGrpSpPr>
            <a:grpSpLocks/>
          </p:cNvGrpSpPr>
          <p:nvPr/>
        </p:nvGrpSpPr>
        <p:grpSpPr bwMode="auto">
          <a:xfrm>
            <a:off x="769937" y="2438400"/>
            <a:ext cx="7604125" cy="2905125"/>
            <a:chOff x="847511" y="2092074"/>
            <a:chExt cx="7604480" cy="2905660"/>
          </a:xfrm>
        </p:grpSpPr>
        <p:sp>
          <p:nvSpPr>
            <p:cNvPr id="5" name="Freeform 2"/>
            <p:cNvSpPr>
              <a:spLocks noChangeArrowheads="1"/>
            </p:cNvSpPr>
            <p:nvPr/>
          </p:nvSpPr>
          <p:spPr bwMode="auto">
            <a:xfrm>
              <a:off x="6597396" y="2092202"/>
              <a:ext cx="1854595" cy="1854686"/>
            </a:xfrm>
            <a:custGeom>
              <a:avLst/>
              <a:gdLst>
                <a:gd name="T0" fmla="*/ 927298 w 1854595"/>
                <a:gd name="T1" fmla="*/ 0 h 1854686"/>
                <a:gd name="T2" fmla="*/ 1854595 w 1854595"/>
                <a:gd name="T3" fmla="*/ 927343 h 1854686"/>
                <a:gd name="T4" fmla="*/ 927298 w 1854595"/>
                <a:gd name="T5" fmla="*/ 1854686 h 1854686"/>
                <a:gd name="T6" fmla="*/ 0 w 1854595"/>
                <a:gd name="T7" fmla="*/ 927343 h 1854686"/>
                <a:gd name="T8" fmla="*/ 271599 w 1854595"/>
                <a:gd name="T9" fmla="*/ 271612 h 1854686"/>
                <a:gd name="T10" fmla="*/ 271599 w 1854595"/>
                <a:gd name="T11" fmla="*/ 1583074 h 1854686"/>
                <a:gd name="T12" fmla="*/ 1582996 w 1854595"/>
                <a:gd name="T13" fmla="*/ 1583074 h 1854686"/>
                <a:gd name="T14" fmla="*/ 1582996 w 1854595"/>
                <a:gd name="T15" fmla="*/ 271612 h 185468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71599 w 1854595"/>
                <a:gd name="T25" fmla="*/ 271612 h 1854686"/>
                <a:gd name="T26" fmla="*/ 1582996 w 1854595"/>
                <a:gd name="T27" fmla="*/ 1583074 h 18546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54595" h="1854686">
                  <a:moveTo>
                    <a:pt x="0" y="927343"/>
                  </a:moveTo>
                  <a:lnTo>
                    <a:pt x="0" y="927343"/>
                  </a:lnTo>
                  <a:cubicBezTo>
                    <a:pt x="0" y="927343"/>
                    <a:pt x="0" y="927343"/>
                    <a:pt x="0" y="927343"/>
                  </a:cubicBezTo>
                  <a:cubicBezTo>
                    <a:pt x="0" y="1439501"/>
                    <a:pt x="415165" y="1854687"/>
                    <a:pt x="927298" y="1854687"/>
                  </a:cubicBezTo>
                  <a:cubicBezTo>
                    <a:pt x="1439430" y="1854687"/>
                    <a:pt x="1854596" y="1439501"/>
                    <a:pt x="1854596" y="927344"/>
                  </a:cubicBezTo>
                  <a:cubicBezTo>
                    <a:pt x="1854596" y="415186"/>
                    <a:pt x="1439430" y="1"/>
                    <a:pt x="927298" y="1"/>
                  </a:cubicBezTo>
                  <a:cubicBezTo>
                    <a:pt x="415166" y="0"/>
                    <a:pt x="1" y="415184"/>
                    <a:pt x="0" y="927341"/>
                  </a:cubicBezTo>
                  <a:lnTo>
                    <a:pt x="0" y="927343"/>
                  </a:lnTo>
                  <a:close/>
                </a:path>
              </a:pathLst>
            </a:custGeom>
            <a:solidFill>
              <a:srgbClr val="C0504D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Freeform 3"/>
            <p:cNvSpPr>
              <a:spLocks noChangeArrowheads="1"/>
            </p:cNvSpPr>
            <p:nvPr/>
          </p:nvSpPr>
          <p:spPr bwMode="auto">
            <a:xfrm>
              <a:off x="6659428" y="2154042"/>
              <a:ext cx="1731324" cy="1731014"/>
            </a:xfrm>
            <a:custGeom>
              <a:avLst/>
              <a:gdLst>
                <a:gd name="T0" fmla="*/ 865679 w 1731323"/>
                <a:gd name="T1" fmla="*/ 0 h 1731018"/>
                <a:gd name="T2" fmla="*/ 1731341 w 1731323"/>
                <a:gd name="T3" fmla="*/ 865473 h 1731018"/>
                <a:gd name="T4" fmla="*/ 865679 w 1731323"/>
                <a:gd name="T5" fmla="*/ 1730946 h 1731018"/>
                <a:gd name="T6" fmla="*/ 0 w 1731323"/>
                <a:gd name="T7" fmla="*/ 865473 h 1731018"/>
                <a:gd name="T8" fmla="*/ 0 w 1731323"/>
                <a:gd name="T9" fmla="*/ 865473 h 1731018"/>
                <a:gd name="T10" fmla="*/ 865680 w 1731323"/>
                <a:gd name="T11" fmla="*/ 0 h 1731018"/>
                <a:gd name="T12" fmla="*/ 1731342 w 1731323"/>
                <a:gd name="T13" fmla="*/ 865473 h 1731018"/>
                <a:gd name="T14" fmla="*/ 865680 w 1731323"/>
                <a:gd name="T15" fmla="*/ 1730946 h 1731018"/>
                <a:gd name="T16" fmla="*/ 0 w 1731323"/>
                <a:gd name="T17" fmla="*/ 865473 h 1731018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31323"/>
                <a:gd name="T28" fmla="*/ 0 h 1731018"/>
                <a:gd name="T29" fmla="*/ 1731323 w 1731323"/>
                <a:gd name="T30" fmla="*/ 1731018 h 17310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31323" h="1731018">
                  <a:moveTo>
                    <a:pt x="0" y="865509"/>
                  </a:moveTo>
                  <a:cubicBezTo>
                    <a:pt x="0" y="387502"/>
                    <a:pt x="387570" y="0"/>
                    <a:pt x="865662" y="0"/>
                  </a:cubicBezTo>
                  <a:cubicBezTo>
                    <a:pt x="1343754" y="0"/>
                    <a:pt x="1731324" y="387502"/>
                    <a:pt x="1731324" y="865509"/>
                  </a:cubicBezTo>
                  <a:cubicBezTo>
                    <a:pt x="1731324" y="1343516"/>
                    <a:pt x="1343754" y="1731018"/>
                    <a:pt x="865662" y="1731018"/>
                  </a:cubicBezTo>
                  <a:cubicBezTo>
                    <a:pt x="387570" y="1731018"/>
                    <a:pt x="0" y="1343516"/>
                    <a:pt x="0" y="865509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25402">
              <a:solidFill>
                <a:srgbClr val="C0504D"/>
              </a:solidFill>
              <a:miter lim="800000"/>
              <a:headEnd/>
              <a:tailEnd/>
            </a:ln>
          </p:spPr>
          <p:txBody>
            <a:bodyPr lIns="298130" tIns="298130" rIns="298130" bIns="298130" anchor="ctr" anchorCtr="1"/>
            <a:lstStyle>
              <a:lvl1pPr defTabSz="17764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7764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7764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7764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7764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77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77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77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77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ts val="1700"/>
                </a:spcAft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Stage 4</a:t>
              </a:r>
            </a:p>
          </p:txBody>
        </p:sp>
        <p:sp>
          <p:nvSpPr>
            <p:cNvPr id="7" name="Freeform 4"/>
            <p:cNvSpPr>
              <a:spLocks noChangeArrowheads="1"/>
            </p:cNvSpPr>
            <p:nvPr/>
          </p:nvSpPr>
          <p:spPr bwMode="auto">
            <a:xfrm>
              <a:off x="6659428" y="3981059"/>
              <a:ext cx="1731324" cy="1016675"/>
            </a:xfrm>
            <a:custGeom>
              <a:avLst/>
              <a:gdLst>
                <a:gd name="T0" fmla="*/ 865679 w 1731323"/>
                <a:gd name="T1" fmla="*/ 0 h 1016676"/>
                <a:gd name="T2" fmla="*/ 1731341 w 1731323"/>
                <a:gd name="T3" fmla="*/ 508338 h 1016676"/>
                <a:gd name="T4" fmla="*/ 865679 w 1731323"/>
                <a:gd name="T5" fmla="*/ 1016658 h 1016676"/>
                <a:gd name="T6" fmla="*/ 0 w 1731323"/>
                <a:gd name="T7" fmla="*/ 508338 h 1016676"/>
                <a:gd name="T8" fmla="*/ 0 w 1731323"/>
                <a:gd name="T9" fmla="*/ 0 h 1016676"/>
                <a:gd name="T10" fmla="*/ 1731341 w 1731323"/>
                <a:gd name="T11" fmla="*/ 0 h 1016676"/>
                <a:gd name="T12" fmla="*/ 1731341 w 1731323"/>
                <a:gd name="T13" fmla="*/ 1016658 h 1016676"/>
                <a:gd name="T14" fmla="*/ 0 w 1731323"/>
                <a:gd name="T15" fmla="*/ 1016658 h 1016676"/>
                <a:gd name="T16" fmla="*/ 0 w 1731323"/>
                <a:gd name="T17" fmla="*/ 0 h 101667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31323"/>
                <a:gd name="T28" fmla="*/ 0 h 1016676"/>
                <a:gd name="T29" fmla="*/ 1731323 w 1731323"/>
                <a:gd name="T30" fmla="*/ 1016676 h 10166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31323" h="1016676">
                  <a:moveTo>
                    <a:pt x="0" y="0"/>
                  </a:moveTo>
                  <a:lnTo>
                    <a:pt x="1731323" y="0"/>
                  </a:lnTo>
                  <a:lnTo>
                    <a:pt x="1731323" y="1016676"/>
                  </a:lnTo>
                  <a:lnTo>
                    <a:pt x="0" y="101667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196" tIns="76196" rIns="76196" bIns="76196"/>
            <a:lstStyle>
              <a:lvl1pPr marL="342900" indent="-342900" defTabSz="8874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defTabSz="8874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874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874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874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lvl="1" eaLnBrk="1" hangingPunct="1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Adoption and Publication</a:t>
              </a:r>
            </a:p>
          </p:txBody>
        </p:sp>
        <p:sp>
          <p:nvSpPr>
            <p:cNvPr id="8" name="Freeform 5"/>
            <p:cNvSpPr>
              <a:spLocks noChangeArrowheads="1"/>
            </p:cNvSpPr>
            <p:nvPr/>
          </p:nvSpPr>
          <p:spPr bwMode="auto">
            <a:xfrm rot="2700006">
              <a:off x="4672803" y="2092074"/>
              <a:ext cx="1854622" cy="1854622"/>
            </a:xfrm>
            <a:custGeom>
              <a:avLst/>
              <a:gdLst>
                <a:gd name="T0" fmla="*/ 927311 w 1854622"/>
                <a:gd name="T1" fmla="*/ 0 h 1854622"/>
                <a:gd name="T2" fmla="*/ 1854622 w 1854622"/>
                <a:gd name="T3" fmla="*/ 927311 h 1854622"/>
                <a:gd name="T4" fmla="*/ 927311 w 1854622"/>
                <a:gd name="T5" fmla="*/ 1854622 h 1854622"/>
                <a:gd name="T6" fmla="*/ 0 w 1854622"/>
                <a:gd name="T7" fmla="*/ 927311 h 1854622"/>
                <a:gd name="T8" fmla="*/ 1583019 w 1854622"/>
                <a:gd name="T9" fmla="*/ 1583019 h 1854622"/>
                <a:gd name="T10" fmla="*/ 271603 w 1854622"/>
                <a:gd name="T11" fmla="*/ 1583019 h 1854622"/>
                <a:gd name="T12" fmla="*/ 271603 w 1854622"/>
                <a:gd name="T13" fmla="*/ 271603 h 1854622"/>
                <a:gd name="T14" fmla="*/ 1854622 w 1854622"/>
                <a:gd name="T15" fmla="*/ 0 h 185462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5898240 60000 65536"/>
                <a:gd name="T21" fmla="*/ 5898240 60000 65536"/>
                <a:gd name="T22" fmla="*/ 17694720 60000 65536"/>
                <a:gd name="T23" fmla="*/ 17694720 60000 65536"/>
                <a:gd name="T24" fmla="*/ 271603 w 1854622"/>
                <a:gd name="T25" fmla="*/ 271603 h 1854622"/>
                <a:gd name="T26" fmla="*/ 1583019 w 1854622"/>
                <a:gd name="T27" fmla="*/ 1583019 h 18546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54622" h="1854622">
                  <a:moveTo>
                    <a:pt x="0" y="927311"/>
                  </a:moveTo>
                  <a:lnTo>
                    <a:pt x="0" y="927311"/>
                  </a:lnTo>
                  <a:cubicBezTo>
                    <a:pt x="0" y="415171"/>
                    <a:pt x="415171" y="0"/>
                    <a:pt x="927311" y="1"/>
                  </a:cubicBezTo>
                  <a:cubicBezTo>
                    <a:pt x="927311" y="1"/>
                    <a:pt x="927312" y="1"/>
                    <a:pt x="927312" y="1"/>
                  </a:cubicBezTo>
                  <a:cubicBezTo>
                    <a:pt x="1236415" y="0"/>
                    <a:pt x="1545518" y="0"/>
                    <a:pt x="1854622" y="0"/>
                  </a:cubicBezTo>
                  <a:cubicBezTo>
                    <a:pt x="1854622" y="309103"/>
                    <a:pt x="1854622" y="618207"/>
                    <a:pt x="1854622" y="927311"/>
                  </a:cubicBezTo>
                  <a:cubicBezTo>
                    <a:pt x="1854622" y="1439450"/>
                    <a:pt x="1439450" y="1854622"/>
                    <a:pt x="927311" y="1854622"/>
                  </a:cubicBezTo>
                  <a:cubicBezTo>
                    <a:pt x="415171" y="1854622"/>
                    <a:pt x="0" y="1439450"/>
                    <a:pt x="0" y="927311"/>
                  </a:cubicBezTo>
                  <a:cubicBezTo>
                    <a:pt x="-1" y="927310"/>
                    <a:pt x="0" y="927310"/>
                    <a:pt x="0" y="927310"/>
                  </a:cubicBezTo>
                  <a:lnTo>
                    <a:pt x="0" y="927311"/>
                  </a:lnTo>
                  <a:close/>
                </a:path>
              </a:pathLst>
            </a:custGeom>
            <a:solidFill>
              <a:srgbClr val="D16309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10800000" vert="eaVert" lIns="0" tIns="0" rIns="0" bIns="0"/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ChangeArrowheads="1"/>
            </p:cNvSpPr>
            <p:nvPr/>
          </p:nvSpPr>
          <p:spPr bwMode="auto">
            <a:xfrm>
              <a:off x="4742809" y="2154042"/>
              <a:ext cx="1731324" cy="1731014"/>
            </a:xfrm>
            <a:custGeom>
              <a:avLst/>
              <a:gdLst>
                <a:gd name="T0" fmla="*/ 865679 w 1731323"/>
                <a:gd name="T1" fmla="*/ 0 h 1731018"/>
                <a:gd name="T2" fmla="*/ 1731341 w 1731323"/>
                <a:gd name="T3" fmla="*/ 865473 h 1731018"/>
                <a:gd name="T4" fmla="*/ 865679 w 1731323"/>
                <a:gd name="T5" fmla="*/ 1730946 h 1731018"/>
                <a:gd name="T6" fmla="*/ 0 w 1731323"/>
                <a:gd name="T7" fmla="*/ 865473 h 1731018"/>
                <a:gd name="T8" fmla="*/ 0 w 1731323"/>
                <a:gd name="T9" fmla="*/ 865473 h 1731018"/>
                <a:gd name="T10" fmla="*/ 865680 w 1731323"/>
                <a:gd name="T11" fmla="*/ 0 h 1731018"/>
                <a:gd name="T12" fmla="*/ 1731342 w 1731323"/>
                <a:gd name="T13" fmla="*/ 865473 h 1731018"/>
                <a:gd name="T14" fmla="*/ 865680 w 1731323"/>
                <a:gd name="T15" fmla="*/ 1730946 h 1731018"/>
                <a:gd name="T16" fmla="*/ 0 w 1731323"/>
                <a:gd name="T17" fmla="*/ 865473 h 1731018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31323"/>
                <a:gd name="T28" fmla="*/ 0 h 1731018"/>
                <a:gd name="T29" fmla="*/ 1731323 w 1731323"/>
                <a:gd name="T30" fmla="*/ 1731018 h 17310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31323" h="1731018">
                  <a:moveTo>
                    <a:pt x="0" y="865509"/>
                  </a:moveTo>
                  <a:cubicBezTo>
                    <a:pt x="0" y="387502"/>
                    <a:pt x="387570" y="0"/>
                    <a:pt x="865662" y="0"/>
                  </a:cubicBezTo>
                  <a:cubicBezTo>
                    <a:pt x="1343754" y="0"/>
                    <a:pt x="1731324" y="387502"/>
                    <a:pt x="1731324" y="865509"/>
                  </a:cubicBezTo>
                  <a:cubicBezTo>
                    <a:pt x="1731324" y="1343516"/>
                    <a:pt x="1343754" y="1731018"/>
                    <a:pt x="865662" y="1731018"/>
                  </a:cubicBezTo>
                  <a:cubicBezTo>
                    <a:pt x="387570" y="1731018"/>
                    <a:pt x="0" y="1343516"/>
                    <a:pt x="0" y="865509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25402">
              <a:solidFill>
                <a:srgbClr val="BE8351"/>
              </a:solidFill>
              <a:miter lim="800000"/>
              <a:headEnd/>
              <a:tailEnd/>
            </a:ln>
          </p:spPr>
          <p:txBody>
            <a:bodyPr lIns="298130" tIns="298130" rIns="298130" bIns="298130" anchor="ctr" anchorCtr="1"/>
            <a:lstStyle>
              <a:lvl1pPr defTabSz="17764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7764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7764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7764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7764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77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77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77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77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ts val="1700"/>
                </a:spcAft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Stage 3</a:t>
              </a: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4742809" y="3981059"/>
              <a:ext cx="1731324" cy="1016675"/>
            </a:xfrm>
            <a:custGeom>
              <a:avLst/>
              <a:gdLst>
                <a:gd name="T0" fmla="*/ 865679 w 1731323"/>
                <a:gd name="T1" fmla="*/ 0 h 1016676"/>
                <a:gd name="T2" fmla="*/ 1731341 w 1731323"/>
                <a:gd name="T3" fmla="*/ 508338 h 1016676"/>
                <a:gd name="T4" fmla="*/ 865679 w 1731323"/>
                <a:gd name="T5" fmla="*/ 1016658 h 1016676"/>
                <a:gd name="T6" fmla="*/ 0 w 1731323"/>
                <a:gd name="T7" fmla="*/ 508338 h 1016676"/>
                <a:gd name="T8" fmla="*/ 0 w 1731323"/>
                <a:gd name="T9" fmla="*/ 0 h 1016676"/>
                <a:gd name="T10" fmla="*/ 1731341 w 1731323"/>
                <a:gd name="T11" fmla="*/ 0 h 1016676"/>
                <a:gd name="T12" fmla="*/ 1731341 w 1731323"/>
                <a:gd name="T13" fmla="*/ 1016658 h 1016676"/>
                <a:gd name="T14" fmla="*/ 0 w 1731323"/>
                <a:gd name="T15" fmla="*/ 1016658 h 1016676"/>
                <a:gd name="T16" fmla="*/ 0 w 1731323"/>
                <a:gd name="T17" fmla="*/ 0 h 101667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31323"/>
                <a:gd name="T28" fmla="*/ 0 h 1016676"/>
                <a:gd name="T29" fmla="*/ 1731323 w 1731323"/>
                <a:gd name="T30" fmla="*/ 1016676 h 10166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31323" h="1016676">
                  <a:moveTo>
                    <a:pt x="0" y="0"/>
                  </a:moveTo>
                  <a:lnTo>
                    <a:pt x="1731323" y="0"/>
                  </a:lnTo>
                  <a:lnTo>
                    <a:pt x="1731323" y="1016676"/>
                  </a:lnTo>
                  <a:lnTo>
                    <a:pt x="0" y="101667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196" tIns="76196" rIns="76196" bIns="76196"/>
            <a:lstStyle>
              <a:lvl1pPr marL="342900" indent="-342900" defTabSz="8874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defTabSz="8874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874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874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874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lvl="1" eaLnBrk="1" hangingPunct="1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Consultation and review</a:t>
              </a:r>
            </a:p>
          </p:txBody>
        </p:sp>
        <p:sp>
          <p:nvSpPr>
            <p:cNvPr id="11" name="Freeform 8"/>
            <p:cNvSpPr>
              <a:spLocks noChangeArrowheads="1"/>
            </p:cNvSpPr>
            <p:nvPr/>
          </p:nvSpPr>
          <p:spPr bwMode="auto">
            <a:xfrm rot="2700006">
              <a:off x="2764140" y="2092074"/>
              <a:ext cx="1854622" cy="1854622"/>
            </a:xfrm>
            <a:custGeom>
              <a:avLst/>
              <a:gdLst>
                <a:gd name="T0" fmla="*/ 927311 w 1854622"/>
                <a:gd name="T1" fmla="*/ 0 h 1854622"/>
                <a:gd name="T2" fmla="*/ 1854622 w 1854622"/>
                <a:gd name="T3" fmla="*/ 927311 h 1854622"/>
                <a:gd name="T4" fmla="*/ 927311 w 1854622"/>
                <a:gd name="T5" fmla="*/ 1854622 h 1854622"/>
                <a:gd name="T6" fmla="*/ 0 w 1854622"/>
                <a:gd name="T7" fmla="*/ 927311 h 1854622"/>
                <a:gd name="T8" fmla="*/ 1583019 w 1854622"/>
                <a:gd name="T9" fmla="*/ 1583019 h 1854622"/>
                <a:gd name="T10" fmla="*/ 271603 w 1854622"/>
                <a:gd name="T11" fmla="*/ 1583019 h 1854622"/>
                <a:gd name="T12" fmla="*/ 271603 w 1854622"/>
                <a:gd name="T13" fmla="*/ 271603 h 1854622"/>
                <a:gd name="T14" fmla="*/ 1854622 w 1854622"/>
                <a:gd name="T15" fmla="*/ 0 h 185462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5898240 60000 65536"/>
                <a:gd name="T21" fmla="*/ 5898240 60000 65536"/>
                <a:gd name="T22" fmla="*/ 17694720 60000 65536"/>
                <a:gd name="T23" fmla="*/ 17694720 60000 65536"/>
                <a:gd name="T24" fmla="*/ 271603 w 1854622"/>
                <a:gd name="T25" fmla="*/ 271603 h 1854622"/>
                <a:gd name="T26" fmla="*/ 1583019 w 1854622"/>
                <a:gd name="T27" fmla="*/ 1583019 h 18546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54622" h="1854622">
                  <a:moveTo>
                    <a:pt x="0" y="927311"/>
                  </a:moveTo>
                  <a:lnTo>
                    <a:pt x="0" y="927311"/>
                  </a:lnTo>
                  <a:cubicBezTo>
                    <a:pt x="0" y="415171"/>
                    <a:pt x="415171" y="0"/>
                    <a:pt x="927311" y="1"/>
                  </a:cubicBezTo>
                  <a:cubicBezTo>
                    <a:pt x="927311" y="1"/>
                    <a:pt x="927312" y="1"/>
                    <a:pt x="927312" y="1"/>
                  </a:cubicBezTo>
                  <a:cubicBezTo>
                    <a:pt x="1236415" y="0"/>
                    <a:pt x="1545518" y="0"/>
                    <a:pt x="1854622" y="0"/>
                  </a:cubicBezTo>
                  <a:cubicBezTo>
                    <a:pt x="1854622" y="309103"/>
                    <a:pt x="1854622" y="618207"/>
                    <a:pt x="1854622" y="927311"/>
                  </a:cubicBezTo>
                  <a:cubicBezTo>
                    <a:pt x="1854622" y="1439450"/>
                    <a:pt x="1439450" y="1854622"/>
                    <a:pt x="927311" y="1854622"/>
                  </a:cubicBezTo>
                  <a:cubicBezTo>
                    <a:pt x="415171" y="1854622"/>
                    <a:pt x="0" y="1439450"/>
                    <a:pt x="0" y="927311"/>
                  </a:cubicBezTo>
                  <a:cubicBezTo>
                    <a:pt x="-1" y="927310"/>
                    <a:pt x="0" y="927310"/>
                    <a:pt x="0" y="927310"/>
                  </a:cubicBezTo>
                  <a:lnTo>
                    <a:pt x="0" y="927311"/>
                  </a:lnTo>
                  <a:close/>
                </a:path>
              </a:pathLst>
            </a:custGeom>
            <a:solidFill>
              <a:srgbClr val="C4A008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10800000" vert="eaVert" lIns="0" tIns="0" rIns="0" bIns="0"/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ChangeArrowheads="1"/>
            </p:cNvSpPr>
            <p:nvPr/>
          </p:nvSpPr>
          <p:spPr bwMode="auto">
            <a:xfrm>
              <a:off x="2826181" y="2154042"/>
              <a:ext cx="1731324" cy="1731014"/>
            </a:xfrm>
            <a:custGeom>
              <a:avLst/>
              <a:gdLst>
                <a:gd name="T0" fmla="*/ 865679 w 1731323"/>
                <a:gd name="T1" fmla="*/ 0 h 1731018"/>
                <a:gd name="T2" fmla="*/ 1731341 w 1731323"/>
                <a:gd name="T3" fmla="*/ 865473 h 1731018"/>
                <a:gd name="T4" fmla="*/ 865679 w 1731323"/>
                <a:gd name="T5" fmla="*/ 1730946 h 1731018"/>
                <a:gd name="T6" fmla="*/ 0 w 1731323"/>
                <a:gd name="T7" fmla="*/ 865473 h 1731018"/>
                <a:gd name="T8" fmla="*/ 0 w 1731323"/>
                <a:gd name="T9" fmla="*/ 865473 h 1731018"/>
                <a:gd name="T10" fmla="*/ 865680 w 1731323"/>
                <a:gd name="T11" fmla="*/ 0 h 1731018"/>
                <a:gd name="T12" fmla="*/ 1731342 w 1731323"/>
                <a:gd name="T13" fmla="*/ 865473 h 1731018"/>
                <a:gd name="T14" fmla="*/ 865680 w 1731323"/>
                <a:gd name="T15" fmla="*/ 1730946 h 1731018"/>
                <a:gd name="T16" fmla="*/ 0 w 1731323"/>
                <a:gd name="T17" fmla="*/ 865473 h 1731018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31323"/>
                <a:gd name="T28" fmla="*/ 0 h 1731018"/>
                <a:gd name="T29" fmla="*/ 1731323 w 1731323"/>
                <a:gd name="T30" fmla="*/ 1731018 h 17310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31323" h="1731018">
                  <a:moveTo>
                    <a:pt x="0" y="865509"/>
                  </a:moveTo>
                  <a:cubicBezTo>
                    <a:pt x="0" y="387502"/>
                    <a:pt x="387570" y="0"/>
                    <a:pt x="865662" y="0"/>
                  </a:cubicBezTo>
                  <a:cubicBezTo>
                    <a:pt x="1343754" y="0"/>
                    <a:pt x="1731324" y="387502"/>
                    <a:pt x="1731324" y="865509"/>
                  </a:cubicBezTo>
                  <a:cubicBezTo>
                    <a:pt x="1731324" y="1343516"/>
                    <a:pt x="1343754" y="1731018"/>
                    <a:pt x="865662" y="1731018"/>
                  </a:cubicBezTo>
                  <a:cubicBezTo>
                    <a:pt x="387570" y="1731018"/>
                    <a:pt x="0" y="1343516"/>
                    <a:pt x="0" y="865509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25402">
              <a:solidFill>
                <a:srgbClr val="BDB255"/>
              </a:solidFill>
              <a:miter lim="800000"/>
              <a:headEnd/>
              <a:tailEnd/>
            </a:ln>
          </p:spPr>
          <p:txBody>
            <a:bodyPr lIns="298130" tIns="298130" rIns="298130" bIns="298130" anchor="ctr" anchorCtr="1"/>
            <a:lstStyle>
              <a:lvl1pPr defTabSz="17764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7764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7764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7764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7764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77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77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77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77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ts val="1700"/>
                </a:spcAft>
                <a:buFontTx/>
                <a:buNone/>
              </a:pPr>
              <a:r>
                <a:rPr lang="en-US" altLang="en-US" sz="3600" dirty="0">
                  <a:solidFill>
                    <a:srgbClr val="000000"/>
                  </a:solidFill>
                </a:rPr>
                <a:t>Stage 2</a:t>
              </a:r>
            </a:p>
          </p:txBody>
        </p:sp>
        <p:sp>
          <p:nvSpPr>
            <p:cNvPr id="13" name="Freeform 10"/>
            <p:cNvSpPr>
              <a:spLocks noChangeArrowheads="1"/>
            </p:cNvSpPr>
            <p:nvPr/>
          </p:nvSpPr>
          <p:spPr bwMode="auto">
            <a:xfrm>
              <a:off x="3141469" y="3978451"/>
              <a:ext cx="1731324" cy="1016675"/>
            </a:xfrm>
            <a:custGeom>
              <a:avLst/>
              <a:gdLst>
                <a:gd name="T0" fmla="*/ 865679 w 1731323"/>
                <a:gd name="T1" fmla="*/ 0 h 1016676"/>
                <a:gd name="T2" fmla="*/ 1731341 w 1731323"/>
                <a:gd name="T3" fmla="*/ 508338 h 1016676"/>
                <a:gd name="T4" fmla="*/ 865679 w 1731323"/>
                <a:gd name="T5" fmla="*/ 1016658 h 1016676"/>
                <a:gd name="T6" fmla="*/ 0 w 1731323"/>
                <a:gd name="T7" fmla="*/ 508338 h 1016676"/>
                <a:gd name="T8" fmla="*/ 0 w 1731323"/>
                <a:gd name="T9" fmla="*/ 0 h 1016676"/>
                <a:gd name="T10" fmla="*/ 1731341 w 1731323"/>
                <a:gd name="T11" fmla="*/ 0 h 1016676"/>
                <a:gd name="T12" fmla="*/ 1731341 w 1731323"/>
                <a:gd name="T13" fmla="*/ 1016658 h 1016676"/>
                <a:gd name="T14" fmla="*/ 0 w 1731323"/>
                <a:gd name="T15" fmla="*/ 1016658 h 1016676"/>
                <a:gd name="T16" fmla="*/ 0 w 1731323"/>
                <a:gd name="T17" fmla="*/ 0 h 101667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31323"/>
                <a:gd name="T28" fmla="*/ 0 h 1016676"/>
                <a:gd name="T29" fmla="*/ 1731323 w 1731323"/>
                <a:gd name="T30" fmla="*/ 1016676 h 10166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31323" h="1016676">
                  <a:moveTo>
                    <a:pt x="0" y="0"/>
                  </a:moveTo>
                  <a:lnTo>
                    <a:pt x="1731323" y="0"/>
                  </a:lnTo>
                  <a:lnTo>
                    <a:pt x="1731323" y="1016676"/>
                  </a:lnTo>
                  <a:lnTo>
                    <a:pt x="0" y="101667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196" tIns="76196" rIns="76196" bIns="76196"/>
            <a:lstStyle>
              <a:lvl1pPr marL="342900" indent="-342900" defTabSz="8874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defTabSz="8874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874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874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874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lvl="1" eaLnBrk="1" hangingPunct="1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Drafting</a:t>
              </a:r>
            </a:p>
          </p:txBody>
        </p:sp>
        <p:sp>
          <p:nvSpPr>
            <p:cNvPr id="14" name="Freeform 11"/>
            <p:cNvSpPr>
              <a:spLocks noChangeArrowheads="1"/>
            </p:cNvSpPr>
            <p:nvPr/>
          </p:nvSpPr>
          <p:spPr bwMode="auto">
            <a:xfrm rot="2700006">
              <a:off x="847511" y="2092074"/>
              <a:ext cx="1854622" cy="1854622"/>
            </a:xfrm>
            <a:custGeom>
              <a:avLst/>
              <a:gdLst>
                <a:gd name="T0" fmla="*/ 927311 w 1854622"/>
                <a:gd name="T1" fmla="*/ 0 h 1854622"/>
                <a:gd name="T2" fmla="*/ 1854622 w 1854622"/>
                <a:gd name="T3" fmla="*/ 927311 h 1854622"/>
                <a:gd name="T4" fmla="*/ 927311 w 1854622"/>
                <a:gd name="T5" fmla="*/ 1854622 h 1854622"/>
                <a:gd name="T6" fmla="*/ 0 w 1854622"/>
                <a:gd name="T7" fmla="*/ 927311 h 1854622"/>
                <a:gd name="T8" fmla="*/ 1583019 w 1854622"/>
                <a:gd name="T9" fmla="*/ 1583019 h 1854622"/>
                <a:gd name="T10" fmla="*/ 271603 w 1854622"/>
                <a:gd name="T11" fmla="*/ 1583019 h 1854622"/>
                <a:gd name="T12" fmla="*/ 271603 w 1854622"/>
                <a:gd name="T13" fmla="*/ 271603 h 1854622"/>
                <a:gd name="T14" fmla="*/ 1854622 w 1854622"/>
                <a:gd name="T15" fmla="*/ 0 h 185462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5898240 60000 65536"/>
                <a:gd name="T21" fmla="*/ 5898240 60000 65536"/>
                <a:gd name="T22" fmla="*/ 17694720 60000 65536"/>
                <a:gd name="T23" fmla="*/ 17694720 60000 65536"/>
                <a:gd name="T24" fmla="*/ 271603 w 1854622"/>
                <a:gd name="T25" fmla="*/ 271603 h 1854622"/>
                <a:gd name="T26" fmla="*/ 1583019 w 1854622"/>
                <a:gd name="T27" fmla="*/ 1583019 h 18546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54622" h="1854622">
                  <a:moveTo>
                    <a:pt x="0" y="927311"/>
                  </a:moveTo>
                  <a:lnTo>
                    <a:pt x="0" y="927311"/>
                  </a:lnTo>
                  <a:cubicBezTo>
                    <a:pt x="0" y="415171"/>
                    <a:pt x="415171" y="0"/>
                    <a:pt x="927311" y="1"/>
                  </a:cubicBezTo>
                  <a:cubicBezTo>
                    <a:pt x="927311" y="1"/>
                    <a:pt x="927312" y="1"/>
                    <a:pt x="927312" y="1"/>
                  </a:cubicBezTo>
                  <a:cubicBezTo>
                    <a:pt x="1236415" y="0"/>
                    <a:pt x="1545518" y="0"/>
                    <a:pt x="1854622" y="0"/>
                  </a:cubicBezTo>
                  <a:cubicBezTo>
                    <a:pt x="1854622" y="309103"/>
                    <a:pt x="1854622" y="618207"/>
                    <a:pt x="1854622" y="927311"/>
                  </a:cubicBezTo>
                  <a:cubicBezTo>
                    <a:pt x="1854622" y="1439450"/>
                    <a:pt x="1439450" y="1854622"/>
                    <a:pt x="927311" y="1854622"/>
                  </a:cubicBezTo>
                  <a:cubicBezTo>
                    <a:pt x="415171" y="1854622"/>
                    <a:pt x="0" y="1439450"/>
                    <a:pt x="0" y="927311"/>
                  </a:cubicBezTo>
                  <a:cubicBezTo>
                    <a:pt x="-1" y="927310"/>
                    <a:pt x="0" y="927310"/>
                    <a:pt x="0" y="927310"/>
                  </a:cubicBezTo>
                  <a:lnTo>
                    <a:pt x="0" y="927311"/>
                  </a:lnTo>
                  <a:close/>
                </a:path>
              </a:pathLst>
            </a:custGeom>
            <a:solidFill>
              <a:srgbClr val="9BBB59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10800000" vert="eaVert" lIns="0" tIns="0" rIns="0" bIns="0"/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ChangeArrowheads="1"/>
            </p:cNvSpPr>
            <p:nvPr/>
          </p:nvSpPr>
          <p:spPr bwMode="auto">
            <a:xfrm>
              <a:off x="909562" y="2154042"/>
              <a:ext cx="1731324" cy="1731014"/>
            </a:xfrm>
            <a:custGeom>
              <a:avLst/>
              <a:gdLst>
                <a:gd name="T0" fmla="*/ 865679 w 1731323"/>
                <a:gd name="T1" fmla="*/ 0 h 1731018"/>
                <a:gd name="T2" fmla="*/ 1731341 w 1731323"/>
                <a:gd name="T3" fmla="*/ 865473 h 1731018"/>
                <a:gd name="T4" fmla="*/ 865679 w 1731323"/>
                <a:gd name="T5" fmla="*/ 1730946 h 1731018"/>
                <a:gd name="T6" fmla="*/ 0 w 1731323"/>
                <a:gd name="T7" fmla="*/ 865473 h 1731018"/>
                <a:gd name="T8" fmla="*/ 0 w 1731323"/>
                <a:gd name="T9" fmla="*/ 865473 h 1731018"/>
                <a:gd name="T10" fmla="*/ 865680 w 1731323"/>
                <a:gd name="T11" fmla="*/ 0 h 1731018"/>
                <a:gd name="T12" fmla="*/ 1731342 w 1731323"/>
                <a:gd name="T13" fmla="*/ 865473 h 1731018"/>
                <a:gd name="T14" fmla="*/ 865680 w 1731323"/>
                <a:gd name="T15" fmla="*/ 1730946 h 1731018"/>
                <a:gd name="T16" fmla="*/ 0 w 1731323"/>
                <a:gd name="T17" fmla="*/ 865473 h 1731018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31323"/>
                <a:gd name="T28" fmla="*/ 0 h 1731018"/>
                <a:gd name="T29" fmla="*/ 1731323 w 1731323"/>
                <a:gd name="T30" fmla="*/ 1731018 h 17310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31323" h="1731018">
                  <a:moveTo>
                    <a:pt x="0" y="865509"/>
                  </a:moveTo>
                  <a:cubicBezTo>
                    <a:pt x="0" y="387502"/>
                    <a:pt x="387570" y="0"/>
                    <a:pt x="865662" y="0"/>
                  </a:cubicBezTo>
                  <a:cubicBezTo>
                    <a:pt x="1343754" y="0"/>
                    <a:pt x="1731324" y="387502"/>
                    <a:pt x="1731324" y="865509"/>
                  </a:cubicBezTo>
                  <a:cubicBezTo>
                    <a:pt x="1731324" y="1343516"/>
                    <a:pt x="1343754" y="1731018"/>
                    <a:pt x="865662" y="1731018"/>
                  </a:cubicBezTo>
                  <a:cubicBezTo>
                    <a:pt x="387570" y="1731018"/>
                    <a:pt x="0" y="1343516"/>
                    <a:pt x="0" y="865509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25402">
              <a:solidFill>
                <a:srgbClr val="9BBB59"/>
              </a:solidFill>
              <a:miter lim="800000"/>
              <a:headEnd/>
              <a:tailEnd/>
            </a:ln>
          </p:spPr>
          <p:txBody>
            <a:bodyPr lIns="298130" tIns="298130" rIns="298130" bIns="298130" anchor="ctr" anchorCtr="1"/>
            <a:lstStyle>
              <a:lvl1pPr defTabSz="17764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7764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7764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7764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7764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77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77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77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77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ts val="1700"/>
                </a:spcAft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</a:rPr>
                <a:t>Stage 1</a:t>
              </a:r>
            </a:p>
          </p:txBody>
        </p:sp>
        <p:sp>
          <p:nvSpPr>
            <p:cNvPr id="16" name="Freeform 13"/>
            <p:cNvSpPr>
              <a:spLocks noChangeArrowheads="1"/>
            </p:cNvSpPr>
            <p:nvPr/>
          </p:nvSpPr>
          <p:spPr bwMode="auto">
            <a:xfrm>
              <a:off x="909562" y="3981059"/>
              <a:ext cx="1731324" cy="1016675"/>
            </a:xfrm>
            <a:custGeom>
              <a:avLst/>
              <a:gdLst>
                <a:gd name="T0" fmla="*/ 865679 w 1731323"/>
                <a:gd name="T1" fmla="*/ 0 h 1016676"/>
                <a:gd name="T2" fmla="*/ 1731341 w 1731323"/>
                <a:gd name="T3" fmla="*/ 508338 h 1016676"/>
                <a:gd name="T4" fmla="*/ 865679 w 1731323"/>
                <a:gd name="T5" fmla="*/ 1016658 h 1016676"/>
                <a:gd name="T6" fmla="*/ 0 w 1731323"/>
                <a:gd name="T7" fmla="*/ 508338 h 1016676"/>
                <a:gd name="T8" fmla="*/ 0 w 1731323"/>
                <a:gd name="T9" fmla="*/ 0 h 1016676"/>
                <a:gd name="T10" fmla="*/ 1731341 w 1731323"/>
                <a:gd name="T11" fmla="*/ 0 h 1016676"/>
                <a:gd name="T12" fmla="*/ 1731341 w 1731323"/>
                <a:gd name="T13" fmla="*/ 1016658 h 1016676"/>
                <a:gd name="T14" fmla="*/ 0 w 1731323"/>
                <a:gd name="T15" fmla="*/ 1016658 h 1016676"/>
                <a:gd name="T16" fmla="*/ 0 w 1731323"/>
                <a:gd name="T17" fmla="*/ 0 h 1016676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31323"/>
                <a:gd name="T28" fmla="*/ 0 h 1016676"/>
                <a:gd name="T29" fmla="*/ 1731323 w 1731323"/>
                <a:gd name="T30" fmla="*/ 1016676 h 10166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31323" h="1016676">
                  <a:moveTo>
                    <a:pt x="0" y="0"/>
                  </a:moveTo>
                  <a:lnTo>
                    <a:pt x="1731323" y="0"/>
                  </a:lnTo>
                  <a:lnTo>
                    <a:pt x="1731323" y="1016676"/>
                  </a:lnTo>
                  <a:lnTo>
                    <a:pt x="0" y="101667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196" tIns="76196" rIns="76196" bIns="76196"/>
            <a:lstStyle>
              <a:lvl1pPr marL="342900" indent="-342900" defTabSz="8874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defTabSz="8874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874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874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874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87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lvl="1" eaLnBrk="1" hangingPunct="1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Developing the List of topics</a:t>
              </a:r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IPPC Standard Setting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9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655" t="27713" r="17237" b="17723"/>
          <a:stretch/>
        </p:blipFill>
        <p:spPr>
          <a:xfrm>
            <a:off x="228600" y="914400"/>
            <a:ext cx="8503008" cy="520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1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Before the CPM meeting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369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Following the SC’s approval, the draft ISPM* is included on the CPM agenda</a:t>
            </a:r>
          </a:p>
          <a:p>
            <a:r>
              <a:rPr lang="en-US" dirty="0" smtClean="0"/>
              <a:t>The draft ISPM is made available on the OCS </a:t>
            </a:r>
            <a:r>
              <a:rPr lang="en-US" dirty="0"/>
              <a:t>a</a:t>
            </a:r>
            <a:r>
              <a:rPr lang="en-US" dirty="0" smtClean="0"/>
              <a:t>t least six weeks before the CPM meeting</a:t>
            </a:r>
          </a:p>
          <a:p>
            <a:r>
              <a:rPr lang="en-US" dirty="0" smtClean="0"/>
              <a:t>All draft ISPMs* presented to the CPM are subject to an objection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2760" y="5865165"/>
            <a:ext cx="7558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*Does not include Diagnostic Protocols, which follow a separate process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Adopting the draft ISPM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all Contracting Parties (CPs) support the adoption of the draft ISPM, the CPM adopts the ISPM without discussion</a:t>
            </a:r>
          </a:p>
          <a:p>
            <a:r>
              <a:rPr lang="en-US" smtClean="0"/>
              <a:t>If a CP does not support the adoption of the draft ISPM, the CP may submit an objection before the CPM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7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an objection?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Occurs when a CP does not support the adoption of a draft ISPM</a:t>
            </a:r>
          </a:p>
          <a:p>
            <a:r>
              <a:rPr lang="en-US" dirty="0" smtClean="0"/>
              <a:t>Must be accompanied by a technical justification and suggestions for improving the draft ISPM, which are likely to be acceptable to other CPs</a:t>
            </a:r>
          </a:p>
          <a:p>
            <a:r>
              <a:rPr lang="en-US" dirty="0" smtClean="0"/>
              <a:t>Concerned CPs should make every effort to seek agreement before the CPM meeting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an objection? (cont’d)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Submitted </a:t>
            </a:r>
            <a:r>
              <a:rPr lang="en-US" dirty="0"/>
              <a:t>to the IPPC Secretariat no later than three weeks before the CPM meeting, through the IPPC official contact point</a:t>
            </a:r>
          </a:p>
          <a:p>
            <a:r>
              <a:rPr lang="en-US" dirty="0" smtClean="0"/>
              <a:t>The objection is added to the CPM meeting agenda and the CPM decides on a way forward</a:t>
            </a:r>
            <a:endParaRPr lang="en-US" dirty="0"/>
          </a:p>
          <a:p>
            <a:r>
              <a:rPr lang="en-US" dirty="0" smtClean="0"/>
              <a:t>The Secretariat cannot make any judgement about the validity of the objection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6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485" t="26945" r="17237" b="17723"/>
          <a:stretch/>
        </p:blipFill>
        <p:spPr>
          <a:xfrm>
            <a:off x="304800" y="762000"/>
            <a:ext cx="8686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57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Adopting Diagnostic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SC adopts Diagnostic Protocols (DPs) on behalf of the CPM</a:t>
            </a:r>
          </a:p>
          <a:p>
            <a:r>
              <a:rPr lang="en-US" dirty="0" smtClean="0"/>
              <a:t>When the SC approves a DP, CPs have 45 days to review the DP and submit an objection</a:t>
            </a:r>
          </a:p>
        </p:txBody>
      </p:sp>
    </p:spTree>
    <p:extLst>
      <p:ext uri="{BB962C8B-B14F-4D97-AF65-F5344CB8AC3E}">
        <p14:creationId xmlns:p14="http://schemas.microsoft.com/office/powerpoint/2010/main" val="11129549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507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1_Office Theme</vt:lpstr>
      <vt:lpstr>Stage 4. Adoption and Publication</vt:lpstr>
      <vt:lpstr>The IPPC Standard Setting Process</vt:lpstr>
      <vt:lpstr>PowerPoint Presentation</vt:lpstr>
      <vt:lpstr>Before the CPM meeting</vt:lpstr>
      <vt:lpstr>Adopting the draft ISPM</vt:lpstr>
      <vt:lpstr>What is an objection?</vt:lpstr>
      <vt:lpstr>What is an objection? (cont’d)</vt:lpstr>
      <vt:lpstr>PowerPoint Presentation</vt:lpstr>
      <vt:lpstr>Adopting Diagnostic Protocols</vt:lpstr>
      <vt:lpstr>Adopting Diagnostic Protocols (cont’d)</vt:lpstr>
      <vt:lpstr>PowerPoint Presentation</vt:lpstr>
      <vt:lpstr>After adoption</vt:lpstr>
      <vt:lpstr>Exercise</vt:lpstr>
      <vt:lpstr>Exercise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4: Adoption</dc:title>
  <dc:creator>dubon</dc:creator>
  <cp:lastModifiedBy>Dubon, Stephanie M - APHIS</cp:lastModifiedBy>
  <cp:revision>10</cp:revision>
  <dcterms:created xsi:type="dcterms:W3CDTF">2016-08-25T09:58:55Z</dcterms:created>
  <dcterms:modified xsi:type="dcterms:W3CDTF">2016-10-14T15:18:14Z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2013-04-16T00:00:00Z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2016-08-25T00:00:00Z</vt:filetime>
  </property>
</Properties>
</file>