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Lst>
  <p:notesMasterIdLst>
    <p:notesMasterId r:id="rId7"/>
  </p:notesMasterIdLst>
  <p:sldIdLst>
    <p:sldId id="276" r:id="rId2"/>
    <p:sldId id="274" r:id="rId3"/>
    <p:sldId id="264" r:id="rId4"/>
    <p:sldId id="265" r:id="rId5"/>
    <p:sldId id="27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5D29"/>
    <a:srgbClr val="165A30"/>
    <a:srgbClr val="1E78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6033" autoAdjust="0"/>
  </p:normalViewPr>
  <p:slideViewPr>
    <p:cSldViewPr snapToGrid="0">
      <p:cViewPr varScale="1">
        <p:scale>
          <a:sx n="96" d="100"/>
          <a:sy n="96" d="100"/>
        </p:scale>
        <p:origin x="18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F006A0-AB72-4EA5-BD2E-892B7C0689EA}" type="datetimeFigureOut">
              <a:rPr lang="en-US" smtClean="0"/>
              <a:t>7/5/2018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492BAE-CBB2-4849-83DB-8D4E8C3851E0}" type="slidenum">
              <a:rPr lang="en-US" smtClean="0"/>
              <a:t>‹#›</a:t>
            </a:fld>
            <a:endParaRPr lang="en-US"/>
          </a:p>
        </p:txBody>
      </p:sp>
    </p:spTree>
    <p:extLst>
      <p:ext uri="{BB962C8B-B14F-4D97-AF65-F5344CB8AC3E}">
        <p14:creationId xmlns:p14="http://schemas.microsoft.com/office/powerpoint/2010/main" val="2513889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ippc.int/static/media/files/publications/en/2013/06/05/1284067679_2010-TPFQ-37_-_Calculating_CT_Pr.pdf"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five draft ISPMs on “treatments</a:t>
            </a:r>
            <a:r>
              <a:rPr lang="en-US" baseline="0" dirty="0" smtClean="0"/>
              <a:t> requirements” under the work </a:t>
            </a:r>
            <a:r>
              <a:rPr lang="en-US" baseline="0" dirty="0" err="1" smtClean="0"/>
              <a:t>programme</a:t>
            </a:r>
            <a:r>
              <a:rPr lang="en-US" baseline="0" dirty="0" smtClean="0"/>
              <a:t>:</a:t>
            </a:r>
          </a:p>
          <a:p>
            <a:pPr marL="0" marR="0" lvl="0" indent="0" algn="l" defTabSz="914400" rtl="0" eaLnBrk="1" fontAlgn="auto" latinLnBrk="0" hangingPunct="1">
              <a:lnSpc>
                <a:spcPct val="100000"/>
              </a:lnSpc>
              <a:spcBef>
                <a:spcPct val="0"/>
              </a:spcBef>
              <a:spcAft>
                <a:spcPts val="0"/>
              </a:spcAft>
              <a:buClrTx/>
              <a:buSzTx/>
              <a:buFontTx/>
              <a:buChar char="-"/>
              <a:tabLst/>
              <a:defRPr/>
            </a:pPr>
            <a:r>
              <a:rPr lang="en-US" altLang="en-US" sz="1200" dirty="0" smtClean="0">
                <a:latin typeface="Arial" panose="020B0604020202020204" pitchFamily="34" charset="0"/>
              </a:rPr>
              <a:t>Revision ISPM 18 (2014-007) - irradiation</a:t>
            </a:r>
          </a:p>
          <a:p>
            <a:pPr marL="0" marR="0" lvl="0" indent="0" algn="l" defTabSz="914400" rtl="0" eaLnBrk="1" fontAlgn="auto" latinLnBrk="0" hangingPunct="1">
              <a:lnSpc>
                <a:spcPct val="100000"/>
              </a:lnSpc>
              <a:spcBef>
                <a:spcPct val="0"/>
              </a:spcBef>
              <a:spcAft>
                <a:spcPts val="0"/>
              </a:spcAft>
              <a:buClrTx/>
              <a:buSzTx/>
              <a:buFontTx/>
              <a:buChar char="-"/>
              <a:tabLst/>
              <a:defRPr/>
            </a:pPr>
            <a:r>
              <a:rPr lang="en-US" altLang="en-US" sz="1200" dirty="0" smtClean="0">
                <a:latin typeface="Arial" panose="020B0604020202020204" pitchFamily="34" charset="0"/>
              </a:rPr>
              <a:t>Requirements for the use of temperature (ISPM 42)</a:t>
            </a:r>
          </a:p>
          <a:p>
            <a:pPr eaLnBrk="1" hangingPunct="1">
              <a:spcBef>
                <a:spcPct val="0"/>
              </a:spcBef>
              <a:buFontTx/>
              <a:buChar char="-"/>
            </a:pPr>
            <a:r>
              <a:rPr lang="en-US" altLang="en-US" sz="1200" dirty="0" smtClean="0">
                <a:latin typeface="Arial" panose="020B0604020202020204" pitchFamily="34" charset="0"/>
              </a:rPr>
              <a:t>Requirements for the use of fumigation (2014-004) </a:t>
            </a:r>
          </a:p>
          <a:p>
            <a:pPr eaLnBrk="1" hangingPunct="1">
              <a:spcBef>
                <a:spcPct val="0"/>
              </a:spcBef>
              <a:buFontTx/>
              <a:buChar char="-"/>
            </a:pPr>
            <a:r>
              <a:rPr lang="en-US" altLang="en-US" sz="1200" dirty="0" smtClean="0">
                <a:latin typeface="Arial" panose="020B0604020202020204" pitchFamily="34" charset="0"/>
              </a:rPr>
              <a:t>Requirements for the use of modified atmosphere (2014-006)</a:t>
            </a:r>
            <a:r>
              <a:rPr lang="en-US" altLang="en-US" sz="1200" dirty="0" smtClean="0">
                <a:latin typeface="Arial" panose="020B0604020202020204" pitchFamily="34" charset="0"/>
                <a:sym typeface="Wingdings" panose="05000000000000000000" pitchFamily="2" charset="2"/>
              </a:rPr>
              <a:t>  first consultation!</a:t>
            </a:r>
            <a:endParaRPr lang="en-US" altLang="en-US" sz="1200" dirty="0" smtClean="0">
              <a:latin typeface="Arial" panose="020B0604020202020204" pitchFamily="34" charset="0"/>
            </a:endParaRPr>
          </a:p>
          <a:p>
            <a:pPr eaLnBrk="1" hangingPunct="1">
              <a:spcBef>
                <a:spcPct val="0"/>
              </a:spcBef>
              <a:buFontTx/>
              <a:buChar char="-"/>
            </a:pPr>
            <a:r>
              <a:rPr lang="en-US" altLang="en-US" sz="1200" dirty="0" smtClean="0">
                <a:latin typeface="Arial" panose="020B0604020202020204" pitchFamily="34" charset="0"/>
              </a:rPr>
              <a:t>Requirements for the use of chemical treatments (2014-003)</a:t>
            </a:r>
            <a:endParaRPr lang="en-GB" altLang="en-US" sz="1200" dirty="0" smtClean="0">
              <a:latin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9E492BAE-CBB2-4849-83DB-8D4E8C3851E0}" type="slidenum">
              <a:rPr lang="en-US" smtClean="0"/>
              <a:t>2</a:t>
            </a:fld>
            <a:endParaRPr lang="en-US"/>
          </a:p>
        </p:txBody>
      </p:sp>
    </p:spTree>
    <p:extLst>
      <p:ext uri="{BB962C8B-B14F-4D97-AF65-F5344CB8AC3E}">
        <p14:creationId xmlns:p14="http://schemas.microsoft.com/office/powerpoint/2010/main" val="1503753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55000" lnSpcReduction="20000"/>
          </a:bodyPr>
          <a:lstStyle/>
          <a:p>
            <a:r>
              <a:rPr lang="en-GB" u="sng" dirty="0" smtClean="0"/>
              <a:t>SC-7 draft report: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Safety equipment</a:t>
            </a:r>
            <a:r>
              <a:rPr lang="en-US" sz="1200" kern="1200" dirty="0" smtClean="0">
                <a:solidFill>
                  <a:schemeClr val="tx1"/>
                </a:solidFill>
                <a:effectLst/>
                <a:latin typeface="+mn-lt"/>
                <a:ea typeface="+mn-ea"/>
                <a:cs typeface="+mn-cs"/>
              </a:rPr>
              <a:t> – The SC-7 noted that the equivalent section in the draft ISPM on </a:t>
            </a:r>
            <a:r>
              <a:rPr lang="en-US" sz="1200" i="1" kern="1200" dirty="0" smtClean="0">
                <a:solidFill>
                  <a:schemeClr val="tx1"/>
                </a:solidFill>
                <a:effectLst/>
                <a:latin typeface="+mn-lt"/>
                <a:ea typeface="+mn-ea"/>
                <a:cs typeface="+mn-cs"/>
              </a:rPr>
              <a:t>Requirements for the use of modified atmosphere treatments as a </a:t>
            </a:r>
            <a:r>
              <a:rPr lang="en-US" sz="1200" i="1" kern="1200" dirty="0" err="1" smtClean="0">
                <a:solidFill>
                  <a:schemeClr val="tx1"/>
                </a:solidFill>
                <a:effectLst/>
                <a:latin typeface="+mn-lt"/>
                <a:ea typeface="+mn-ea"/>
                <a:cs typeface="+mn-cs"/>
              </a:rPr>
              <a:t>phytosanitary</a:t>
            </a:r>
            <a:r>
              <a:rPr lang="en-US" sz="1200" i="1" kern="1200" dirty="0" smtClean="0">
                <a:solidFill>
                  <a:schemeClr val="tx1"/>
                </a:solidFill>
                <a:effectLst/>
                <a:latin typeface="+mn-lt"/>
                <a:ea typeface="+mn-ea"/>
                <a:cs typeface="+mn-cs"/>
              </a:rPr>
              <a:t> measure </a:t>
            </a:r>
            <a:r>
              <a:rPr lang="en-US" sz="1200" kern="1200" dirty="0" smtClean="0">
                <a:solidFill>
                  <a:schemeClr val="tx1"/>
                </a:solidFill>
                <a:effectLst/>
                <a:latin typeface="+mn-lt"/>
                <a:ea typeface="+mn-ea"/>
                <a:cs typeface="+mn-cs"/>
              </a:rPr>
              <a:t>(2014-006) was removed by the SC after discussions during the May 2018 SC meeting. They considered that Environment, Health and </a:t>
            </a:r>
            <a:r>
              <a:rPr lang="en-US" sz="1200" kern="1200" dirty="0" err="1" smtClean="0">
                <a:solidFill>
                  <a:schemeClr val="tx1"/>
                </a:solidFill>
                <a:effectLst/>
                <a:latin typeface="+mn-lt"/>
                <a:ea typeface="+mn-ea"/>
                <a:cs typeface="+mn-cs"/>
              </a:rPr>
              <a:t>Saftey</a:t>
            </a:r>
            <a:r>
              <a:rPr lang="en-US" sz="1200" kern="1200" dirty="0" smtClean="0">
                <a:solidFill>
                  <a:schemeClr val="tx1"/>
                </a:solidFill>
                <a:effectLst/>
                <a:latin typeface="+mn-lt"/>
                <a:ea typeface="+mn-ea"/>
                <a:cs typeface="+mn-cs"/>
              </a:rPr>
              <a:t> (EHS) issues are beyond the scope of the ISPM and not considered a </a:t>
            </a:r>
            <a:r>
              <a:rPr lang="en-US" sz="1200" kern="1200" dirty="0" err="1" smtClean="0">
                <a:solidFill>
                  <a:schemeClr val="tx1"/>
                </a:solidFill>
                <a:effectLst/>
                <a:latin typeface="+mn-lt"/>
                <a:ea typeface="+mn-ea"/>
                <a:cs typeface="+mn-cs"/>
              </a:rPr>
              <a:t>phytosanitary</a:t>
            </a:r>
            <a:r>
              <a:rPr lang="en-US" sz="1200" kern="1200" dirty="0" smtClean="0">
                <a:solidFill>
                  <a:schemeClr val="tx1"/>
                </a:solidFill>
                <a:effectLst/>
                <a:latin typeface="+mn-lt"/>
                <a:ea typeface="+mn-ea"/>
                <a:cs typeface="+mn-cs"/>
              </a:rPr>
              <a:t> requirement. One member explained that the standard is supposed to outline the requirements for the NPPO in order to apply effective </a:t>
            </a:r>
            <a:r>
              <a:rPr lang="en-US" sz="1200" kern="1200" dirty="0" err="1" smtClean="0">
                <a:solidFill>
                  <a:schemeClr val="tx1"/>
                </a:solidFill>
                <a:effectLst/>
                <a:latin typeface="+mn-lt"/>
                <a:ea typeface="+mn-ea"/>
                <a:cs typeface="+mn-cs"/>
              </a:rPr>
              <a:t>phytosanitary</a:t>
            </a:r>
            <a:r>
              <a:rPr lang="en-US" sz="1200" kern="1200" dirty="0" smtClean="0">
                <a:solidFill>
                  <a:schemeClr val="tx1"/>
                </a:solidFill>
                <a:effectLst/>
                <a:latin typeface="+mn-lt"/>
                <a:ea typeface="+mn-ea"/>
                <a:cs typeface="+mn-cs"/>
              </a:rPr>
              <a:t> treatments, however, safety requirements are not directly connected to the efficacy of the treatments. The SC-7 felt that it was an important aspect of the fumigant application and may have serious health implications, but, as it is not a </a:t>
            </a:r>
            <a:r>
              <a:rPr lang="en-US" sz="1200" kern="1200" dirty="0" err="1" smtClean="0">
                <a:solidFill>
                  <a:schemeClr val="tx1"/>
                </a:solidFill>
                <a:effectLst/>
                <a:latin typeface="+mn-lt"/>
                <a:ea typeface="+mn-ea"/>
                <a:cs typeface="+mn-cs"/>
              </a:rPr>
              <a:t>phytosanitary</a:t>
            </a:r>
            <a:r>
              <a:rPr lang="en-US" sz="1200" kern="1200" dirty="0" smtClean="0">
                <a:solidFill>
                  <a:schemeClr val="tx1"/>
                </a:solidFill>
                <a:effectLst/>
                <a:latin typeface="+mn-lt"/>
                <a:ea typeface="+mn-ea"/>
                <a:cs typeface="+mn-cs"/>
              </a:rPr>
              <a:t> requirement, decided to not include it in the standard. Nevertheless, since this ISPM is about toxic substances, which may be harmful to the operators, they agreed to include some guidance in the section ‘Responsibilities’. They also noted that environmental aspects were covered in the section on ‘Impacts on the Biodiversity and the environment’.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Entities/providers/facilities</a:t>
            </a:r>
            <a:r>
              <a:rPr lang="en-US" sz="1200" kern="1200" dirty="0" smtClean="0">
                <a:solidFill>
                  <a:schemeClr val="tx1"/>
                </a:solidFill>
                <a:effectLst/>
                <a:latin typeface="+mn-lt"/>
                <a:ea typeface="+mn-ea"/>
                <a:cs typeface="+mn-cs"/>
              </a:rPr>
              <a:t> - Several comments voiced concerns over the use of the term ‘entities’. The TPG noted that in ISPM 42 entities are referred to when discussing authorization of entities, and this term covers providers, facilities or both. They recommended that ‘treatment provider’ and ‘facility’ be used when it was clear that either of those was referenced. The SC-7 agreed with the TPG and modified the text where necessary clarifying that in this standard ‘entities’ include both treatment providers (e.g. fumigation companies or individuals) and treatment facilities.</a:t>
            </a:r>
            <a:r>
              <a:rPr lang="en-US" sz="1200" b="1"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effectLst/>
                <a:latin typeface="+mn-lt"/>
                <a:ea typeface="+mn-ea"/>
                <a:cs typeface="+mn-cs"/>
              </a:rPr>
              <a:t>Appendix:</a:t>
            </a:r>
            <a:r>
              <a:rPr lang="en-GB" sz="1200" b="1"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The appendix on ‘Guidance for fumigation efficacies’ was deleted from this standard in line with contracting party comments and in alignment with other treatment standards. It will be included in the TPPT section of the Procedure Manual for Standard Setting</a:t>
            </a:r>
            <a:endParaRPr lang="en-US" sz="1200" kern="1200" dirty="0" smtClean="0">
              <a:solidFill>
                <a:schemeClr val="tx1"/>
              </a:solidFill>
              <a:effectLst/>
              <a:latin typeface="+mn-lt"/>
              <a:ea typeface="+mn-ea"/>
              <a:cs typeface="+mn-cs"/>
            </a:endParaRPr>
          </a:p>
          <a:p>
            <a:r>
              <a:rPr lang="en-GB" b="1" dirty="0" smtClean="0"/>
              <a:t>Formulas: </a:t>
            </a:r>
            <a:r>
              <a:rPr lang="en-GB" sz="1200" kern="1200" dirty="0" smtClean="0">
                <a:solidFill>
                  <a:schemeClr val="tx1"/>
                </a:solidFill>
                <a:effectLst/>
                <a:latin typeface="+mn-lt"/>
                <a:ea typeface="+mn-ea"/>
                <a:cs typeface="+mn-cs"/>
              </a:rPr>
              <a:t>Some contracting party comments suggested an additional formula for calculating </a:t>
            </a:r>
            <a:r>
              <a:rPr lang="en-GB" sz="1200" b="1" kern="1200" dirty="0" smtClean="0">
                <a:solidFill>
                  <a:schemeClr val="tx1"/>
                </a:solidFill>
                <a:effectLst/>
                <a:latin typeface="+mn-lt"/>
                <a:ea typeface="+mn-ea"/>
                <a:cs typeface="+mn-cs"/>
              </a:rPr>
              <a:t>amount</a:t>
            </a:r>
            <a:r>
              <a:rPr lang="en-GB" sz="1200" b="1" kern="1200" baseline="0" dirty="0" smtClean="0">
                <a:solidFill>
                  <a:schemeClr val="tx1"/>
                </a:solidFill>
                <a:effectLst/>
                <a:latin typeface="+mn-lt"/>
                <a:ea typeface="+mn-ea"/>
                <a:cs typeface="+mn-cs"/>
              </a:rPr>
              <a:t> of </a:t>
            </a:r>
            <a:r>
              <a:rPr lang="en-GB" sz="1200" b="1" kern="1200" dirty="0" smtClean="0">
                <a:solidFill>
                  <a:schemeClr val="tx1"/>
                </a:solidFill>
                <a:effectLst/>
                <a:latin typeface="+mn-lt"/>
                <a:ea typeface="+mn-ea"/>
                <a:cs typeface="+mn-cs"/>
              </a:rPr>
              <a:t>fumigant </a:t>
            </a:r>
            <a:r>
              <a:rPr lang="en-GB" sz="1200" kern="1200" dirty="0" smtClean="0">
                <a:solidFill>
                  <a:schemeClr val="tx1"/>
                </a:solidFill>
                <a:effectLst/>
                <a:latin typeface="+mn-lt"/>
                <a:ea typeface="+mn-ea"/>
                <a:cs typeface="+mn-cs"/>
              </a:rPr>
              <a:t>added as volume rather than weight. The SC-7 discussed whether it would be a requirement to use one of these formulas and also whether there were additional formulas that may be considered. They agreed to move the formulas to another Appendix, as they should not be considered requirements. </a:t>
            </a:r>
          </a:p>
          <a:p>
            <a:pPr lvl="0"/>
            <a:r>
              <a:rPr lang="en-US" sz="1200" b="1" kern="1200" dirty="0" smtClean="0">
                <a:solidFill>
                  <a:schemeClr val="tx1"/>
                </a:solidFill>
                <a:effectLst/>
                <a:latin typeface="+mn-lt"/>
                <a:ea typeface="+mn-ea"/>
                <a:cs typeface="+mn-cs"/>
              </a:rPr>
              <a:t>CT calculation</a:t>
            </a:r>
            <a:r>
              <a:rPr lang="en-US" sz="1200" kern="1200" dirty="0" smtClean="0">
                <a:solidFill>
                  <a:schemeClr val="tx1"/>
                </a:solidFill>
                <a:effectLst/>
                <a:latin typeface="+mn-lt"/>
                <a:ea typeface="+mn-ea"/>
                <a:cs typeface="+mn-cs"/>
              </a:rPr>
              <a:t> - While CT calculation is very important for fumigation</a:t>
            </a:r>
            <a:r>
              <a:rPr lang="en-US" sz="1200" b="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the methodology of its estimation appears to be difficult to explain in short. M</a:t>
            </a:r>
            <a:r>
              <a:rPr lang="en-GB" sz="1200" kern="1200" dirty="0" err="1" smtClean="0">
                <a:solidFill>
                  <a:schemeClr val="tx1"/>
                </a:solidFill>
                <a:effectLst/>
                <a:latin typeface="+mn-lt"/>
                <a:ea typeface="+mn-ea"/>
                <a:cs typeface="+mn-cs"/>
              </a:rPr>
              <a:t>ultiple</a:t>
            </a:r>
            <a:r>
              <a:rPr lang="en-GB" sz="1200" kern="1200" dirty="0" smtClean="0">
                <a:solidFill>
                  <a:schemeClr val="tx1"/>
                </a:solidFill>
                <a:effectLst/>
                <a:latin typeface="+mn-lt"/>
                <a:ea typeface="+mn-ea"/>
                <a:cs typeface="+mn-cs"/>
              </a:rPr>
              <a:t> comments questioned the formula for the calculation of the CT provided in the draft ISPM and some contracting parties provided alternative formulas. The Steward explained that </a:t>
            </a:r>
            <a:r>
              <a:rPr lang="en-US" sz="1200" kern="1200" dirty="0" smtClean="0">
                <a:solidFill>
                  <a:schemeClr val="tx1"/>
                </a:solidFill>
                <a:effectLst/>
                <a:latin typeface="+mn-lt"/>
                <a:ea typeface="+mn-ea"/>
                <a:cs typeface="+mn-cs"/>
              </a:rPr>
              <a:t>there are different ways to calculate CT, and for each application there are experimentally determined values for CT.</a:t>
            </a:r>
            <a:r>
              <a:rPr lang="en-GB" sz="1200" kern="1200" dirty="0" smtClean="0">
                <a:solidFill>
                  <a:schemeClr val="tx1"/>
                </a:solidFill>
                <a:effectLst/>
                <a:latin typeface="+mn-lt"/>
                <a:ea typeface="+mn-ea"/>
                <a:cs typeface="+mn-cs"/>
              </a:rPr>
              <a:t> A </a:t>
            </a:r>
            <a:r>
              <a:rPr lang="en-US" sz="1200" kern="1200" dirty="0" smtClean="0">
                <a:solidFill>
                  <a:schemeClr val="tx1"/>
                </a:solidFill>
                <a:effectLst/>
                <a:latin typeface="+mn-lt"/>
                <a:ea typeface="+mn-ea"/>
                <a:cs typeface="+mn-cs"/>
              </a:rPr>
              <a:t>draft paper by the TPFQ written in 2010 provided five different ‘practical methods of estimating CT products’ although only the formulas of two methods were provided in the draft ISPM (for leaky and leak proof conditions). </a:t>
            </a:r>
          </a:p>
          <a:p>
            <a:pPr lvl="0"/>
            <a:r>
              <a:rPr lang="en-US" sz="1200" kern="1200" dirty="0" smtClean="0">
                <a:solidFill>
                  <a:schemeClr val="tx1"/>
                </a:solidFill>
                <a:effectLst/>
                <a:latin typeface="+mn-lt"/>
                <a:ea typeface="+mn-ea"/>
                <a:cs typeface="+mn-cs"/>
              </a:rPr>
              <a:t>Some comments recommended deleting the entire section because it was considered too technical, while others requested more information and explanation on the calculation of the CT. The SC-7 considered that additional information could perhaps be best addressed in a manual. They agreed to keep an introductory sentence in the main body of the standard including some guidance on using the lowest reading in the enclosure to calculate the CT. The formulas were moved to the Appendix as examples. </a:t>
            </a:r>
          </a:p>
          <a:p>
            <a:r>
              <a:rPr lang="en-GB" sz="1200" kern="1200" dirty="0" smtClean="0">
                <a:solidFill>
                  <a:schemeClr val="tx1"/>
                </a:solidFill>
                <a:effectLst/>
                <a:latin typeface="+mn-lt"/>
                <a:ea typeface="+mn-ea"/>
                <a:cs typeface="+mn-cs"/>
              </a:rPr>
              <a:t>TPFQ discussion paper on calculating CT values URL: </a:t>
            </a:r>
            <a:r>
              <a:rPr lang="en-GB" sz="1200" u="sng" kern="1200" dirty="0" smtClean="0">
                <a:solidFill>
                  <a:schemeClr val="tx1"/>
                </a:solidFill>
                <a:effectLst/>
                <a:latin typeface="+mn-lt"/>
                <a:ea typeface="+mn-ea"/>
                <a:cs typeface="+mn-cs"/>
                <a:hlinkClick r:id="rId3"/>
              </a:rPr>
              <a:t>https://www.ippc.int/static/media/files/publications/en/2013/06/05/1284067679_2010-TPFQ-37_-_Calculating_CT_Pr.pdf</a:t>
            </a:r>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dirty="0" smtClean="0"/>
          </a:p>
        </p:txBody>
      </p:sp>
      <p:sp>
        <p:nvSpPr>
          <p:cNvPr id="4" name="Espace réservé du numéro de diapositive 3"/>
          <p:cNvSpPr>
            <a:spLocks noGrp="1"/>
          </p:cNvSpPr>
          <p:nvPr>
            <p:ph type="sldNum" sz="quarter" idx="10"/>
          </p:nvPr>
        </p:nvSpPr>
        <p:spPr/>
        <p:txBody>
          <a:bodyPr/>
          <a:lstStyle/>
          <a:p>
            <a:fld id="{3609F91E-34D4-45A9-B58B-BF88C7021507}" type="slidenum">
              <a:rPr lang="en-US" altLang="en-US" smtClean="0"/>
              <a:pPr/>
              <a:t>3</a:t>
            </a:fld>
            <a:endParaRPr lang="en-US" altLang="en-US"/>
          </a:p>
        </p:txBody>
      </p:sp>
    </p:spTree>
    <p:extLst>
      <p:ext uri="{BB962C8B-B14F-4D97-AF65-F5344CB8AC3E}">
        <p14:creationId xmlns:p14="http://schemas.microsoft.com/office/powerpoint/2010/main" val="2214693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u="sng" dirty="0" smtClean="0"/>
              <a:t>SC-7 draft report:</a:t>
            </a:r>
          </a:p>
          <a:p>
            <a:r>
              <a:rPr lang="en-GB" sz="1200" b="1" i="1" u="sng" kern="1200" dirty="0" smtClean="0">
                <a:solidFill>
                  <a:schemeClr val="tx1"/>
                </a:solidFill>
                <a:effectLst/>
                <a:latin typeface="+mn-lt"/>
                <a:ea typeface="+mn-ea"/>
                <a:cs typeface="+mn-cs"/>
              </a:rPr>
              <a:t>Ways of fumigation application:</a:t>
            </a:r>
            <a:endParaRPr lang="en-US" sz="1200" b="1" i="1"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Several contracting parties commented on the use of the terms ‘types’ and ‘forms’ of fumigation in this section and suggested that some explanation on the differences between those was needed. The Steward explained that in ISPM 42 ‘types’ is used to explain different temperature treatment types (one cold and four different heat treatments). In this standard, however, there is only one treatment type, but several ways of applying it (single or in combination). The SC-7 further discussed the issue and, to simplify translation into Spanish (where ‘</a:t>
            </a:r>
            <a:r>
              <a:rPr lang="en-GB" sz="1200" kern="1200" dirty="0" err="1" smtClean="0">
                <a:solidFill>
                  <a:schemeClr val="tx1"/>
                </a:solidFill>
                <a:effectLst/>
                <a:latin typeface="+mn-lt"/>
                <a:ea typeface="+mn-ea"/>
                <a:cs typeface="+mn-cs"/>
              </a:rPr>
              <a:t>formas</a:t>
            </a:r>
            <a:r>
              <a:rPr lang="en-GB" sz="1200" kern="1200" dirty="0" smtClean="0">
                <a:solidFill>
                  <a:schemeClr val="tx1"/>
                </a:solidFill>
                <a:effectLst/>
                <a:latin typeface="+mn-lt"/>
                <a:ea typeface="+mn-ea"/>
                <a:cs typeface="+mn-cs"/>
              </a:rPr>
              <a:t>’ can have different meanings),</a:t>
            </a:r>
            <a:r>
              <a:rPr lang="en-GB" sz="1200" b="1"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agreed on a new heading, which now states ‘ways of fumigation application’.</a:t>
            </a:r>
          </a:p>
          <a:p>
            <a:r>
              <a:rPr lang="en-GB" sz="1200" b="1" kern="1200" dirty="0" smtClean="0">
                <a:solidFill>
                  <a:schemeClr val="tx1"/>
                </a:solidFill>
                <a:effectLst/>
                <a:latin typeface="+mn-lt"/>
                <a:ea typeface="+mn-ea"/>
                <a:cs typeface="+mn-cs"/>
              </a:rPr>
              <a:t>Fumigation under special conditions</a:t>
            </a:r>
            <a:r>
              <a:rPr lang="en-GB" sz="1200" kern="1200" dirty="0" smtClean="0">
                <a:solidFill>
                  <a:schemeClr val="tx1"/>
                </a:solidFill>
                <a:effectLst/>
                <a:latin typeface="+mn-lt"/>
                <a:ea typeface="+mn-ea"/>
                <a:cs typeface="+mn-cs"/>
              </a:rPr>
              <a:t> – The SC-7 discussed whether modified atmosphere and vacuum as applied in this standard are considered treatments, or are only ‘special conditions’ under which the effectiveness of the fumigation increases. As the draft ISPM on </a:t>
            </a:r>
            <a:r>
              <a:rPr lang="en-GB" sz="1200" i="1" kern="1200" dirty="0" smtClean="0">
                <a:solidFill>
                  <a:schemeClr val="tx1"/>
                </a:solidFill>
                <a:effectLst/>
                <a:latin typeface="+mn-lt"/>
                <a:ea typeface="+mn-ea"/>
                <a:cs typeface="+mn-cs"/>
              </a:rPr>
              <a:t>Requirements for the use of modified atmosphere treatments as a </a:t>
            </a:r>
            <a:r>
              <a:rPr lang="en-GB" sz="1200" i="1" kern="1200" dirty="0" err="1" smtClean="0">
                <a:solidFill>
                  <a:schemeClr val="tx1"/>
                </a:solidFill>
                <a:effectLst/>
                <a:latin typeface="+mn-lt"/>
                <a:ea typeface="+mn-ea"/>
                <a:cs typeface="+mn-cs"/>
              </a:rPr>
              <a:t>phytosanitary</a:t>
            </a:r>
            <a:r>
              <a:rPr lang="en-GB" sz="1200" i="1" kern="1200" dirty="0" smtClean="0">
                <a:solidFill>
                  <a:schemeClr val="tx1"/>
                </a:solidFill>
                <a:effectLst/>
                <a:latin typeface="+mn-lt"/>
                <a:ea typeface="+mn-ea"/>
                <a:cs typeface="+mn-cs"/>
              </a:rPr>
              <a:t> measure </a:t>
            </a:r>
            <a:r>
              <a:rPr lang="en-GB" sz="1200" kern="1200" dirty="0" smtClean="0">
                <a:solidFill>
                  <a:schemeClr val="tx1"/>
                </a:solidFill>
                <a:effectLst/>
                <a:latin typeface="+mn-lt"/>
                <a:ea typeface="+mn-ea"/>
                <a:cs typeface="+mn-cs"/>
              </a:rPr>
              <a:t>(2014-006) specifies the modified atmosphere treatment as </a:t>
            </a:r>
            <a:r>
              <a:rPr lang="en-GB" sz="1200" i="1" kern="1200" dirty="0" smtClean="0">
                <a:solidFill>
                  <a:schemeClr val="tx1"/>
                </a:solidFill>
                <a:effectLst/>
                <a:latin typeface="+mn-lt"/>
                <a:ea typeface="+mn-ea"/>
                <a:cs typeface="+mn-cs"/>
              </a:rPr>
              <a:t>lowering</a:t>
            </a:r>
            <a:r>
              <a:rPr lang="en-GB" sz="1200" kern="1200" dirty="0" smtClean="0">
                <a:solidFill>
                  <a:schemeClr val="tx1"/>
                </a:solidFill>
                <a:effectLst/>
                <a:latin typeface="+mn-lt"/>
                <a:ea typeface="+mn-ea"/>
                <a:cs typeface="+mn-cs"/>
              </a:rPr>
              <a:t> the oxygen level and this section describes </a:t>
            </a:r>
            <a:r>
              <a:rPr lang="en-GB" sz="1200" i="1" kern="1200" dirty="0" smtClean="0">
                <a:solidFill>
                  <a:schemeClr val="tx1"/>
                </a:solidFill>
                <a:effectLst/>
                <a:latin typeface="+mn-lt"/>
                <a:ea typeface="+mn-ea"/>
                <a:cs typeface="+mn-cs"/>
              </a:rPr>
              <a:t>increasing</a:t>
            </a:r>
            <a:r>
              <a:rPr lang="en-GB" sz="1200" kern="1200" dirty="0" smtClean="0">
                <a:solidFill>
                  <a:schemeClr val="tx1"/>
                </a:solidFill>
                <a:effectLst/>
                <a:latin typeface="+mn-lt"/>
                <a:ea typeface="+mn-ea"/>
                <a:cs typeface="+mn-cs"/>
              </a:rPr>
              <a:t> the atmospheric oxygen in order to increase fumigant uptake, the SC-7 considered not regarding this as a combination treatment. The SC-7 therefore agreed to add a new subheading ‘Fumigation under special conditions’ to describe fumigation under modified atmosphere or under vacuum.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Monitoring and auditing - </a:t>
            </a:r>
            <a:r>
              <a:rPr lang="en-US" sz="1200" kern="1200" dirty="0" smtClean="0">
                <a:solidFill>
                  <a:schemeClr val="tx1"/>
                </a:solidFill>
                <a:effectLst/>
                <a:latin typeface="+mn-lt"/>
                <a:ea typeface="+mn-ea"/>
                <a:cs typeface="+mn-cs"/>
              </a:rPr>
              <a:t>The SC-7 agreed that monitoring of the treatment </a:t>
            </a:r>
            <a:r>
              <a:rPr lang="en-US" sz="1200" kern="1200" dirty="0" err="1" smtClean="0">
                <a:solidFill>
                  <a:schemeClr val="tx1"/>
                </a:solidFill>
                <a:effectLst/>
                <a:latin typeface="+mn-lt"/>
                <a:ea typeface="+mn-ea"/>
                <a:cs typeface="+mn-cs"/>
              </a:rPr>
              <a:t>programme</a:t>
            </a:r>
            <a:r>
              <a:rPr lang="en-US" sz="1200" kern="1200" dirty="0" smtClean="0">
                <a:solidFill>
                  <a:schemeClr val="tx1"/>
                </a:solidFill>
                <a:effectLst/>
                <a:latin typeface="+mn-lt"/>
                <a:ea typeface="+mn-ea"/>
                <a:cs typeface="+mn-cs"/>
              </a:rPr>
              <a:t> is an official procedure and thus aligns with the glossary definition of ‘monitoring’. ‘Treatment </a:t>
            </a:r>
            <a:r>
              <a:rPr lang="en-US" sz="1200" kern="1200" dirty="0" err="1" smtClean="0">
                <a:solidFill>
                  <a:schemeClr val="tx1"/>
                </a:solidFill>
                <a:effectLst/>
                <a:latin typeface="+mn-lt"/>
                <a:ea typeface="+mn-ea"/>
                <a:cs typeface="+mn-cs"/>
              </a:rPr>
              <a:t>programme</a:t>
            </a:r>
            <a:r>
              <a:rPr lang="en-US" sz="1200" kern="1200" dirty="0" smtClean="0">
                <a:solidFill>
                  <a:schemeClr val="tx1"/>
                </a:solidFill>
                <a:effectLst/>
                <a:latin typeface="+mn-lt"/>
                <a:ea typeface="+mn-ea"/>
                <a:cs typeface="+mn-cs"/>
              </a:rPr>
              <a:t>’ is used in a broad sense here and refers to the entire application of the treatment, which the NPPO of the country where the treatment is initiated or conducted should monitor. Since this paragraph is dealing with authorization of the entity to do the treatment, the SC-7 decided to move it directly after the section on authorization.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Requirements for treatment entities</a:t>
            </a:r>
            <a:r>
              <a:rPr lang="en-US" sz="1200" kern="1200" dirty="0" smtClean="0">
                <a:solidFill>
                  <a:schemeClr val="tx1"/>
                </a:solidFill>
                <a:effectLst/>
                <a:latin typeface="+mn-lt"/>
                <a:ea typeface="+mn-ea"/>
                <a:cs typeface="+mn-cs"/>
              </a:rPr>
              <a:t> – Several contracting party comments recommended aligning this section with the other treatment standards. The SC-7 discussed whether this section should be deleted as its content is included in ‘Authorization of entities’, and agreed to move this section to ‘Monitoring and auditing’. The bullet list was aligned with the draft ISPM on the </a:t>
            </a:r>
            <a:r>
              <a:rPr lang="en-US" sz="1200" i="1" kern="1200" dirty="0" smtClean="0">
                <a:solidFill>
                  <a:schemeClr val="tx1"/>
                </a:solidFill>
                <a:effectLst/>
                <a:latin typeface="+mn-lt"/>
                <a:ea typeface="+mn-ea"/>
                <a:cs typeface="+mn-cs"/>
              </a:rPr>
              <a:t>Requirements for the use of modified atmosphere treatments as a </a:t>
            </a:r>
            <a:r>
              <a:rPr lang="en-US" sz="1200" i="1" kern="1200" dirty="0" err="1" smtClean="0">
                <a:solidFill>
                  <a:schemeClr val="tx1"/>
                </a:solidFill>
                <a:effectLst/>
                <a:latin typeface="+mn-lt"/>
                <a:ea typeface="+mn-ea"/>
                <a:cs typeface="+mn-cs"/>
              </a:rPr>
              <a:t>phytosanitary</a:t>
            </a:r>
            <a:r>
              <a:rPr lang="en-US" sz="1200" i="1" kern="1200" dirty="0" smtClean="0">
                <a:solidFill>
                  <a:schemeClr val="tx1"/>
                </a:solidFill>
                <a:effectLst/>
                <a:latin typeface="+mn-lt"/>
                <a:ea typeface="+mn-ea"/>
                <a:cs typeface="+mn-cs"/>
              </a:rPr>
              <a:t> measure</a:t>
            </a:r>
            <a:r>
              <a:rPr lang="en-US" sz="1200" kern="1200" dirty="0" smtClean="0">
                <a:solidFill>
                  <a:schemeClr val="tx1"/>
                </a:solidFill>
                <a:effectLst/>
                <a:latin typeface="+mn-lt"/>
                <a:ea typeface="+mn-ea"/>
                <a:cs typeface="+mn-cs"/>
              </a:rPr>
              <a:t> (2014-006), with some rewording to clarify that NPPOs should be granted access to fumigation facilities for audits.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3609F91E-34D4-45A9-B58B-BF88C7021507}" type="slidenum">
              <a:rPr lang="en-US" altLang="en-US" smtClean="0"/>
              <a:pPr/>
              <a:t>4</a:t>
            </a:fld>
            <a:endParaRPr lang="en-US" altLang="en-US"/>
          </a:p>
        </p:txBody>
      </p:sp>
    </p:spTree>
    <p:extLst>
      <p:ext uri="{BB962C8B-B14F-4D97-AF65-F5344CB8AC3E}">
        <p14:creationId xmlns:p14="http://schemas.microsoft.com/office/powerpoint/2010/main" val="2285834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52B27FF-FAB0-40D1-80D1-96A0DB7ECFA2}" type="slidenum">
              <a:rPr lang="en-GB" smtClean="0"/>
              <a:t>‹#›</a:t>
            </a:fld>
            <a:endParaRPr lang="en-GB"/>
          </a:p>
        </p:txBody>
      </p:sp>
      <p:sp>
        <p:nvSpPr>
          <p:cNvPr id="12" name="Rectangle 11"/>
          <p:cNvSpPr/>
          <p:nvPr/>
        </p:nvSpPr>
        <p:spPr>
          <a:xfrm>
            <a:off x="562708" y="2140695"/>
            <a:ext cx="8026400" cy="3096232"/>
          </a:xfrm>
          <a:prstGeom prst="rect">
            <a:avLst/>
          </a:prstGeom>
        </p:spPr>
        <p:txBody>
          <a:bodyPr wrap="square">
            <a:spAutoFit/>
          </a:bodyPr>
          <a:lstStyle/>
          <a:p>
            <a:pPr algn="ct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b="1" dirty="0" smtClean="0">
                <a:solidFill>
                  <a:schemeClr val="tx1"/>
                </a:solidFill>
                <a:ea typeface="Arial Unicode MS" panose="020B0604020202020204" pitchFamily="34" charset="-128"/>
                <a:cs typeface="Arial" panose="020B0604020202020204" pitchFamily="34" charset="0"/>
              </a:rPr>
              <a:t>Title of Presentation</a:t>
            </a:r>
          </a:p>
          <a:p>
            <a:pPr algn="ctr">
              <a:lnSpc>
                <a:spcPct val="120000"/>
              </a:lnSpc>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sz="3200" b="1" dirty="0" smtClean="0">
                <a:solidFill>
                  <a:schemeClr val="tx1"/>
                </a:solidFill>
                <a:ea typeface="Arial Unicode MS" panose="020B0604020202020204" pitchFamily="34" charset="-128"/>
                <a:cs typeface="Arial" panose="020B0604020202020204" pitchFamily="34" charset="0"/>
              </a:rPr>
              <a:t> </a:t>
            </a:r>
          </a:p>
          <a:p>
            <a:pPr algn="ctr">
              <a:lnSpc>
                <a:spcPct val="120000"/>
              </a:lnSpc>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altLang="en-US" sz="3200" b="1" dirty="0" smtClean="0">
              <a:solidFill>
                <a:schemeClr val="tx1"/>
              </a:solidFill>
              <a:ea typeface="Arial Unicode MS" panose="020B0604020202020204" pitchFamily="34" charset="-128"/>
              <a:cs typeface="Arial" panose="020B0604020202020204" pitchFamily="34" charset="0"/>
            </a:endParaRPr>
          </a:p>
          <a:p>
            <a:pPr algn="ctr">
              <a:lnSpc>
                <a:spcPct val="120000"/>
              </a:lnSpc>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altLang="en-US" sz="3200" b="1" dirty="0" smtClean="0">
              <a:solidFill>
                <a:schemeClr val="tx1"/>
              </a:solidFill>
              <a:ea typeface="Arial Unicode MS" panose="020B0604020202020204" pitchFamily="34" charset="-128"/>
              <a:cs typeface="Arial" panose="020B0604020202020204" pitchFamily="34" charset="0"/>
            </a:endParaRPr>
          </a:p>
          <a:p>
            <a:pPr algn="ctr"/>
            <a:r>
              <a:rPr lang="en-US" altLang="fr-FR" sz="2400" b="1" dirty="0" smtClean="0">
                <a:solidFill>
                  <a:schemeClr val="tx1"/>
                </a:solidFill>
                <a:ea typeface="Arial Unicode MS" panose="020B0604020202020204" pitchFamily="34" charset="-128"/>
                <a:cs typeface="Arial" panose="020B0604020202020204" pitchFamily="34" charset="0"/>
              </a:rPr>
              <a:t>Name Last Name, Title,</a:t>
            </a:r>
            <a:r>
              <a:rPr lang="en-US" altLang="fr-FR" sz="2400" b="1" baseline="0" dirty="0" smtClean="0">
                <a:solidFill>
                  <a:schemeClr val="tx1"/>
                </a:solidFill>
                <a:ea typeface="Arial Unicode MS" panose="020B0604020202020204" pitchFamily="34" charset="-128"/>
                <a:cs typeface="Arial" panose="020B0604020202020204" pitchFamily="34" charset="0"/>
              </a:rPr>
              <a:t> IPPC Secretariat</a:t>
            </a:r>
          </a:p>
          <a:p>
            <a:pPr algn="ctr"/>
            <a:r>
              <a:rPr lang="en-US" altLang="fr-FR" sz="2400" b="1" dirty="0" smtClean="0">
                <a:solidFill>
                  <a:schemeClr val="tx1"/>
                </a:solidFill>
                <a:ea typeface="Arial Unicode MS" panose="020B0604020202020204" pitchFamily="34" charset="-128"/>
                <a:cs typeface="Arial" panose="020B0604020202020204" pitchFamily="34" charset="0"/>
              </a:rPr>
              <a:t>xx </a:t>
            </a:r>
            <a:r>
              <a:rPr lang="en-US" altLang="fr-FR" sz="2400" b="1" dirty="0" err="1" smtClean="0">
                <a:solidFill>
                  <a:schemeClr val="tx1"/>
                </a:solidFill>
                <a:ea typeface="Arial Unicode MS" panose="020B0604020202020204" pitchFamily="34" charset="-128"/>
                <a:cs typeface="Arial" panose="020B0604020202020204" pitchFamily="34" charset="0"/>
              </a:rPr>
              <a:t>xxxx</a:t>
            </a:r>
            <a:r>
              <a:rPr lang="en-US" altLang="fr-FR" sz="2400" b="1" dirty="0" smtClean="0">
                <a:solidFill>
                  <a:schemeClr val="tx1"/>
                </a:solidFill>
                <a:ea typeface="Arial Unicode MS" panose="020B0604020202020204" pitchFamily="34" charset="-128"/>
                <a:cs typeface="Arial" panose="020B0604020202020204" pitchFamily="34" charset="0"/>
              </a:rPr>
              <a:t> </a:t>
            </a:r>
            <a:r>
              <a:rPr lang="en-GB" altLang="fr-FR" sz="2400" b="1" dirty="0" smtClean="0">
                <a:solidFill>
                  <a:schemeClr val="tx1"/>
                </a:solidFill>
                <a:ea typeface="Arial Unicode MS" panose="020B0604020202020204" pitchFamily="34" charset="-128"/>
                <a:cs typeface="Arial" panose="020B0604020202020204" pitchFamily="34" charset="0"/>
              </a:rPr>
              <a:t>201X,</a:t>
            </a:r>
            <a:r>
              <a:rPr lang="en-GB" altLang="fr-FR" sz="2400" b="1" baseline="0" dirty="0" smtClean="0">
                <a:solidFill>
                  <a:schemeClr val="tx1"/>
                </a:solidFill>
                <a:ea typeface="Arial Unicode MS" panose="020B0604020202020204" pitchFamily="34" charset="-128"/>
                <a:cs typeface="Arial" panose="020B0604020202020204" pitchFamily="34" charset="0"/>
              </a:rPr>
              <a:t> C</a:t>
            </a:r>
            <a:r>
              <a:rPr lang="en-GB" altLang="fr-FR" sz="2400" b="1" dirty="0" smtClean="0">
                <a:solidFill>
                  <a:schemeClr val="tx1"/>
                </a:solidFill>
                <a:ea typeface="Arial Unicode MS" panose="020B0604020202020204" pitchFamily="34" charset="-128"/>
                <a:cs typeface="Arial" panose="020B0604020202020204" pitchFamily="34" charset="0"/>
              </a:rPr>
              <a:t>ity, Country</a:t>
            </a:r>
            <a:endParaRPr lang="en-US" altLang="fr-FR" sz="2400" b="1" dirty="0">
              <a:solidFill>
                <a:schemeClr val="tx1"/>
              </a:solidFill>
              <a:ea typeface="Arial Unicode MS" panose="020B0604020202020204" pitchFamily="34" charset="-128"/>
              <a:cs typeface="Arial" panose="020B0604020202020204" pitchFamily="34" charset="0"/>
            </a:endParaRPr>
          </a:p>
        </p:txBody>
      </p:sp>
      <p:sp>
        <p:nvSpPr>
          <p:cNvPr id="4" name="Title 1"/>
          <p:cNvSpPr txBox="1">
            <a:spLocks/>
          </p:cNvSpPr>
          <p:nvPr userDrawn="1"/>
        </p:nvSpPr>
        <p:spPr>
          <a:xfrm>
            <a:off x="375138" y="599835"/>
            <a:ext cx="8440616" cy="9144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400" b="1" dirty="0" smtClean="0">
                <a:solidFill>
                  <a:srgbClr val="165A30"/>
                </a:solidFill>
                <a:latin typeface="+mn-lt"/>
                <a:ea typeface="Arial Unicode MS" panose="020B0604020202020204" pitchFamily="34" charset="-128"/>
                <a:cs typeface="Arial" panose="020B0604020202020204" pitchFamily="34" charset="0"/>
              </a:rPr>
              <a:t>The</a:t>
            </a:r>
            <a:r>
              <a:rPr lang="en-US" sz="3400" b="1" baseline="0" dirty="0" smtClean="0">
                <a:solidFill>
                  <a:srgbClr val="165A30"/>
                </a:solidFill>
                <a:latin typeface="+mn-lt"/>
                <a:ea typeface="Arial Unicode MS" panose="020B0604020202020204" pitchFamily="34" charset="-128"/>
                <a:cs typeface="Arial" panose="020B0604020202020204" pitchFamily="34" charset="0"/>
              </a:rPr>
              <a:t> International Plant Protection Convention</a:t>
            </a:r>
            <a:endParaRPr lang="en-US" sz="3400" b="1" dirty="0">
              <a:solidFill>
                <a:srgbClr val="165A30"/>
              </a:solidFill>
              <a:latin typeface="+mn-lt"/>
              <a:ea typeface="Arial Unicode MS" panose="020B0604020202020204" pitchFamily="34" charset="-128"/>
              <a:cs typeface="Arial" panose="020B0604020202020204" pitchFamily="34" charset="0"/>
            </a:endParaRPr>
          </a:p>
        </p:txBody>
      </p:sp>
      <p:sp>
        <p:nvSpPr>
          <p:cNvPr id="5" name="Rectangle 4"/>
          <p:cNvSpPr/>
          <p:nvPr userDrawn="1"/>
        </p:nvSpPr>
        <p:spPr>
          <a:xfrm>
            <a:off x="562708" y="2140695"/>
            <a:ext cx="8026400" cy="3391698"/>
          </a:xfrm>
          <a:prstGeom prst="rect">
            <a:avLst/>
          </a:prstGeom>
        </p:spPr>
        <p:txBody>
          <a:bodyPr wrap="square">
            <a:spAutoFit/>
          </a:bodyPr>
          <a:lstStyle/>
          <a:p>
            <a:pPr algn="ct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b="1" dirty="0" smtClean="0">
                <a:solidFill>
                  <a:schemeClr val="tx1"/>
                </a:solidFill>
                <a:cs typeface="Arial" panose="020B0604020202020204" pitchFamily="34" charset="0"/>
              </a:rPr>
              <a:t>IPPC Regional Workshop 2017 </a:t>
            </a:r>
            <a:endParaRPr lang="en-GB" altLang="en-US" sz="3200" b="1" dirty="0" smtClean="0">
              <a:solidFill>
                <a:schemeClr val="tx1"/>
              </a:solidFill>
              <a:cs typeface="Arial" pitchFamily="34" charset="0"/>
            </a:endParaRPr>
          </a:p>
          <a:p>
            <a:pPr algn="ct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sz="3200" b="1" dirty="0" smtClean="0">
              <a:solidFill>
                <a:schemeClr val="tx1"/>
              </a:solidFill>
              <a:ea typeface="Arial Unicode MS" panose="020B0604020202020204" pitchFamily="34" charset="-128"/>
              <a:cs typeface="Arial" panose="020B0604020202020204" pitchFamily="34" charset="0"/>
            </a:endParaRPr>
          </a:p>
          <a:p>
            <a:pPr algn="ct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GB" sz="3200" b="1" dirty="0" smtClean="0">
              <a:solidFill>
                <a:schemeClr val="tx1"/>
              </a:solidFill>
              <a:ea typeface="Arial Unicode MS" panose="020B0604020202020204" pitchFamily="34" charset="-128"/>
              <a:cs typeface="Arial" panose="020B0604020202020204" pitchFamily="34" charset="0"/>
            </a:endParaRPr>
          </a:p>
          <a:p>
            <a:pPr algn="ct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b="1" dirty="0" smtClean="0">
                <a:solidFill>
                  <a:schemeClr val="tx1"/>
                </a:solidFill>
                <a:ea typeface="Arial Unicode MS" panose="020B0604020202020204" pitchFamily="34" charset="-128"/>
                <a:cs typeface="Arial" panose="020B0604020202020204" pitchFamily="34" charset="0"/>
              </a:rPr>
              <a:t>Title of Presentation</a:t>
            </a:r>
          </a:p>
          <a:p>
            <a:pPr algn="ctr">
              <a:lnSpc>
                <a:spcPct val="120000"/>
              </a:lnSpc>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sz="3200" b="1" dirty="0" smtClean="0">
                <a:solidFill>
                  <a:schemeClr val="tx1"/>
                </a:solidFill>
                <a:ea typeface="Arial Unicode MS" panose="020B0604020202020204" pitchFamily="34" charset="-128"/>
                <a:cs typeface="Arial" panose="020B0604020202020204" pitchFamily="34" charset="0"/>
              </a:rPr>
              <a:t> </a:t>
            </a:r>
            <a:endParaRPr lang="en-US" altLang="en-US" sz="3200" b="1" dirty="0" smtClean="0">
              <a:solidFill>
                <a:schemeClr val="tx1"/>
              </a:solidFill>
              <a:ea typeface="Arial Unicode MS" panose="020B0604020202020204" pitchFamily="34" charset="-128"/>
              <a:cs typeface="Arial" panose="020B0604020202020204" pitchFamily="34" charset="0"/>
            </a:endParaRPr>
          </a:p>
          <a:p>
            <a:pPr algn="ctr"/>
            <a:r>
              <a:rPr lang="en-US" altLang="fr-FR" sz="2400" b="1" dirty="0" smtClean="0">
                <a:solidFill>
                  <a:schemeClr val="tx1"/>
                </a:solidFill>
                <a:ea typeface="Arial Unicode MS" panose="020B0604020202020204" pitchFamily="34" charset="-128"/>
                <a:cs typeface="Arial" panose="020B0604020202020204" pitchFamily="34" charset="0"/>
              </a:rPr>
              <a:t>xx </a:t>
            </a:r>
            <a:r>
              <a:rPr lang="en-US" altLang="fr-FR" sz="2400" b="1" dirty="0" err="1" smtClean="0">
                <a:solidFill>
                  <a:schemeClr val="tx1"/>
                </a:solidFill>
                <a:ea typeface="Arial Unicode MS" panose="020B0604020202020204" pitchFamily="34" charset="-128"/>
                <a:cs typeface="Arial" panose="020B0604020202020204" pitchFamily="34" charset="0"/>
              </a:rPr>
              <a:t>xxxx</a:t>
            </a:r>
            <a:r>
              <a:rPr lang="en-US" altLang="fr-FR" sz="2400" b="1" dirty="0" smtClean="0">
                <a:solidFill>
                  <a:schemeClr val="tx1"/>
                </a:solidFill>
                <a:ea typeface="Arial Unicode MS" panose="020B0604020202020204" pitchFamily="34" charset="-128"/>
                <a:cs typeface="Arial" panose="020B0604020202020204" pitchFamily="34" charset="0"/>
              </a:rPr>
              <a:t> </a:t>
            </a:r>
            <a:r>
              <a:rPr lang="en-GB" altLang="fr-FR" sz="2400" b="1" dirty="0" smtClean="0">
                <a:solidFill>
                  <a:schemeClr val="tx1"/>
                </a:solidFill>
                <a:ea typeface="Arial Unicode MS" panose="020B0604020202020204" pitchFamily="34" charset="-128"/>
                <a:cs typeface="Arial" panose="020B0604020202020204" pitchFamily="34" charset="0"/>
              </a:rPr>
              <a:t>2017</a:t>
            </a:r>
          </a:p>
          <a:p>
            <a:pPr algn="ctr"/>
            <a:r>
              <a:rPr lang="en-GB" altLang="fr-FR" sz="2400" b="1" dirty="0" smtClean="0">
                <a:solidFill>
                  <a:schemeClr val="tx1"/>
                </a:solidFill>
                <a:ea typeface="Arial Unicode MS" panose="020B0604020202020204" pitchFamily="34" charset="-128"/>
                <a:cs typeface="Arial" panose="020B0604020202020204" pitchFamily="34" charset="0"/>
              </a:rPr>
              <a:t>City, Country</a:t>
            </a:r>
            <a:endParaRPr lang="en-US" altLang="fr-FR" sz="2400" b="1" dirty="0">
              <a:solidFill>
                <a:schemeClr val="tx1"/>
              </a:solidFill>
              <a:ea typeface="Arial Unicode MS" panose="020B0604020202020204" pitchFamily="34" charset="-128"/>
              <a:cs typeface="Arial" panose="020B0604020202020204" pitchFamily="34" charset="0"/>
            </a:endParaRPr>
          </a:p>
        </p:txBody>
      </p:sp>
    </p:spTree>
    <p:extLst>
      <p:ext uri="{BB962C8B-B14F-4D97-AF65-F5344CB8AC3E}">
        <p14:creationId xmlns:p14="http://schemas.microsoft.com/office/powerpoint/2010/main" val="271112325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52B27FF-FAB0-40D1-80D1-96A0DB7ECFA2}" type="slidenum">
              <a:rPr lang="en-GB" smtClean="0"/>
              <a:t>‹#›</a:t>
            </a:fld>
            <a:endParaRPr lang="en-GB"/>
          </a:p>
        </p:txBody>
      </p:sp>
      <p:sp>
        <p:nvSpPr>
          <p:cNvPr id="10" name="Title 1"/>
          <p:cNvSpPr txBox="1">
            <a:spLocks/>
          </p:cNvSpPr>
          <p:nvPr/>
        </p:nvSpPr>
        <p:spPr>
          <a:xfrm>
            <a:off x="375138" y="599835"/>
            <a:ext cx="8440616" cy="9144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endParaRPr lang="en-US" sz="3400" b="1" dirty="0">
              <a:solidFill>
                <a:srgbClr val="165A30"/>
              </a:solidFill>
              <a:latin typeface="+mn-lt"/>
              <a:ea typeface="Arial Unicode MS" panose="020B0604020202020204" pitchFamily="34" charset="-128"/>
              <a:cs typeface="Arial" panose="020B0604020202020204" pitchFamily="34" charset="0"/>
            </a:endParaRPr>
          </a:p>
        </p:txBody>
      </p:sp>
      <p:sp>
        <p:nvSpPr>
          <p:cNvPr id="5" name="Title 1"/>
          <p:cNvSpPr txBox="1">
            <a:spLocks/>
          </p:cNvSpPr>
          <p:nvPr userDrawn="1"/>
        </p:nvSpPr>
        <p:spPr>
          <a:xfrm>
            <a:off x="375138" y="599835"/>
            <a:ext cx="8440616" cy="9144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endParaRPr lang="en-US" sz="3400" b="1" dirty="0">
              <a:solidFill>
                <a:srgbClr val="165A30"/>
              </a:solidFill>
              <a:latin typeface="+mn-lt"/>
              <a:ea typeface="Arial Unicode MS" panose="020B0604020202020204" pitchFamily="34" charset="-128"/>
              <a:cs typeface="Arial" panose="020B0604020202020204" pitchFamily="34" charset="0"/>
            </a:endParaRPr>
          </a:p>
        </p:txBody>
      </p:sp>
    </p:spTree>
    <p:extLst>
      <p:ext uri="{BB962C8B-B14F-4D97-AF65-F5344CB8AC3E}">
        <p14:creationId xmlns:p14="http://schemas.microsoft.com/office/powerpoint/2010/main" val="309164508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srcRect l="12500" t="25000" r="13126" b="69531"/>
          <a:stretch>
            <a:fillRect/>
          </a:stretch>
        </p:blipFill>
        <p:spPr bwMode="auto">
          <a:xfrm>
            <a:off x="0" y="0"/>
            <a:ext cx="9144000" cy="538163"/>
          </a:xfrm>
          <a:prstGeom prst="rect">
            <a:avLst/>
          </a:prstGeom>
          <a:noFill/>
          <a:ln w="9525">
            <a:noFill/>
            <a:miter lim="800000"/>
            <a:headEnd/>
            <a:tailEnd/>
          </a:ln>
        </p:spPr>
      </p:pic>
      <p:sp>
        <p:nvSpPr>
          <p:cNvPr id="2" name="Title 1"/>
          <p:cNvSpPr>
            <a:spLocks noGrp="1"/>
          </p:cNvSpPr>
          <p:nvPr>
            <p:ph type="ctrTitle"/>
          </p:nvPr>
        </p:nvSpPr>
        <p:spPr>
          <a:xfrm>
            <a:off x="685800" y="1524001"/>
            <a:ext cx="7772400" cy="1143000"/>
          </a:xfrm>
        </p:spPr>
        <p:txBody>
          <a:bodyPr/>
          <a:lstStyle>
            <a:lvl1pPr>
              <a:defRPr sz="4000" b="1"/>
            </a:lvl1pPr>
          </a:lstStyle>
          <a:p>
            <a:r>
              <a:rPr lang="en-US" smtClean="0"/>
              <a:t>Click to edit Master title style</a:t>
            </a:r>
            <a:endParaRPr lang="en-US" dirty="0"/>
          </a:p>
        </p:txBody>
      </p:sp>
      <p:sp>
        <p:nvSpPr>
          <p:cNvPr id="3" name="Subtitle 2"/>
          <p:cNvSpPr>
            <a:spLocks noGrp="1"/>
          </p:cNvSpPr>
          <p:nvPr>
            <p:ph type="subTitle" idx="1"/>
          </p:nvPr>
        </p:nvSpPr>
        <p:spPr>
          <a:xfrm>
            <a:off x="1371600" y="3429000"/>
            <a:ext cx="6400800" cy="1752600"/>
          </a:xfrm>
        </p:spPr>
        <p:txBody>
          <a:bodyPr/>
          <a:lstStyle>
            <a:lvl1pPr marL="0" indent="0" algn="ctr">
              <a:buNone/>
              <a:defRPr sz="2800"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49186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52B27FF-FAB0-40D1-80D1-96A0DB7ECFA2}" type="slidenum">
              <a:rPr lang="en-GB" smtClean="0"/>
              <a:t>‹#›</a:t>
            </a:fld>
            <a:endParaRPr lang="en-GB"/>
          </a:p>
        </p:txBody>
      </p:sp>
      <p:sp>
        <p:nvSpPr>
          <p:cNvPr id="11" name="Title 1"/>
          <p:cNvSpPr txBox="1">
            <a:spLocks/>
          </p:cNvSpPr>
          <p:nvPr userDrawn="1"/>
        </p:nvSpPr>
        <p:spPr>
          <a:xfrm>
            <a:off x="375138" y="599835"/>
            <a:ext cx="8440616" cy="9144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400" b="1" dirty="0" smtClean="0">
                <a:solidFill>
                  <a:srgbClr val="165A30"/>
                </a:solidFill>
                <a:latin typeface="+mn-lt"/>
                <a:ea typeface="Arial Unicode MS" panose="020B0604020202020204" pitchFamily="34" charset="-128"/>
                <a:cs typeface="Arial" panose="020B0604020202020204" pitchFamily="34" charset="0"/>
              </a:rPr>
              <a:t>The</a:t>
            </a:r>
            <a:r>
              <a:rPr lang="en-US" sz="3400" b="1" baseline="0" dirty="0" smtClean="0">
                <a:solidFill>
                  <a:srgbClr val="165A30"/>
                </a:solidFill>
                <a:latin typeface="+mn-lt"/>
                <a:ea typeface="Arial Unicode MS" panose="020B0604020202020204" pitchFamily="34" charset="-128"/>
                <a:cs typeface="Arial" panose="020B0604020202020204" pitchFamily="34" charset="0"/>
              </a:rPr>
              <a:t> International Plant Protection Convention</a:t>
            </a:r>
            <a:endParaRPr lang="en-US" sz="3400" b="1" dirty="0">
              <a:solidFill>
                <a:srgbClr val="165A30"/>
              </a:solidFill>
              <a:latin typeface="+mn-lt"/>
              <a:ea typeface="Arial Unicode MS" panose="020B0604020202020204" pitchFamily="34" charset="-128"/>
              <a:cs typeface="Arial" panose="020B0604020202020204" pitchFamily="34" charset="0"/>
            </a:endParaRPr>
          </a:p>
        </p:txBody>
      </p:sp>
      <p:sp>
        <p:nvSpPr>
          <p:cNvPr id="12" name="Rectangle 11"/>
          <p:cNvSpPr/>
          <p:nvPr userDrawn="1"/>
        </p:nvSpPr>
        <p:spPr>
          <a:xfrm>
            <a:off x="562708" y="2140695"/>
            <a:ext cx="8026400" cy="3391698"/>
          </a:xfrm>
          <a:prstGeom prst="rect">
            <a:avLst/>
          </a:prstGeom>
        </p:spPr>
        <p:txBody>
          <a:bodyPr wrap="square">
            <a:spAutoFit/>
          </a:bodyPr>
          <a:lstStyle/>
          <a:p>
            <a:pPr algn="ct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b="1" dirty="0" smtClean="0">
                <a:solidFill>
                  <a:schemeClr val="tx1"/>
                </a:solidFill>
                <a:cs typeface="Arial" panose="020B0604020202020204" pitchFamily="34" charset="0"/>
              </a:rPr>
              <a:t>IPPC Regional Workshop 2017 </a:t>
            </a:r>
            <a:endParaRPr lang="en-GB" altLang="en-US" sz="3200" b="1" dirty="0" smtClean="0">
              <a:solidFill>
                <a:schemeClr val="tx1"/>
              </a:solidFill>
              <a:cs typeface="Arial" pitchFamily="34" charset="0"/>
            </a:endParaRPr>
          </a:p>
          <a:p>
            <a:pPr algn="ct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sz="3200" b="1" dirty="0" smtClean="0">
              <a:solidFill>
                <a:schemeClr val="tx1"/>
              </a:solidFill>
              <a:ea typeface="Arial Unicode MS" panose="020B0604020202020204" pitchFamily="34" charset="-128"/>
              <a:cs typeface="Arial" panose="020B0604020202020204" pitchFamily="34" charset="0"/>
            </a:endParaRPr>
          </a:p>
          <a:p>
            <a:pPr algn="ct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GB" sz="3200" b="1" dirty="0" smtClean="0">
              <a:solidFill>
                <a:schemeClr val="tx1"/>
              </a:solidFill>
              <a:ea typeface="Arial Unicode MS" panose="020B0604020202020204" pitchFamily="34" charset="-128"/>
              <a:cs typeface="Arial" panose="020B0604020202020204" pitchFamily="34" charset="0"/>
            </a:endParaRPr>
          </a:p>
          <a:p>
            <a:pPr algn="ct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b="1" dirty="0" smtClean="0">
                <a:solidFill>
                  <a:schemeClr val="tx1"/>
                </a:solidFill>
                <a:ea typeface="Arial Unicode MS" panose="020B0604020202020204" pitchFamily="34" charset="-128"/>
                <a:cs typeface="Arial" panose="020B0604020202020204" pitchFamily="34" charset="0"/>
              </a:rPr>
              <a:t>Title of Presentation</a:t>
            </a:r>
          </a:p>
          <a:p>
            <a:pPr algn="ctr">
              <a:lnSpc>
                <a:spcPct val="120000"/>
              </a:lnSpc>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sz="3200" b="1" dirty="0" smtClean="0">
                <a:solidFill>
                  <a:schemeClr val="tx1"/>
                </a:solidFill>
                <a:ea typeface="Arial Unicode MS" panose="020B0604020202020204" pitchFamily="34" charset="-128"/>
                <a:cs typeface="Arial" panose="020B0604020202020204" pitchFamily="34" charset="0"/>
              </a:rPr>
              <a:t> </a:t>
            </a:r>
            <a:endParaRPr lang="en-US" altLang="en-US" sz="3200" b="1" dirty="0" smtClean="0">
              <a:solidFill>
                <a:schemeClr val="tx1"/>
              </a:solidFill>
              <a:ea typeface="Arial Unicode MS" panose="020B0604020202020204" pitchFamily="34" charset="-128"/>
              <a:cs typeface="Arial" panose="020B0604020202020204" pitchFamily="34" charset="0"/>
            </a:endParaRPr>
          </a:p>
          <a:p>
            <a:pPr algn="ctr"/>
            <a:r>
              <a:rPr lang="en-US" altLang="fr-FR" sz="2400" b="1" dirty="0" smtClean="0">
                <a:solidFill>
                  <a:schemeClr val="tx1"/>
                </a:solidFill>
                <a:ea typeface="Arial Unicode MS" panose="020B0604020202020204" pitchFamily="34" charset="-128"/>
                <a:cs typeface="Arial" panose="020B0604020202020204" pitchFamily="34" charset="0"/>
              </a:rPr>
              <a:t>xx </a:t>
            </a:r>
            <a:r>
              <a:rPr lang="en-US" altLang="fr-FR" sz="2400" b="1" dirty="0" err="1" smtClean="0">
                <a:solidFill>
                  <a:schemeClr val="tx1"/>
                </a:solidFill>
                <a:ea typeface="Arial Unicode MS" panose="020B0604020202020204" pitchFamily="34" charset="-128"/>
                <a:cs typeface="Arial" panose="020B0604020202020204" pitchFamily="34" charset="0"/>
              </a:rPr>
              <a:t>xxxx</a:t>
            </a:r>
            <a:r>
              <a:rPr lang="en-US" altLang="fr-FR" sz="2400" b="1" dirty="0" smtClean="0">
                <a:solidFill>
                  <a:schemeClr val="tx1"/>
                </a:solidFill>
                <a:ea typeface="Arial Unicode MS" panose="020B0604020202020204" pitchFamily="34" charset="-128"/>
                <a:cs typeface="Arial" panose="020B0604020202020204" pitchFamily="34" charset="0"/>
              </a:rPr>
              <a:t> </a:t>
            </a:r>
            <a:r>
              <a:rPr lang="en-GB" altLang="fr-FR" sz="2400" b="1" dirty="0" smtClean="0">
                <a:solidFill>
                  <a:schemeClr val="tx1"/>
                </a:solidFill>
                <a:ea typeface="Arial Unicode MS" panose="020B0604020202020204" pitchFamily="34" charset="-128"/>
                <a:cs typeface="Arial" panose="020B0604020202020204" pitchFamily="34" charset="0"/>
              </a:rPr>
              <a:t>2017</a:t>
            </a:r>
          </a:p>
          <a:p>
            <a:pPr algn="ctr"/>
            <a:r>
              <a:rPr lang="en-GB" altLang="fr-FR" sz="2400" b="1" dirty="0" smtClean="0">
                <a:solidFill>
                  <a:schemeClr val="tx1"/>
                </a:solidFill>
                <a:ea typeface="Arial Unicode MS" panose="020B0604020202020204" pitchFamily="34" charset="-128"/>
                <a:cs typeface="Arial" panose="020B0604020202020204" pitchFamily="34" charset="0"/>
              </a:rPr>
              <a:t>City, Country</a:t>
            </a:r>
            <a:endParaRPr lang="en-US" altLang="fr-FR" sz="2400" b="1" dirty="0">
              <a:solidFill>
                <a:schemeClr val="tx1"/>
              </a:solidFill>
              <a:ea typeface="Arial Unicode MS" panose="020B0604020202020204" pitchFamily="34" charset="-128"/>
              <a:cs typeface="Arial" panose="020B0604020202020204" pitchFamily="34" charset="0"/>
            </a:endParaRPr>
          </a:p>
        </p:txBody>
      </p:sp>
    </p:spTree>
    <p:extLst>
      <p:ext uri="{BB962C8B-B14F-4D97-AF65-F5344CB8AC3E}">
        <p14:creationId xmlns:p14="http://schemas.microsoft.com/office/powerpoint/2010/main" val="210755156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52B27FF-FAB0-40D1-80D1-96A0DB7ECFA2}" type="slidenum">
              <a:rPr lang="en-GB" smtClean="0"/>
              <a:t>‹#›</a:t>
            </a:fld>
            <a:endParaRPr lang="en-GB"/>
          </a:p>
        </p:txBody>
      </p:sp>
      <p:sp>
        <p:nvSpPr>
          <p:cNvPr id="10" name="Title 1"/>
          <p:cNvSpPr txBox="1">
            <a:spLocks/>
          </p:cNvSpPr>
          <p:nvPr userDrawn="1"/>
        </p:nvSpPr>
        <p:spPr>
          <a:xfrm>
            <a:off x="375138" y="599835"/>
            <a:ext cx="8440616" cy="9144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endParaRPr lang="en-US" sz="3400" b="1" dirty="0">
              <a:solidFill>
                <a:srgbClr val="165A30"/>
              </a:solidFill>
              <a:latin typeface="+mn-lt"/>
              <a:ea typeface="Arial Unicode MS" panose="020B0604020202020204" pitchFamily="34" charset="-128"/>
              <a:cs typeface="Arial" panose="020B0604020202020204" pitchFamily="34" charset="0"/>
            </a:endParaRPr>
          </a:p>
        </p:txBody>
      </p:sp>
    </p:spTree>
    <p:extLst>
      <p:ext uri="{BB962C8B-B14F-4D97-AF65-F5344CB8AC3E}">
        <p14:creationId xmlns:p14="http://schemas.microsoft.com/office/powerpoint/2010/main" val="14291851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8760278" y="513670"/>
            <a:ext cx="383722" cy="333830"/>
          </a:xfrm>
          <a:prstGeom prst="rect">
            <a:avLst/>
          </a:prstGeom>
        </p:spPr>
        <p:txBody>
          <a:bodyPr vert="horz" lIns="91440" tIns="45720" rIns="91440" bIns="45720" rtlCol="0" anchor="ctr"/>
          <a:lstStyle>
            <a:lvl1pPr algn="r">
              <a:defRPr sz="1200">
                <a:solidFill>
                  <a:schemeClr val="tx1">
                    <a:tint val="75000"/>
                  </a:schemeClr>
                </a:solidFill>
              </a:defRPr>
            </a:lvl1pPr>
          </a:lstStyle>
          <a:p>
            <a:fld id="{752B27FF-FAB0-40D1-80D1-96A0DB7ECFA2}" type="slidenum">
              <a:rPr lang="en-GB" smtClean="0"/>
              <a:t>‹#›</a:t>
            </a:fld>
            <a:endParaRPr lang="en-GB"/>
          </a:p>
        </p:txBody>
      </p:sp>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2751"/>
            <a:ext cx="9144000" cy="542925"/>
          </a:xfrm>
          <a:prstGeom prst="rect">
            <a:avLst/>
          </a:prstGeom>
        </p:spPr>
      </p:pic>
      <p:pic>
        <p:nvPicPr>
          <p:cNvPr id="11" name="Picture 10" descr="C:\Users\montuori\Desktop\IPPC New Logos\IPPC_logo_Green_2lines_en.jpg"/>
          <p:cNvPicPr/>
          <p:nvPr/>
        </p:nvPicPr>
        <p:blipFill rotWithShape="1">
          <a:blip r:embed="rId8" cstate="print">
            <a:extLst>
              <a:ext uri="{28A0092B-C50C-407E-A947-70E740481C1C}">
                <a14:useLocalDpi xmlns:a14="http://schemas.microsoft.com/office/drawing/2010/main" val="0"/>
              </a:ext>
            </a:extLst>
          </a:blip>
          <a:srcRect l="7625" t="15134" r="6745" b="16124"/>
          <a:stretch/>
        </p:blipFill>
        <p:spPr bwMode="auto">
          <a:xfrm>
            <a:off x="6362700" y="6196692"/>
            <a:ext cx="2781300" cy="661307"/>
          </a:xfrm>
          <a:prstGeom prst="rect">
            <a:avLst/>
          </a:prstGeom>
          <a:noFill/>
          <a:ln>
            <a:noFill/>
          </a:ln>
          <a:extLst>
            <a:ext uri="{53640926-AAD7-44D8-BBD7-CCE9431645EC}">
              <a14:shadowObscured xmlns:a14="http://schemas.microsoft.com/office/drawing/2010/main"/>
            </a:ext>
          </a:extLst>
        </p:spPr>
      </p:pic>
      <p:sp>
        <p:nvSpPr>
          <p:cNvPr id="4" name="Rectangle 3"/>
          <p:cNvSpPr/>
          <p:nvPr/>
        </p:nvSpPr>
        <p:spPr>
          <a:xfrm>
            <a:off x="0" y="0"/>
            <a:ext cx="9144000" cy="6857999"/>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165A30"/>
                </a:solidFill>
              </a:ln>
              <a:noFill/>
            </a:endParaRPr>
          </a:p>
        </p:txBody>
      </p:sp>
      <p:pic>
        <p:nvPicPr>
          <p:cNvPr id="10" name="Picture 9"/>
          <p:cNvPicPr>
            <a:picLocks noChangeAspect="1"/>
          </p:cNvPicPr>
          <p:nvPr/>
        </p:nvPicPr>
        <p:blipFill rotWithShape="1">
          <a:blip r:embed="rId9" cstate="print">
            <a:extLst>
              <a:ext uri="{28A0092B-C50C-407E-A947-70E740481C1C}">
                <a14:useLocalDpi xmlns:a14="http://schemas.microsoft.com/office/drawing/2010/main" val="0"/>
              </a:ext>
            </a:extLst>
          </a:blip>
          <a:srcRect l="3364" t="15422" b="17443"/>
          <a:stretch/>
        </p:blipFill>
        <p:spPr>
          <a:xfrm>
            <a:off x="7289" y="6201508"/>
            <a:ext cx="3142801" cy="648677"/>
          </a:xfrm>
          <a:prstGeom prst="rect">
            <a:avLst/>
          </a:prstGeom>
        </p:spPr>
      </p:pic>
    </p:spTree>
    <p:extLst>
      <p:ext uri="{BB962C8B-B14F-4D97-AF65-F5344CB8AC3E}">
        <p14:creationId xmlns:p14="http://schemas.microsoft.com/office/powerpoint/2010/main" val="1436289750"/>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61" r:id="rId4"/>
    <p:sldLayoutId id="2147483667" r:id="rId5"/>
  </p:sldLayoutIdLst>
  <p:timing>
    <p:tnLst>
      <p:par>
        <p:cTn id="1" dur="indefinite" restart="never" nodeType="tmRoot"/>
      </p:par>
    </p:tnLst>
  </p:timing>
  <p:txStyles>
    <p:titleStyle>
      <a:lvl1pPr algn="ctr" defTabSz="914400" rtl="0" eaLnBrk="1" latinLnBrk="0" hangingPunct="1">
        <a:lnSpc>
          <a:spcPct val="90000"/>
        </a:lnSpc>
        <a:spcBef>
          <a:spcPct val="0"/>
        </a:spcBef>
        <a:buNone/>
        <a:defRPr sz="3600" b="1" kern="1200">
          <a:solidFill>
            <a:schemeClr val="tx1"/>
          </a:solidFill>
          <a:latin typeface="Calibri (body)"/>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twitter.com/ippcnews" TargetMode="External"/><Relationship Id="rId13" Type="http://schemas.openxmlformats.org/officeDocument/2006/relationships/image" Target="../media/image8.png"/><Relationship Id="rId3" Type="http://schemas.openxmlformats.org/officeDocument/2006/relationships/hyperlink" Target="http://www.fao.org/home/en/" TargetMode="External"/><Relationship Id="rId7" Type="http://schemas.openxmlformats.org/officeDocument/2006/relationships/image" Target="../media/image5.jpeg"/><Relationship Id="rId12" Type="http://schemas.openxmlformats.org/officeDocument/2006/relationships/hyperlink" Target="https://www.youtube.com/playlist?list=PLzp5NgJ2-dK4T7GE2fsGujftlxSX1rCTC+" TargetMode="External"/><Relationship Id="rId2" Type="http://schemas.openxmlformats.org/officeDocument/2006/relationships/hyperlink" Target="mailto:IPPC@fao.org" TargetMode="External"/><Relationship Id="rId1" Type="http://schemas.openxmlformats.org/officeDocument/2006/relationships/slideLayout" Target="../slideLayouts/slideLayout2.xml"/><Relationship Id="rId6" Type="http://schemas.openxmlformats.org/officeDocument/2006/relationships/hyperlink" Target="https://www.facebook.com/ippcheadlines/" TargetMode="External"/><Relationship Id="rId11" Type="http://schemas.openxmlformats.org/officeDocument/2006/relationships/image" Target="../media/image7.png"/><Relationship Id="rId5" Type="http://schemas.openxmlformats.org/officeDocument/2006/relationships/hyperlink" Target="http://www.ippc.int/" TargetMode="External"/><Relationship Id="rId10" Type="http://schemas.openxmlformats.org/officeDocument/2006/relationships/hyperlink" Target="https://www.linkedin.com/groups/3175642" TargetMode="External"/><Relationship Id="rId4" Type="http://schemas.openxmlformats.org/officeDocument/2006/relationships/hyperlink" Target="http://www.ippc.org/" TargetMode="External"/><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34397" y="4756955"/>
            <a:ext cx="6553200" cy="1015663"/>
          </a:xfrm>
          <a:prstGeom prst="rect">
            <a:avLst/>
          </a:prstGeom>
          <a:noFill/>
        </p:spPr>
        <p:txBody>
          <a:bodyPr wrap="square" rtlCol="0">
            <a:spAutoFit/>
          </a:bodyPr>
          <a:lstStyle/>
          <a:p>
            <a:pPr algn="ctr"/>
            <a:r>
              <a:rPr lang="en-US" sz="3000" b="1" dirty="0">
                <a:latin typeface="Calibri body"/>
                <a:cs typeface="Arial" panose="020B0604020202020204" pitchFamily="34" charset="0"/>
              </a:rPr>
              <a:t>IPPC Secretariat</a:t>
            </a:r>
          </a:p>
          <a:p>
            <a:pPr algn="ctr"/>
            <a:r>
              <a:rPr lang="en-GB" sz="3000" b="1" dirty="0" smtClean="0">
                <a:latin typeface="Calibri body"/>
                <a:cs typeface="Arial" panose="020B0604020202020204" pitchFamily="34" charset="0"/>
              </a:rPr>
              <a:t>2018 </a:t>
            </a:r>
            <a:r>
              <a:rPr lang="en-GB" sz="3000" b="1" dirty="0">
                <a:latin typeface="Calibri body"/>
                <a:cs typeface="Arial" panose="020B0604020202020204" pitchFamily="34" charset="0"/>
              </a:rPr>
              <a:t>IPPC Regional </a:t>
            </a:r>
            <a:r>
              <a:rPr lang="en-GB" sz="3000" b="1" dirty="0" smtClean="0">
                <a:latin typeface="Calibri body"/>
                <a:cs typeface="Arial" panose="020B0604020202020204" pitchFamily="34" charset="0"/>
              </a:rPr>
              <a:t>Workshop</a:t>
            </a:r>
          </a:p>
        </p:txBody>
      </p:sp>
      <p:sp>
        <p:nvSpPr>
          <p:cNvPr id="5" name="Title 1"/>
          <p:cNvSpPr>
            <a:spLocks noGrp="1"/>
          </p:cNvSpPr>
          <p:nvPr>
            <p:ph type="ctrTitle"/>
          </p:nvPr>
        </p:nvSpPr>
        <p:spPr>
          <a:xfrm>
            <a:off x="38997" y="610563"/>
            <a:ext cx="9144000" cy="3048000"/>
          </a:xfrm>
        </p:spPr>
        <p:txBody>
          <a:bodyPr/>
          <a:lstStyle/>
          <a:p>
            <a:pPr>
              <a:spcBef>
                <a:spcPts val="0"/>
              </a:spcBef>
              <a:spcAft>
                <a:spcPts val="0"/>
              </a:spcAft>
            </a:pPr>
            <a:r>
              <a:rPr lang="en-US" dirty="0">
                <a:solidFill>
                  <a:srgbClr val="2A5D29"/>
                </a:solidFill>
                <a:effectLst>
                  <a:outerShdw blurRad="38100" dist="38100" dir="2700000" algn="tl">
                    <a:srgbClr val="000000">
                      <a:alpha val="43137"/>
                    </a:srgbClr>
                  </a:outerShdw>
                </a:effectLst>
              </a:rPr>
              <a:t>Requirements for the use of fumigation as a phytosanitary </a:t>
            </a:r>
            <a:r>
              <a:rPr lang="en-US" dirty="0" smtClean="0">
                <a:solidFill>
                  <a:srgbClr val="2A5D29"/>
                </a:solidFill>
                <a:effectLst>
                  <a:outerShdw blurRad="38100" dist="38100" dir="2700000" algn="tl">
                    <a:srgbClr val="000000">
                      <a:alpha val="43137"/>
                    </a:srgbClr>
                  </a:outerShdw>
                </a:effectLst>
              </a:rPr>
              <a:t>measure (2014-004)</a:t>
            </a:r>
            <a:r>
              <a:rPr lang="en-US" altLang="ja-JP" dirty="0" smtClean="0">
                <a:solidFill>
                  <a:srgbClr val="2A5D2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altLang="ja-JP" dirty="0" smtClean="0">
                <a:solidFill>
                  <a:srgbClr val="2A5D2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en-US" altLang="en-US" dirty="0" smtClean="0">
              <a:solidFill>
                <a:srgbClr val="2A5D2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6" name="Content Placeholder 2"/>
          <p:cNvSpPr>
            <a:spLocks noGrp="1"/>
          </p:cNvSpPr>
          <p:nvPr>
            <p:ph type="subTitle" idx="1"/>
          </p:nvPr>
        </p:nvSpPr>
        <p:spPr>
          <a:xfrm>
            <a:off x="1486797" y="2820363"/>
            <a:ext cx="6400800" cy="1676400"/>
          </a:xfrm>
        </p:spPr>
        <p:txBody>
          <a:bodyPr/>
          <a:lstStyle/>
          <a:p>
            <a:pPr eaLnBrk="1" hangingPunct="1">
              <a:lnSpc>
                <a:spcPct val="110000"/>
              </a:lnSpc>
              <a:defRPr/>
            </a:pPr>
            <a:r>
              <a:rPr lang="en-US" sz="2400" dirty="0" smtClean="0">
                <a:solidFill>
                  <a:schemeClr val="tx1"/>
                </a:solidFill>
                <a:latin typeface="Arial" panose="020B0604020202020204" pitchFamily="34" charset="0"/>
                <a:cs typeface="Arial" panose="020B0604020202020204" pitchFamily="34" charset="0"/>
              </a:rPr>
              <a:t>IPPC second consultation </a:t>
            </a:r>
          </a:p>
          <a:p>
            <a:pPr eaLnBrk="1" hangingPunct="1">
              <a:lnSpc>
                <a:spcPct val="110000"/>
              </a:lnSpc>
              <a:defRPr/>
            </a:pPr>
            <a:r>
              <a:rPr lang="en-US" sz="2400" dirty="0" smtClean="0">
                <a:solidFill>
                  <a:schemeClr val="tx1"/>
                </a:solidFill>
                <a:latin typeface="Arial" panose="020B0604020202020204" pitchFamily="34" charset="0"/>
                <a:cs typeface="Arial" panose="020B0604020202020204" pitchFamily="34" charset="0"/>
              </a:rPr>
              <a:t>1 July to 30 September 2018</a:t>
            </a:r>
          </a:p>
        </p:txBody>
      </p:sp>
    </p:spTree>
    <p:extLst>
      <p:ext uri="{BB962C8B-B14F-4D97-AF65-F5344CB8AC3E}">
        <p14:creationId xmlns:p14="http://schemas.microsoft.com/office/powerpoint/2010/main" val="30212739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457200" y="489852"/>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defRPr sz="3200" b="1">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b="1">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b="1">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b="1">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b="1">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b="1">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b="1">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b="1">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b="1">
                <a:solidFill>
                  <a:schemeClr val="tx1"/>
                </a:solidFill>
                <a:latin typeface="Calibri" panose="020F0502020204030204" pitchFamily="34" charset="0"/>
              </a:defRPr>
            </a:lvl9pPr>
          </a:lstStyle>
          <a:p>
            <a:pPr algn="ctr" eaLnBrk="0" fontAlgn="base" hangingPunct="0">
              <a:spcBef>
                <a:spcPct val="0"/>
              </a:spcBef>
              <a:spcAft>
                <a:spcPct val="0"/>
              </a:spcAft>
              <a:buFontTx/>
              <a:buNone/>
              <a:defRPr/>
            </a:pPr>
            <a:r>
              <a:rPr lang="en-US" altLang="ja-JP" sz="4400" dirty="0" smtClean="0">
                <a:solidFill>
                  <a:srgbClr val="165A30"/>
                </a:solidFill>
                <a:latin typeface="Calibri (body)"/>
                <a:cs typeface="Arial" panose="020B0604020202020204" pitchFamily="34" charset="0"/>
              </a:rPr>
              <a:t>General Considerations </a:t>
            </a:r>
          </a:p>
        </p:txBody>
      </p:sp>
      <p:grpSp>
        <p:nvGrpSpPr>
          <p:cNvPr id="5" name="Group 4"/>
          <p:cNvGrpSpPr/>
          <p:nvPr/>
        </p:nvGrpSpPr>
        <p:grpSpPr>
          <a:xfrm>
            <a:off x="403765" y="1523017"/>
            <a:ext cx="8283035" cy="5029199"/>
            <a:chOff x="136099" y="1771254"/>
            <a:chExt cx="8283035" cy="5029199"/>
          </a:xfrm>
        </p:grpSpPr>
        <p:sp>
          <p:nvSpPr>
            <p:cNvPr id="6" name="Freeform 5"/>
            <p:cNvSpPr/>
            <p:nvPr/>
          </p:nvSpPr>
          <p:spPr>
            <a:xfrm>
              <a:off x="136099" y="1771254"/>
              <a:ext cx="3112075" cy="3112075"/>
            </a:xfrm>
            <a:custGeom>
              <a:avLst/>
              <a:gdLst>
                <a:gd name="connsiteX0" fmla="*/ 0 w 3112075"/>
                <a:gd name="connsiteY0" fmla="*/ 1556038 h 3112075"/>
                <a:gd name="connsiteX1" fmla="*/ 1556038 w 3112075"/>
                <a:gd name="connsiteY1" fmla="*/ 0 h 3112075"/>
                <a:gd name="connsiteX2" fmla="*/ 3112076 w 3112075"/>
                <a:gd name="connsiteY2" fmla="*/ 1556038 h 3112075"/>
                <a:gd name="connsiteX3" fmla="*/ 1556038 w 3112075"/>
                <a:gd name="connsiteY3" fmla="*/ 3112076 h 3112075"/>
                <a:gd name="connsiteX4" fmla="*/ 0 w 3112075"/>
                <a:gd name="connsiteY4" fmla="*/ 1556038 h 31120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12075" h="3112075">
                  <a:moveTo>
                    <a:pt x="0" y="1556038"/>
                  </a:moveTo>
                  <a:cubicBezTo>
                    <a:pt x="0" y="696662"/>
                    <a:pt x="696662" y="0"/>
                    <a:pt x="1556038" y="0"/>
                  </a:cubicBezTo>
                  <a:cubicBezTo>
                    <a:pt x="2415414" y="0"/>
                    <a:pt x="3112076" y="696662"/>
                    <a:pt x="3112076" y="1556038"/>
                  </a:cubicBezTo>
                  <a:cubicBezTo>
                    <a:pt x="3112076" y="2415414"/>
                    <a:pt x="2415414" y="3112076"/>
                    <a:pt x="1556038" y="3112076"/>
                  </a:cubicBezTo>
                  <a:cubicBezTo>
                    <a:pt x="696662" y="3112076"/>
                    <a:pt x="0" y="2415414"/>
                    <a:pt x="0" y="1556038"/>
                  </a:cubicBezTo>
                  <a:close/>
                </a:path>
              </a:pathLst>
            </a:custGeom>
            <a:solidFill>
              <a:srgbClr val="9BBB59">
                <a:lumMod val="60000"/>
                <a:lumOff val="40000"/>
                <a:alpha val="50000"/>
              </a:srgbClr>
            </a:solidFill>
            <a:ln w="25400" cap="flat" cmpd="sng" algn="ctr">
              <a:solidFill>
                <a:sysClr val="window" lastClr="FFFFFF">
                  <a:hueOff val="0"/>
                  <a:satOff val="0"/>
                  <a:lumOff val="0"/>
                  <a:alphaOff val="0"/>
                </a:sysClr>
              </a:solidFill>
              <a:prstDash val="solid"/>
            </a:ln>
            <a:effectLst/>
          </p:spPr>
          <p:txBody>
            <a:bodyPr spcFirstLastPara="0" vert="horz" wrap="square" lIns="627021" tIns="481153" rIns="627021" bIns="481153" numCol="1" spcCol="1270" anchor="ctr" anchorCtr="0">
              <a:noAutofit/>
            </a:bodyPr>
            <a:lstStyle/>
            <a:p>
              <a:pPr lvl="0" algn="ctr" defTabSz="889000">
                <a:lnSpc>
                  <a:spcPct val="90000"/>
                </a:lnSpc>
                <a:spcBef>
                  <a:spcPct val="0"/>
                </a:spcBef>
                <a:spcAft>
                  <a:spcPct val="35000"/>
                </a:spcAft>
                <a:defRPr/>
              </a:pPr>
              <a:r>
                <a:rPr kumimoji="0" lang="en-US" altLang="ja-JP" sz="2000" b="0" i="0" u="none" strike="noStrike" kern="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Align, as much as possible, fumigation to temperature </a:t>
              </a:r>
              <a:r>
                <a:rPr lang="en-US" altLang="ja-JP" sz="2000" kern="0" dirty="0" smtClean="0">
                  <a:solidFill>
                    <a:prstClr val="black"/>
                  </a:solidFill>
                  <a:latin typeface="Arial" panose="020B0604020202020204" pitchFamily="34" charset="0"/>
                  <a:cs typeface="Arial" panose="020B0604020202020204" pitchFamily="34" charset="0"/>
                </a:rPr>
                <a:t>standard (ISPM42</a:t>
              </a:r>
              <a:r>
                <a:rPr lang="en-US" altLang="ja-JP" sz="2000" kern="0" dirty="0">
                  <a:solidFill>
                    <a:prstClr val="black"/>
                  </a:solidFill>
                  <a:latin typeface="Arial" panose="020B0604020202020204" pitchFamily="34" charset="0"/>
                  <a:cs typeface="Arial" panose="020B0604020202020204" pitchFamily="34" charset="0"/>
                </a:rPr>
                <a:t>) </a:t>
              </a:r>
              <a:endParaRPr kumimoji="0" lang="en-GB" sz="20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 name="Freeform 6"/>
            <p:cNvSpPr/>
            <p:nvPr/>
          </p:nvSpPr>
          <p:spPr>
            <a:xfrm>
              <a:off x="2631182" y="2515392"/>
              <a:ext cx="3112075" cy="3112075"/>
            </a:xfrm>
            <a:custGeom>
              <a:avLst/>
              <a:gdLst>
                <a:gd name="connsiteX0" fmla="*/ 0 w 3112075"/>
                <a:gd name="connsiteY0" fmla="*/ 1556038 h 3112075"/>
                <a:gd name="connsiteX1" fmla="*/ 1556038 w 3112075"/>
                <a:gd name="connsiteY1" fmla="*/ 0 h 3112075"/>
                <a:gd name="connsiteX2" fmla="*/ 3112076 w 3112075"/>
                <a:gd name="connsiteY2" fmla="*/ 1556038 h 3112075"/>
                <a:gd name="connsiteX3" fmla="*/ 1556038 w 3112075"/>
                <a:gd name="connsiteY3" fmla="*/ 3112076 h 3112075"/>
                <a:gd name="connsiteX4" fmla="*/ 0 w 3112075"/>
                <a:gd name="connsiteY4" fmla="*/ 1556038 h 31120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12075" h="3112075">
                  <a:moveTo>
                    <a:pt x="0" y="1556038"/>
                  </a:moveTo>
                  <a:cubicBezTo>
                    <a:pt x="0" y="696662"/>
                    <a:pt x="696662" y="0"/>
                    <a:pt x="1556038" y="0"/>
                  </a:cubicBezTo>
                  <a:cubicBezTo>
                    <a:pt x="2415414" y="0"/>
                    <a:pt x="3112076" y="696662"/>
                    <a:pt x="3112076" y="1556038"/>
                  </a:cubicBezTo>
                  <a:cubicBezTo>
                    <a:pt x="3112076" y="2415414"/>
                    <a:pt x="2415414" y="3112076"/>
                    <a:pt x="1556038" y="3112076"/>
                  </a:cubicBezTo>
                  <a:cubicBezTo>
                    <a:pt x="696662" y="3112076"/>
                    <a:pt x="0" y="2415414"/>
                    <a:pt x="0" y="1556038"/>
                  </a:cubicBezTo>
                  <a:close/>
                </a:path>
              </a:pathLst>
            </a:custGeom>
            <a:solidFill>
              <a:srgbClr val="F79646">
                <a:lumMod val="40000"/>
                <a:lumOff val="60000"/>
                <a:alpha val="50000"/>
              </a:srgbClr>
            </a:solidFill>
            <a:ln w="25400" cap="flat" cmpd="sng" algn="ctr">
              <a:solidFill>
                <a:sysClr val="window" lastClr="FFFFFF">
                  <a:hueOff val="0"/>
                  <a:satOff val="0"/>
                  <a:lumOff val="0"/>
                  <a:alphaOff val="0"/>
                </a:sysClr>
              </a:solidFill>
              <a:prstDash val="solid"/>
            </a:ln>
            <a:effectLst/>
          </p:spPr>
          <p:txBody>
            <a:bodyPr spcFirstLastPara="0" vert="horz" wrap="square" lIns="627021" tIns="481153" rIns="627021" bIns="48115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Add information on</a:t>
              </a:r>
              <a:r>
                <a:rPr kumimoji="0" lang="en-US" sz="2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rPr>
                <a:t> bulk treatments and fumigants introduced as solids</a:t>
              </a:r>
              <a:endParaRPr kumimoji="0" lang="en-GB" sz="20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 name="Freeform 7"/>
            <p:cNvSpPr/>
            <p:nvPr/>
          </p:nvSpPr>
          <p:spPr>
            <a:xfrm>
              <a:off x="5126265" y="3660422"/>
              <a:ext cx="3292869" cy="3140031"/>
            </a:xfrm>
            <a:custGeom>
              <a:avLst/>
              <a:gdLst>
                <a:gd name="connsiteX0" fmla="*/ 0 w 3676481"/>
                <a:gd name="connsiteY0" fmla="*/ 1755942 h 3511883"/>
                <a:gd name="connsiteX1" fmla="*/ 1838241 w 3676481"/>
                <a:gd name="connsiteY1" fmla="*/ 0 h 3511883"/>
                <a:gd name="connsiteX2" fmla="*/ 3676482 w 3676481"/>
                <a:gd name="connsiteY2" fmla="*/ 1755942 h 3511883"/>
                <a:gd name="connsiteX3" fmla="*/ 1838241 w 3676481"/>
                <a:gd name="connsiteY3" fmla="*/ 3511884 h 3511883"/>
                <a:gd name="connsiteX4" fmla="*/ 0 w 3676481"/>
                <a:gd name="connsiteY4" fmla="*/ 1755942 h 35118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76481" h="3511883">
                  <a:moveTo>
                    <a:pt x="0" y="1755942"/>
                  </a:moveTo>
                  <a:cubicBezTo>
                    <a:pt x="0" y="786162"/>
                    <a:pt x="823009" y="0"/>
                    <a:pt x="1838241" y="0"/>
                  </a:cubicBezTo>
                  <a:cubicBezTo>
                    <a:pt x="2853473" y="0"/>
                    <a:pt x="3676482" y="786162"/>
                    <a:pt x="3676482" y="1755942"/>
                  </a:cubicBezTo>
                  <a:cubicBezTo>
                    <a:pt x="3676482" y="2725722"/>
                    <a:pt x="2853473" y="3511884"/>
                    <a:pt x="1838241" y="3511884"/>
                  </a:cubicBezTo>
                  <a:cubicBezTo>
                    <a:pt x="823009" y="3511884"/>
                    <a:pt x="0" y="2725722"/>
                    <a:pt x="0" y="1755942"/>
                  </a:cubicBezTo>
                  <a:close/>
                </a:path>
              </a:pathLst>
            </a:custGeom>
            <a:solidFill>
              <a:srgbClr val="F79646">
                <a:lumMod val="75000"/>
                <a:alpha val="50000"/>
              </a:srgbClr>
            </a:solidFill>
            <a:ln w="25400" cap="flat" cmpd="sng" algn="ctr">
              <a:solidFill>
                <a:sysClr val="window" lastClr="FFFFFF">
                  <a:hueOff val="0"/>
                  <a:satOff val="0"/>
                  <a:lumOff val="0"/>
                  <a:alphaOff val="0"/>
                </a:sysClr>
              </a:solidFill>
              <a:prstDash val="solid"/>
            </a:ln>
            <a:effectLst/>
          </p:spPr>
          <p:txBody>
            <a:bodyPr spcFirstLastPara="0" vert="horz" wrap="square" lIns="709676" tIns="539703" rIns="709676" bIns="5397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lang="en-US" sz="2000" kern="0" dirty="0" smtClean="0">
                  <a:solidFill>
                    <a:prstClr val="black"/>
                  </a:solidFill>
                  <a:latin typeface="Arial" panose="020B0604020202020204" pitchFamily="34" charset="0"/>
                  <a:cs typeface="Arial" panose="020B0604020202020204" pitchFamily="34" charset="0"/>
                </a:rPr>
                <a:t>Adjust the t</a:t>
              </a:r>
              <a:r>
                <a:rPr kumimoji="0" lang="en-US" sz="2000" b="0" i="0" u="none" strike="noStrike" kern="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echnical</a:t>
              </a: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guidance to allow</a:t>
              </a:r>
              <a:r>
                <a:rPr kumimoji="0" lang="en-US" sz="2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rPr>
                <a:t> for different methodologies </a:t>
              </a: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endParaRPr kumimoji="0" lang="en-GB" sz="20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p:txBody>
        </p:sp>
      </p:grpSp>
      <p:sp>
        <p:nvSpPr>
          <p:cNvPr id="9" name="TextBox 3"/>
          <p:cNvSpPr txBox="1">
            <a:spLocks noChangeArrowheads="1"/>
          </p:cNvSpPr>
          <p:nvPr/>
        </p:nvSpPr>
        <p:spPr bwMode="auto">
          <a:xfrm>
            <a:off x="1960754" y="1061352"/>
            <a:ext cx="556274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defRPr sz="3200" b="1">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b="1">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b="1">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b="1">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b="1">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b="1">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b="1">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b="1">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b="1">
                <a:solidFill>
                  <a:schemeClr val="tx1"/>
                </a:solidFill>
                <a:latin typeface="Calibri" panose="020F0502020204030204" pitchFamily="34" charset="0"/>
              </a:defRPr>
            </a:lvl9pPr>
          </a:lstStyle>
          <a:p>
            <a:pPr eaLnBrk="0" fontAlgn="base" hangingPunct="0">
              <a:spcBef>
                <a:spcPct val="0"/>
              </a:spcBef>
              <a:spcAft>
                <a:spcPct val="0"/>
              </a:spcAft>
              <a:buFontTx/>
              <a:buNone/>
              <a:defRPr/>
            </a:pPr>
            <a:r>
              <a:rPr lang="en-US" altLang="en-US" sz="2400" dirty="0" smtClean="0">
                <a:solidFill>
                  <a:prstClr val="black"/>
                </a:solidFill>
                <a:latin typeface="Calibri (body)"/>
              </a:rPr>
              <a:t>From 1</a:t>
            </a:r>
            <a:r>
              <a:rPr lang="en-US" altLang="en-US" sz="2400" baseline="30000" dirty="0" smtClean="0">
                <a:solidFill>
                  <a:prstClr val="black"/>
                </a:solidFill>
                <a:latin typeface="Calibri (body)"/>
              </a:rPr>
              <a:t>st</a:t>
            </a:r>
            <a:r>
              <a:rPr lang="en-US" altLang="en-US" sz="2400" dirty="0" smtClean="0">
                <a:solidFill>
                  <a:prstClr val="black"/>
                </a:solidFill>
                <a:latin typeface="Calibri (body)"/>
              </a:rPr>
              <a:t> round of country comments</a:t>
            </a:r>
          </a:p>
          <a:p>
            <a:pPr algn="ctr" eaLnBrk="0" fontAlgn="base" hangingPunct="0">
              <a:spcBef>
                <a:spcPct val="0"/>
              </a:spcBef>
              <a:spcAft>
                <a:spcPct val="0"/>
              </a:spcAft>
              <a:buFontTx/>
              <a:buNone/>
              <a:defRPr/>
            </a:pPr>
            <a:r>
              <a:rPr lang="en-US" altLang="en-US" sz="2400" dirty="0" smtClean="0">
                <a:solidFill>
                  <a:prstClr val="black"/>
                </a:solidFill>
                <a:latin typeface="Calibri (body)"/>
              </a:rPr>
              <a:t>1593 comments</a:t>
            </a:r>
          </a:p>
        </p:txBody>
      </p:sp>
    </p:spTree>
    <p:extLst>
      <p:ext uri="{BB962C8B-B14F-4D97-AF65-F5344CB8AC3E}">
        <p14:creationId xmlns:p14="http://schemas.microsoft.com/office/powerpoint/2010/main" val="6001514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txBox="1">
            <a:spLocks/>
          </p:cNvSpPr>
          <p:nvPr/>
        </p:nvSpPr>
        <p:spPr bwMode="auto">
          <a:xfrm>
            <a:off x="457200" y="685800"/>
            <a:ext cx="8229600" cy="1143000"/>
          </a:xfrm>
          <a:prstGeom prst="rect">
            <a:avLst/>
          </a:prstGeom>
          <a:noFill/>
          <a:ln w="9525">
            <a:noFill/>
            <a:miter lim="800000"/>
            <a:headEnd/>
            <a:tailEnd/>
          </a:ln>
        </p:spPr>
        <p:txBody>
          <a:bodyPr/>
          <a:lstStyle/>
          <a:p>
            <a:pPr algn="ctr"/>
            <a:r>
              <a:rPr lang="en-US" altLang="ja-JP" sz="4000" b="1" dirty="0" smtClean="0">
                <a:solidFill>
                  <a:srgbClr val="165A30"/>
                </a:solidFill>
                <a:latin typeface="Calibri (body)"/>
                <a:cs typeface="Arial" panose="020B0604020202020204" pitchFamily="34" charset="0"/>
              </a:rPr>
              <a:t>General points from consultation </a:t>
            </a:r>
            <a:endParaRPr lang="en-US" altLang="ja-JP" sz="4000" b="1" dirty="0">
              <a:solidFill>
                <a:srgbClr val="165A30"/>
              </a:solidFill>
              <a:latin typeface="Calibri (body)"/>
              <a:cs typeface="Arial" panose="020B0604020202020204" pitchFamily="34" charset="0"/>
            </a:endParaRPr>
          </a:p>
        </p:txBody>
      </p:sp>
      <p:sp>
        <p:nvSpPr>
          <p:cNvPr id="4" name="TextBox 3"/>
          <p:cNvSpPr txBox="1"/>
          <p:nvPr/>
        </p:nvSpPr>
        <p:spPr>
          <a:xfrm>
            <a:off x="1007604" y="1700808"/>
            <a:ext cx="7128792" cy="369332"/>
          </a:xfrm>
          <a:prstGeom prst="rect">
            <a:avLst/>
          </a:prstGeom>
          <a:noFill/>
        </p:spPr>
        <p:txBody>
          <a:bodyPr wrap="square" rtlCol="0">
            <a:spAutoFit/>
          </a:bodyPr>
          <a:lstStyle/>
          <a:p>
            <a:r>
              <a:rPr lang="en-US" dirty="0" smtClean="0"/>
              <a:t> </a:t>
            </a:r>
            <a:endParaRPr lang="en-US" dirty="0"/>
          </a:p>
        </p:txBody>
      </p:sp>
      <p:sp>
        <p:nvSpPr>
          <p:cNvPr id="5" name="Content Placeholder 2"/>
          <p:cNvSpPr txBox="1">
            <a:spLocks/>
          </p:cNvSpPr>
          <p:nvPr/>
        </p:nvSpPr>
        <p:spPr>
          <a:xfrm>
            <a:off x="301211" y="1828800"/>
            <a:ext cx="8514798" cy="425189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spcBef>
                <a:spcPct val="0"/>
              </a:spcBef>
              <a:buFont typeface="+mj-lt"/>
              <a:buAutoNum type="arabicPeriod"/>
            </a:pPr>
            <a:r>
              <a:rPr lang="en-US" dirty="0" smtClean="0">
                <a:latin typeface="Calibri (body)"/>
                <a:cs typeface="Arial" panose="020B0604020202020204" pitchFamily="34" charset="0"/>
              </a:rPr>
              <a:t>Safety and health issues: although important, this was removed from the ISPM as countries commented that it should not be part of an ISPM.  Replaced with a general remark in section 10 (Responsibilities) </a:t>
            </a:r>
          </a:p>
          <a:p>
            <a:pPr marL="514350" indent="-514350">
              <a:spcBef>
                <a:spcPct val="0"/>
              </a:spcBef>
              <a:buFont typeface="+mj-lt"/>
              <a:buAutoNum type="arabicPeriod"/>
            </a:pPr>
            <a:endParaRPr lang="en-US" dirty="0" smtClean="0">
              <a:latin typeface="Calibri (body)"/>
              <a:cs typeface="Arial" panose="020B0604020202020204" pitchFamily="34" charset="0"/>
            </a:endParaRPr>
          </a:p>
          <a:p>
            <a:pPr marL="514350" indent="-514350">
              <a:spcBef>
                <a:spcPct val="0"/>
              </a:spcBef>
              <a:buFont typeface="+mj-lt"/>
              <a:buAutoNum type="arabicPeriod"/>
            </a:pPr>
            <a:r>
              <a:rPr lang="en-US" dirty="0" smtClean="0">
                <a:latin typeface="Calibri (body)"/>
                <a:cs typeface="Arial" panose="020B0604020202020204" pitchFamily="34" charset="0"/>
              </a:rPr>
              <a:t>“Treatment providers” have been added.</a:t>
            </a:r>
          </a:p>
          <a:p>
            <a:pPr marL="514350" indent="-514350">
              <a:spcBef>
                <a:spcPct val="0"/>
              </a:spcBef>
              <a:buFont typeface="+mj-lt"/>
              <a:buAutoNum type="arabicPeriod"/>
            </a:pPr>
            <a:endParaRPr lang="en-US" dirty="0" smtClean="0">
              <a:latin typeface="Calibri (body)"/>
              <a:cs typeface="Arial" panose="020B0604020202020204" pitchFamily="34" charset="0"/>
            </a:endParaRPr>
          </a:p>
          <a:p>
            <a:pPr marL="514350" indent="-514350">
              <a:spcBef>
                <a:spcPct val="0"/>
              </a:spcBef>
              <a:buFont typeface="+mj-lt"/>
              <a:buAutoNum type="arabicPeriod"/>
            </a:pPr>
            <a:r>
              <a:rPr lang="en-US" dirty="0" smtClean="0">
                <a:latin typeface="Calibri (body)"/>
                <a:cs typeface="Arial" panose="020B0604020202020204" pitchFamily="34" charset="0"/>
              </a:rPr>
              <a:t>Appendix on research guidelines was removed (as in ISPM42) and it will be included in the procedure manual for standard setting.</a:t>
            </a:r>
          </a:p>
          <a:p>
            <a:pPr marL="514350" indent="-514350">
              <a:spcBef>
                <a:spcPct val="0"/>
              </a:spcBef>
              <a:buFont typeface="+mj-lt"/>
              <a:buAutoNum type="arabicPeriod"/>
            </a:pPr>
            <a:endParaRPr lang="en-US" dirty="0" smtClean="0">
              <a:latin typeface="Calibri (body)"/>
              <a:cs typeface="Arial" panose="020B0604020202020204" pitchFamily="34" charset="0"/>
            </a:endParaRPr>
          </a:p>
          <a:p>
            <a:pPr marL="514350" indent="-514350">
              <a:spcBef>
                <a:spcPct val="0"/>
              </a:spcBef>
              <a:buFont typeface="+mj-lt"/>
              <a:buAutoNum type="arabicPeriod"/>
            </a:pPr>
            <a:r>
              <a:rPr lang="en-US" dirty="0" smtClean="0">
                <a:latin typeface="Calibri (body)"/>
                <a:cs typeface="Arial" panose="020B0604020202020204" pitchFamily="34" charset="0"/>
              </a:rPr>
              <a:t>Formulas for amount of fumigant and CT calculations were moved to new appendices.</a:t>
            </a:r>
          </a:p>
          <a:p>
            <a:pPr marL="514350" indent="-514350">
              <a:spcBef>
                <a:spcPct val="0"/>
              </a:spcBef>
              <a:buFont typeface="+mj-lt"/>
              <a:buAutoNum type="arabicPeriod"/>
            </a:pPr>
            <a:endParaRPr lang="en-US" dirty="0" smtClean="0">
              <a:latin typeface="Calibri (body)"/>
              <a:cs typeface="Arial" panose="020B0604020202020204" pitchFamily="34" charset="0"/>
            </a:endParaRPr>
          </a:p>
          <a:p>
            <a:pPr marL="514350" indent="-514350">
              <a:spcBef>
                <a:spcPct val="0"/>
              </a:spcBef>
              <a:buFont typeface="+mj-lt"/>
              <a:buAutoNum type="arabicPeriod"/>
            </a:pPr>
            <a:endParaRPr lang="en-US" sz="2000" dirty="0">
              <a:latin typeface="Calibri (body)"/>
              <a:cs typeface="Arial" panose="020B0604020202020204" pitchFamily="34" charset="0"/>
            </a:endParaRPr>
          </a:p>
        </p:txBody>
      </p:sp>
    </p:spTree>
    <p:extLst>
      <p:ext uri="{BB962C8B-B14F-4D97-AF65-F5344CB8AC3E}">
        <p14:creationId xmlns:p14="http://schemas.microsoft.com/office/powerpoint/2010/main" val="890080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457200" y="685800"/>
            <a:ext cx="8229600" cy="1143000"/>
          </a:xfrm>
          <a:prstGeom prst="rect">
            <a:avLst/>
          </a:prstGeom>
          <a:noFill/>
          <a:ln w="9525">
            <a:noFill/>
            <a:miter lim="800000"/>
            <a:headEnd/>
            <a:tailEnd/>
          </a:ln>
        </p:spPr>
        <p:txBody>
          <a:bodyPr/>
          <a:lstStyle/>
          <a:p>
            <a:pPr algn="ctr"/>
            <a:r>
              <a:rPr lang="en-US" altLang="ja-JP" sz="4000" b="1" dirty="0">
                <a:solidFill>
                  <a:srgbClr val="165A30"/>
                </a:solidFill>
                <a:latin typeface="Calibri (body)"/>
                <a:cs typeface="Arial" panose="020B0604020202020204" pitchFamily="34" charset="0"/>
              </a:rPr>
              <a:t>General points from </a:t>
            </a:r>
            <a:r>
              <a:rPr lang="en-US" altLang="ja-JP" sz="4000" b="1" dirty="0" smtClean="0">
                <a:solidFill>
                  <a:srgbClr val="165A30"/>
                </a:solidFill>
                <a:latin typeface="Calibri (body)"/>
                <a:cs typeface="Arial" panose="020B0604020202020204" pitchFamily="34" charset="0"/>
              </a:rPr>
              <a:t>consultation </a:t>
            </a:r>
            <a:endParaRPr lang="en-US" altLang="ja-JP" sz="4000" b="1" dirty="0">
              <a:solidFill>
                <a:srgbClr val="165A30"/>
              </a:solidFill>
              <a:latin typeface="Calibri (body)"/>
              <a:cs typeface="Arial" panose="020B0604020202020204" pitchFamily="34" charset="0"/>
            </a:endParaRPr>
          </a:p>
        </p:txBody>
      </p:sp>
      <p:sp>
        <p:nvSpPr>
          <p:cNvPr id="3" name="Content Placeholder 2"/>
          <p:cNvSpPr txBox="1">
            <a:spLocks/>
          </p:cNvSpPr>
          <p:nvPr/>
        </p:nvSpPr>
        <p:spPr>
          <a:xfrm>
            <a:off x="288235" y="1684923"/>
            <a:ext cx="8316015" cy="425189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spcAft>
                <a:spcPts val="2400"/>
              </a:spcAft>
              <a:buNone/>
            </a:pPr>
            <a:r>
              <a:rPr lang="en-US" sz="2600" dirty="0" smtClean="0">
                <a:latin typeface="Calibri (body)"/>
                <a:cs typeface="Arial" panose="020B0604020202020204" pitchFamily="34" charset="0"/>
              </a:rPr>
              <a:t>5. Treatment types could not be aligned with ISPM42 (hot water, </a:t>
            </a:r>
            <a:r>
              <a:rPr lang="en-US" sz="2600" dirty="0" err="1" smtClean="0">
                <a:latin typeface="Calibri (body)"/>
                <a:cs typeface="Arial" panose="020B0604020202020204" pitchFamily="34" charset="0"/>
              </a:rPr>
              <a:t>vapour</a:t>
            </a:r>
            <a:r>
              <a:rPr lang="en-US" sz="2600" dirty="0" smtClean="0">
                <a:latin typeface="Calibri (body)"/>
                <a:cs typeface="Arial" panose="020B0604020202020204" pitchFamily="34" charset="0"/>
              </a:rPr>
              <a:t> heat etc.) as in the draft ISPM for  fumigation the emphasis is on “ways of application” (single, combined</a:t>
            </a:r>
            <a:r>
              <a:rPr lang="en-US" sz="2600" dirty="0">
                <a:latin typeface="Calibri (body)"/>
                <a:cs typeface="Arial" panose="020B0604020202020204" pitchFamily="34" charset="0"/>
              </a:rPr>
              <a:t> </a:t>
            </a:r>
            <a:r>
              <a:rPr lang="en-US" sz="2600" dirty="0" smtClean="0">
                <a:latin typeface="Calibri (body)"/>
                <a:cs typeface="Arial" panose="020B0604020202020204" pitchFamily="34" charset="0"/>
              </a:rPr>
              <a:t>or under special conditions).</a:t>
            </a:r>
          </a:p>
          <a:p>
            <a:pPr marL="0" indent="0" algn="just">
              <a:spcBef>
                <a:spcPct val="0"/>
              </a:spcBef>
              <a:spcAft>
                <a:spcPts val="2400"/>
              </a:spcAft>
              <a:buNone/>
            </a:pPr>
            <a:r>
              <a:rPr lang="en-US" sz="2600" dirty="0" smtClean="0">
                <a:latin typeface="Calibri (body)"/>
                <a:cs typeface="Arial" panose="020B0604020202020204" pitchFamily="34" charset="0"/>
              </a:rPr>
              <a:t>6. Monitoring and auditing sections were combined.</a:t>
            </a:r>
            <a:endParaRPr lang="en-US" sz="2600" dirty="0">
              <a:latin typeface="Calibri (body)"/>
              <a:cs typeface="Arial" panose="020B0604020202020204" pitchFamily="34" charset="0"/>
            </a:endParaRPr>
          </a:p>
          <a:p>
            <a:pPr marL="514350" indent="-514350" algn="just">
              <a:spcBef>
                <a:spcPct val="0"/>
              </a:spcBef>
              <a:buFont typeface="+mj-lt"/>
              <a:buAutoNum type="arabicPeriod" startAt="4"/>
            </a:pPr>
            <a:endParaRPr lang="en-US" sz="2600" dirty="0" smtClean="0">
              <a:latin typeface="Calibri (body)"/>
              <a:cs typeface="Arial" panose="020B0604020202020204" pitchFamily="34" charset="0"/>
            </a:endParaRPr>
          </a:p>
          <a:p>
            <a:pPr marL="514350" indent="-514350" algn="just">
              <a:spcBef>
                <a:spcPct val="0"/>
              </a:spcBef>
              <a:buFont typeface="+mj-lt"/>
              <a:buAutoNum type="arabicPeriod" startAt="4"/>
            </a:pPr>
            <a:endParaRPr lang="en-US" sz="2600" dirty="0">
              <a:latin typeface="Calibri (body)"/>
              <a:cs typeface="Arial" panose="020B0604020202020204" pitchFamily="34" charset="0"/>
            </a:endParaRPr>
          </a:p>
          <a:p>
            <a:pPr marL="457200" indent="-457200" algn="just">
              <a:spcBef>
                <a:spcPct val="0"/>
              </a:spcBef>
              <a:buFont typeface="+mj-lt"/>
              <a:buAutoNum type="arabicPeriod" startAt="4"/>
            </a:pPr>
            <a:endParaRPr lang="en-US" sz="2600" dirty="0">
              <a:latin typeface="Calibri (body)"/>
              <a:cs typeface="Arial" panose="020B0604020202020204" pitchFamily="34" charset="0"/>
            </a:endParaRPr>
          </a:p>
        </p:txBody>
      </p:sp>
    </p:spTree>
    <p:extLst>
      <p:ext uri="{BB962C8B-B14F-4D97-AF65-F5344CB8AC3E}">
        <p14:creationId xmlns:p14="http://schemas.microsoft.com/office/powerpoint/2010/main" val="741303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6109" y="1514235"/>
            <a:ext cx="7898674" cy="3416320"/>
          </a:xfrm>
          <a:prstGeom prst="rect">
            <a:avLst/>
          </a:prstGeom>
        </p:spPr>
        <p:txBody>
          <a:bodyPr wrap="square">
            <a:spAutoFit/>
          </a:bodyPr>
          <a:lstStyle/>
          <a:p>
            <a:pPr algn="ctr">
              <a:buFont typeface="Arial" charset="0"/>
              <a:buNone/>
              <a:defRPr/>
            </a:pPr>
            <a:r>
              <a:rPr lang="fr-FR" altLang="en-US" sz="2400" b="1" dirty="0">
                <a:solidFill>
                  <a:schemeClr val="accent5">
                    <a:lumMod val="50000"/>
                  </a:schemeClr>
                </a:solidFill>
                <a:ea typeface="Arial Unicode MS" panose="020B0604020202020204" pitchFamily="34" charset="-128"/>
                <a:cs typeface="Arial" panose="020B0604020202020204" pitchFamily="34" charset="0"/>
              </a:rPr>
              <a:t>IPPC </a:t>
            </a:r>
            <a:r>
              <a:rPr lang="fr-FR" altLang="en-US" sz="2400" b="1" dirty="0" smtClean="0">
                <a:solidFill>
                  <a:schemeClr val="accent5">
                    <a:lumMod val="50000"/>
                  </a:schemeClr>
                </a:solidFill>
                <a:ea typeface="Arial Unicode MS" panose="020B0604020202020204" pitchFamily="34" charset="-128"/>
                <a:cs typeface="Arial" panose="020B0604020202020204" pitchFamily="34" charset="0"/>
              </a:rPr>
              <a:t>Secretariat</a:t>
            </a:r>
            <a:endParaRPr lang="fr-FR" altLang="en-US" sz="2400" b="1" dirty="0">
              <a:solidFill>
                <a:schemeClr val="accent5">
                  <a:lumMod val="50000"/>
                </a:schemeClr>
              </a:solidFill>
              <a:ea typeface="Arial Unicode MS" panose="020B0604020202020204" pitchFamily="34" charset="-128"/>
              <a:cs typeface="Arial" panose="020B0604020202020204" pitchFamily="34" charset="0"/>
            </a:endParaRPr>
          </a:p>
          <a:p>
            <a:pPr algn="ctr">
              <a:buFont typeface="Arial" charset="0"/>
              <a:buNone/>
              <a:defRPr/>
            </a:pPr>
            <a:r>
              <a:rPr lang="fr-FR" altLang="en-US" sz="2400" b="1" dirty="0">
                <a:solidFill>
                  <a:schemeClr val="accent5">
                    <a:lumMod val="50000"/>
                  </a:schemeClr>
                </a:solidFill>
                <a:ea typeface="Arial Unicode MS" panose="020B0604020202020204" pitchFamily="34" charset="-128"/>
                <a:cs typeface="Arial" panose="020B0604020202020204" pitchFamily="34" charset="0"/>
              </a:rPr>
              <a:t>Food and Agriculture </a:t>
            </a:r>
            <a:r>
              <a:rPr lang="fr-FR" altLang="en-US" sz="2400" b="1" dirty="0" err="1">
                <a:solidFill>
                  <a:schemeClr val="accent5">
                    <a:lumMod val="50000"/>
                  </a:schemeClr>
                </a:solidFill>
                <a:ea typeface="Arial Unicode MS" panose="020B0604020202020204" pitchFamily="34" charset="-128"/>
                <a:cs typeface="Arial" panose="020B0604020202020204" pitchFamily="34" charset="0"/>
              </a:rPr>
              <a:t>Organization</a:t>
            </a:r>
            <a:r>
              <a:rPr lang="fr-FR" altLang="en-US" sz="2400" b="1" dirty="0">
                <a:solidFill>
                  <a:schemeClr val="accent5">
                    <a:lumMod val="50000"/>
                  </a:schemeClr>
                </a:solidFill>
                <a:ea typeface="Arial Unicode MS" panose="020B0604020202020204" pitchFamily="34" charset="-128"/>
                <a:cs typeface="Arial" panose="020B0604020202020204" pitchFamily="34" charset="0"/>
              </a:rPr>
              <a:t> of the United Nations </a:t>
            </a:r>
          </a:p>
          <a:p>
            <a:pPr algn="ctr">
              <a:buFont typeface="Arial" charset="0"/>
              <a:buNone/>
              <a:defRPr/>
            </a:pPr>
            <a:r>
              <a:rPr lang="fr-FR" altLang="en-US" sz="2400" b="1" dirty="0" err="1">
                <a:solidFill>
                  <a:schemeClr val="accent5">
                    <a:lumMod val="50000"/>
                  </a:schemeClr>
                </a:solidFill>
                <a:ea typeface="Arial Unicode MS" panose="020B0604020202020204" pitchFamily="34" charset="-128"/>
                <a:cs typeface="Arial" panose="020B0604020202020204" pitchFamily="34" charset="0"/>
              </a:rPr>
              <a:t>Viale</a:t>
            </a:r>
            <a:r>
              <a:rPr lang="fr-FR" altLang="en-US" sz="2400" b="1" dirty="0">
                <a:solidFill>
                  <a:schemeClr val="accent5">
                    <a:lumMod val="50000"/>
                  </a:schemeClr>
                </a:solidFill>
                <a:ea typeface="Arial Unicode MS" panose="020B0604020202020204" pitchFamily="34" charset="-128"/>
                <a:cs typeface="Arial" panose="020B0604020202020204" pitchFamily="34" charset="0"/>
              </a:rPr>
              <a:t> delle Terme di Caracalla, 00153 Rome, </a:t>
            </a:r>
            <a:r>
              <a:rPr lang="fr-FR" altLang="en-US" sz="2400" b="1" dirty="0" err="1">
                <a:solidFill>
                  <a:schemeClr val="accent5">
                    <a:lumMod val="50000"/>
                  </a:schemeClr>
                </a:solidFill>
                <a:ea typeface="Arial Unicode MS" panose="020B0604020202020204" pitchFamily="34" charset="-128"/>
                <a:cs typeface="Arial" panose="020B0604020202020204" pitchFamily="34" charset="0"/>
              </a:rPr>
              <a:t>Italy</a:t>
            </a:r>
            <a:r>
              <a:rPr lang="fr-FR" altLang="en-US" sz="2400" b="1" dirty="0">
                <a:solidFill>
                  <a:schemeClr val="accent5">
                    <a:lumMod val="50000"/>
                  </a:schemeClr>
                </a:solidFill>
                <a:ea typeface="Arial Unicode MS" panose="020B0604020202020204" pitchFamily="34" charset="-128"/>
                <a:cs typeface="Arial" panose="020B0604020202020204" pitchFamily="34" charset="0"/>
              </a:rPr>
              <a:t> </a:t>
            </a:r>
          </a:p>
          <a:p>
            <a:pPr algn="ctr">
              <a:buFont typeface="Arial" charset="0"/>
              <a:buNone/>
              <a:defRPr/>
            </a:pPr>
            <a:r>
              <a:rPr lang="fr-FR" altLang="en-US" sz="2400" b="1" dirty="0">
                <a:solidFill>
                  <a:schemeClr val="accent5">
                    <a:lumMod val="50000"/>
                  </a:schemeClr>
                </a:solidFill>
                <a:ea typeface="Arial Unicode MS" panose="020B0604020202020204" pitchFamily="34" charset="-128"/>
                <a:cs typeface="Arial" panose="020B0604020202020204" pitchFamily="34" charset="0"/>
              </a:rPr>
              <a:t>Tel.: +39-0657054812</a:t>
            </a:r>
            <a:br>
              <a:rPr lang="fr-FR" altLang="en-US" sz="2400" b="1" dirty="0">
                <a:solidFill>
                  <a:schemeClr val="accent5">
                    <a:lumMod val="50000"/>
                  </a:schemeClr>
                </a:solidFill>
                <a:ea typeface="Arial Unicode MS" panose="020B0604020202020204" pitchFamily="34" charset="-128"/>
                <a:cs typeface="Arial" panose="020B0604020202020204" pitchFamily="34" charset="0"/>
              </a:rPr>
            </a:br>
            <a:r>
              <a:rPr lang="fr-FR" altLang="en-US" sz="2400" b="1" dirty="0">
                <a:solidFill>
                  <a:schemeClr val="accent5">
                    <a:lumMod val="50000"/>
                  </a:schemeClr>
                </a:solidFill>
                <a:ea typeface="Arial Unicode MS" panose="020B0604020202020204" pitchFamily="34" charset="-128"/>
                <a:cs typeface="Arial" panose="020B0604020202020204" pitchFamily="34" charset="0"/>
              </a:rPr>
              <a:t>Email: </a:t>
            </a:r>
            <a:r>
              <a:rPr lang="fr-FR" altLang="en-US" sz="2400" b="1" dirty="0">
                <a:ea typeface="Arial Unicode MS" panose="020B0604020202020204" pitchFamily="34" charset="-128"/>
                <a:cs typeface="Arial" panose="020B0604020202020204" pitchFamily="34" charset="0"/>
                <a:hlinkClick r:id="rId2"/>
              </a:rPr>
              <a:t>IPPC@fao.org</a:t>
            </a:r>
            <a:endParaRPr lang="fr-FR" altLang="en-US" sz="2400" b="1" dirty="0">
              <a:ea typeface="Arial Unicode MS" panose="020B0604020202020204" pitchFamily="34" charset="-128"/>
              <a:cs typeface="Arial" panose="020B0604020202020204" pitchFamily="34" charset="0"/>
            </a:endParaRPr>
          </a:p>
          <a:p>
            <a:pPr algn="ctr">
              <a:buFont typeface="Arial" charset="0"/>
              <a:buNone/>
              <a:defRPr/>
            </a:pPr>
            <a:endParaRPr lang="fr-FR" altLang="en-US" sz="2400" b="1" dirty="0">
              <a:ea typeface="Arial Unicode MS" panose="020B0604020202020204" pitchFamily="34" charset="-128"/>
              <a:cs typeface="Arial" panose="020B0604020202020204" pitchFamily="34" charset="0"/>
            </a:endParaRPr>
          </a:p>
          <a:p>
            <a:pPr algn="ctr">
              <a:buFont typeface="Arial" charset="0"/>
              <a:buNone/>
              <a:defRPr/>
            </a:pPr>
            <a:r>
              <a:rPr lang="fr-FR" altLang="en-US" sz="2400" b="1" dirty="0" err="1">
                <a:solidFill>
                  <a:schemeClr val="accent5">
                    <a:lumMod val="50000"/>
                  </a:schemeClr>
                </a:solidFill>
                <a:ea typeface="Arial Unicode MS" panose="020B0604020202020204" pitchFamily="34" charset="-128"/>
                <a:cs typeface="Arial" panose="020B0604020202020204" pitchFamily="34" charset="0"/>
              </a:rPr>
              <a:t>Websites</a:t>
            </a:r>
            <a:r>
              <a:rPr lang="fr-FR" altLang="en-US" sz="2400" b="1" dirty="0">
                <a:solidFill>
                  <a:schemeClr val="accent5">
                    <a:lumMod val="50000"/>
                  </a:schemeClr>
                </a:solidFill>
                <a:ea typeface="Arial Unicode MS" panose="020B0604020202020204" pitchFamily="34" charset="-128"/>
                <a:cs typeface="Arial" panose="020B0604020202020204" pitchFamily="34" charset="0"/>
              </a:rPr>
              <a:t>: </a:t>
            </a:r>
          </a:p>
          <a:p>
            <a:pPr algn="ctr">
              <a:buFont typeface="Arial" charset="0"/>
              <a:buNone/>
              <a:defRPr/>
            </a:pPr>
            <a:r>
              <a:rPr lang="fr-FR" altLang="en-US" sz="2400" b="1" dirty="0">
                <a:solidFill>
                  <a:srgbClr val="002060"/>
                </a:solidFill>
                <a:ea typeface="Arial Unicode MS" panose="020B0604020202020204" pitchFamily="34" charset="-128"/>
                <a:cs typeface="Arial" panose="020B0604020202020204" pitchFamily="34" charset="0"/>
                <a:hlinkClick r:id="rId3"/>
              </a:rPr>
              <a:t>www.fao.org</a:t>
            </a:r>
            <a:endParaRPr lang="fr-FR" altLang="en-US" sz="2400" b="1" dirty="0">
              <a:solidFill>
                <a:srgbClr val="002060"/>
              </a:solidFill>
              <a:ea typeface="Arial Unicode MS" panose="020B0604020202020204" pitchFamily="34" charset="-128"/>
              <a:cs typeface="Arial" panose="020B0604020202020204" pitchFamily="34" charset="0"/>
              <a:hlinkClick r:id="rId4"/>
            </a:endParaRPr>
          </a:p>
          <a:p>
            <a:pPr algn="ctr">
              <a:buFont typeface="Arial" charset="0"/>
              <a:buNone/>
              <a:defRPr/>
            </a:pPr>
            <a:r>
              <a:rPr lang="fr-FR" altLang="en-US" sz="2400" b="1" dirty="0">
                <a:solidFill>
                  <a:srgbClr val="002060"/>
                </a:solidFill>
                <a:ea typeface="Arial Unicode MS" panose="020B0604020202020204" pitchFamily="34" charset="-128"/>
                <a:cs typeface="Arial" panose="020B0604020202020204" pitchFamily="34" charset="0"/>
                <a:hlinkClick r:id="rId5"/>
              </a:rPr>
              <a:t>www.ippc.int</a:t>
            </a:r>
            <a:r>
              <a:rPr lang="fr-FR" altLang="en-US" sz="2400" b="1" dirty="0">
                <a:solidFill>
                  <a:srgbClr val="002060"/>
                </a:solidFill>
                <a:ea typeface="Arial Unicode MS" panose="020B0604020202020204" pitchFamily="34" charset="-128"/>
                <a:cs typeface="Arial" panose="020B0604020202020204" pitchFamily="34" charset="0"/>
              </a:rPr>
              <a:t> </a:t>
            </a:r>
            <a:endParaRPr lang="fr-FR" altLang="en-US" sz="2400" b="1" dirty="0">
              <a:ea typeface="Arial Unicode MS" panose="020B0604020202020204" pitchFamily="34" charset="-128"/>
              <a:cs typeface="Arial" panose="020B0604020202020204" pitchFamily="34" charset="0"/>
            </a:endParaRPr>
          </a:p>
        </p:txBody>
      </p:sp>
      <p:sp>
        <p:nvSpPr>
          <p:cNvPr id="3" name="Title 1"/>
          <p:cNvSpPr txBox="1">
            <a:spLocks/>
          </p:cNvSpPr>
          <p:nvPr/>
        </p:nvSpPr>
        <p:spPr>
          <a:xfrm>
            <a:off x="375138" y="599835"/>
            <a:ext cx="8440616" cy="9144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400" b="1" dirty="0" smtClean="0">
                <a:solidFill>
                  <a:srgbClr val="165A30"/>
                </a:solidFill>
                <a:effectLst>
                  <a:outerShdw blurRad="38100" dist="38100" dir="2700000" algn="tl">
                    <a:srgbClr val="000000">
                      <a:alpha val="43137"/>
                    </a:srgbClr>
                  </a:outerShdw>
                </a:effectLst>
                <a:latin typeface="+mn-lt"/>
                <a:ea typeface="Arial Unicode MS" panose="020B0604020202020204" pitchFamily="34" charset="-128"/>
                <a:cs typeface="Arial" panose="020B0604020202020204" pitchFamily="34" charset="0"/>
              </a:rPr>
              <a:t>Contacts</a:t>
            </a:r>
            <a:endParaRPr lang="en-US" sz="3400" b="1" dirty="0">
              <a:solidFill>
                <a:srgbClr val="165A30"/>
              </a:solidFill>
              <a:effectLst>
                <a:outerShdw blurRad="38100" dist="38100" dir="2700000" algn="tl">
                  <a:srgbClr val="000000">
                    <a:alpha val="43137"/>
                  </a:srgbClr>
                </a:outerShdw>
              </a:effectLst>
              <a:latin typeface="+mn-lt"/>
              <a:ea typeface="Arial Unicode MS" panose="020B0604020202020204" pitchFamily="34" charset="-128"/>
              <a:cs typeface="Arial" panose="020B0604020202020204" pitchFamily="34" charset="0"/>
            </a:endParaRPr>
          </a:p>
        </p:txBody>
      </p:sp>
      <p:pic>
        <p:nvPicPr>
          <p:cNvPr id="1028" name="Picture 4" descr="Risultati immagini per facebook button">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394123" y="5116535"/>
            <a:ext cx="651127" cy="65112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Risultati immagini per twitter">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383818" y="5116535"/>
            <a:ext cx="651127" cy="651127"/>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Risultati immagini per linkedin button">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404428" y="5116535"/>
            <a:ext cx="651127" cy="651127"/>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Risultati immagini per youtube">
            <a:hlinkClick r:id="rId12"/>
          </p:cNvPr>
          <p:cNvPicPr>
            <a:picLocks noChangeAspect="1" noChangeArrowheads="1"/>
          </p:cNvPicPr>
          <p:nvPr/>
        </p:nvPicPr>
        <p:blipFill rotWithShape="1">
          <a:blip r:embed="rId13" cstate="print">
            <a:extLst>
              <a:ext uri="{28A0092B-C50C-407E-A947-70E740481C1C}">
                <a14:useLocalDpi xmlns:a14="http://schemas.microsoft.com/office/drawing/2010/main" val="0"/>
              </a:ext>
            </a:extLst>
          </a:blip>
          <a:srcRect l="12751" t="32154" r="10678" b="30603"/>
          <a:stretch/>
        </p:blipFill>
        <p:spPr bwMode="auto">
          <a:xfrm>
            <a:off x="5303529" y="5054949"/>
            <a:ext cx="1562216" cy="7598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458190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_PPT">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Template_PPT</Template>
  <TotalTime>1070</TotalTime>
  <Words>1378</Words>
  <Application>Microsoft Office PowerPoint</Application>
  <PresentationFormat>On-screen Show (4:3)</PresentationFormat>
  <Paragraphs>57</Paragraphs>
  <Slides>5</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 Unicode MS</vt:lpstr>
      <vt:lpstr>ＭＳ Ｐゴシック</vt:lpstr>
      <vt:lpstr>Arial</vt:lpstr>
      <vt:lpstr>Calibri</vt:lpstr>
      <vt:lpstr>Calibri (body)</vt:lpstr>
      <vt:lpstr>Calibri body</vt:lpstr>
      <vt:lpstr>Wingdings</vt:lpstr>
      <vt:lpstr>Template_PPT</vt:lpstr>
      <vt:lpstr>Requirements for the use of fumigation as a phytosanitary measure (2014-004) </vt:lpstr>
      <vt:lpstr>PowerPoint Presentation</vt:lpstr>
      <vt:lpstr>PowerPoint Presentation</vt:lpstr>
      <vt:lpstr>PowerPoint Presentation</vt:lpstr>
      <vt:lpstr>PowerPoint Presentation</vt:lpstr>
    </vt:vector>
  </TitlesOfParts>
  <Company>FAO of the UN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Montuori, Mirko (AGDI)</dc:creator>
  <cp:lastModifiedBy>Brunel, Sarah (AGDI)</cp:lastModifiedBy>
  <cp:revision>60</cp:revision>
  <dcterms:created xsi:type="dcterms:W3CDTF">2017-05-24T13:00:14Z</dcterms:created>
  <dcterms:modified xsi:type="dcterms:W3CDTF">2018-07-05T09:16:33Z</dcterms:modified>
</cp:coreProperties>
</file>