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14" r:id="rId3"/>
    <p:sldId id="319" r:id="rId4"/>
    <p:sldId id="296" r:id="rId5"/>
    <p:sldId id="299" r:id="rId6"/>
    <p:sldId id="307" r:id="rId7"/>
    <p:sldId id="320" r:id="rId8"/>
    <p:sldId id="309" r:id="rId9"/>
    <p:sldId id="277" r:id="rId1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tia Pimentel" initials="KP" lastIdx="1" clrIdx="0">
    <p:extLst>
      <p:ext uri="{19B8F6BF-5375-455C-9EA6-DF929625EA0E}">
        <p15:presenceInfo xmlns:p15="http://schemas.microsoft.com/office/powerpoint/2012/main" userId="Kattia Pimen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64" d="100"/>
          <a:sy n="64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1229-A1B0-40DF-AD64-DD66E26F8789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264C5-9196-428C-A900-7BD6FDFA10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6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929E-75F0-6F4A-BE62-79A77882F8C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25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929E-75F0-6F4A-BE62-79A77882F8C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00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C18-9630-42CC-ABF0-EF99DA966CC8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8019-59BB-49F3-BA8D-FC469486023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0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C18-9630-42CC-ABF0-EF99DA966CC8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8019-59BB-49F3-BA8D-FC469486023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6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C18-9630-42CC-ABF0-EF99DA966CC8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8019-59BB-49F3-BA8D-FC469486023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0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C18-9630-42CC-ABF0-EF99DA966CC8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8019-59BB-49F3-BA8D-FC469486023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14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C18-9630-42CC-ABF0-EF99DA966CC8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8019-59BB-49F3-BA8D-FC469486023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4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C18-9630-42CC-ABF0-EF99DA966CC8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8019-59BB-49F3-BA8D-FC469486023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2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C18-9630-42CC-ABF0-EF99DA966CC8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8019-59BB-49F3-BA8D-FC469486023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4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C18-9630-42CC-ABF0-EF99DA966CC8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8019-59BB-49F3-BA8D-FC469486023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6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C18-9630-42CC-ABF0-EF99DA966CC8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8019-59BB-49F3-BA8D-FC469486023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25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C18-9630-42CC-ABF0-EF99DA966CC8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8019-59BB-49F3-BA8D-FC469486023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56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5C18-9630-42CC-ABF0-EF99DA966CC8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8019-59BB-49F3-BA8D-FC469486023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5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5C18-9630-42CC-ABF0-EF99DA966CC8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C8019-59BB-49F3-BA8D-FC469486023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13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026587" y="1"/>
            <a:ext cx="4117413" cy="2120348"/>
          </a:xfrm>
          <a:prstGeom prst="rect">
            <a:avLst/>
          </a:prstGeom>
          <a:solidFill>
            <a:srgbClr val="1B477E">
              <a:alpha val="89804"/>
            </a:srgb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6110" y="5541261"/>
            <a:ext cx="378823" cy="10053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683" y="418275"/>
            <a:ext cx="3529220" cy="122130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84933" y="5541261"/>
            <a:ext cx="2305880" cy="1005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73" y="5821781"/>
            <a:ext cx="2009800" cy="50550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690814" y="5541261"/>
            <a:ext cx="6453186" cy="1005313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258098" y="5742284"/>
            <a:ext cx="473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i="1" dirty="0" smtClean="0">
                <a:solidFill>
                  <a:srgbClr val="1B477E"/>
                </a:solidFill>
              </a:rPr>
              <a:t>DISPUTE SETTLEMENT SYSTEM</a:t>
            </a:r>
            <a:endParaRPr lang="es-ES_tradnl" sz="2800" b="1" i="1" dirty="0">
              <a:solidFill>
                <a:srgbClr val="1B47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5541261"/>
            <a:ext cx="378823" cy="133159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0" y="324476"/>
            <a:ext cx="653143" cy="34764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0"/>
            <a:ext cx="378823" cy="5541262"/>
          </a:xfrm>
          <a:prstGeom prst="rect">
            <a:avLst/>
          </a:prstGeom>
          <a:solidFill>
            <a:srgbClr val="1B47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1B477E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96388" y="234545"/>
            <a:ext cx="677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Legal System in the Andean Community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22" y="1118099"/>
            <a:ext cx="1767993" cy="170703"/>
          </a:xfrm>
          <a:prstGeom prst="rect">
            <a:avLst/>
          </a:prstGeom>
        </p:spPr>
      </p:pic>
      <p:sp>
        <p:nvSpPr>
          <p:cNvPr id="15" name="Rounded Rectangle 6"/>
          <p:cNvSpPr/>
          <p:nvPr/>
        </p:nvSpPr>
        <p:spPr>
          <a:xfrm>
            <a:off x="5343073" y="2030803"/>
            <a:ext cx="2763695" cy="8115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  <a:tabLst>
                <a:tab pos="9525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Cartagena Agreement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  <a:tabLst>
                <a:tab pos="9525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Treaties and Protocols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  <a:tabLst>
                <a:tab pos="9525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Decisions and Resolutions</a:t>
            </a:r>
          </a:p>
        </p:txBody>
      </p:sp>
      <p:sp>
        <p:nvSpPr>
          <p:cNvPr id="17" name="Flecha abajo 16"/>
          <p:cNvSpPr/>
          <p:nvPr/>
        </p:nvSpPr>
        <p:spPr>
          <a:xfrm rot="16200000">
            <a:off x="4273166" y="2075313"/>
            <a:ext cx="533954" cy="68384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6"/>
          <p:cNvSpPr/>
          <p:nvPr/>
        </p:nvSpPr>
        <p:spPr>
          <a:xfrm>
            <a:off x="649889" y="1959041"/>
            <a:ext cx="2763695" cy="8115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ANDEAN COMMUNITY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LEGAL SYSTEM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6"/>
          <p:cNvSpPr/>
          <p:nvPr/>
        </p:nvSpPr>
        <p:spPr>
          <a:xfrm>
            <a:off x="5343073" y="3579085"/>
            <a:ext cx="2763695" cy="8115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  <a:tabLst>
                <a:tab pos="9525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Supranationality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  <a:tabLst>
                <a:tab pos="9525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Direct effect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  <a:tabLst>
                <a:tab pos="9525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Supersede national regulation</a:t>
            </a:r>
          </a:p>
        </p:txBody>
      </p:sp>
      <p:sp>
        <p:nvSpPr>
          <p:cNvPr id="21" name="Rounded Rectangle 6"/>
          <p:cNvSpPr/>
          <p:nvPr/>
        </p:nvSpPr>
        <p:spPr>
          <a:xfrm>
            <a:off x="5343073" y="5407930"/>
            <a:ext cx="2763695" cy="8115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Must be applied by </a:t>
            </a:r>
          </a:p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all Member Countries</a:t>
            </a:r>
          </a:p>
        </p:txBody>
      </p:sp>
      <p:sp>
        <p:nvSpPr>
          <p:cNvPr id="22" name="Flecha arriba 21"/>
          <p:cNvSpPr/>
          <p:nvPr/>
        </p:nvSpPr>
        <p:spPr>
          <a:xfrm rot="10800000">
            <a:off x="6448348" y="3003970"/>
            <a:ext cx="553144" cy="458913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echa arriba 23"/>
          <p:cNvSpPr/>
          <p:nvPr/>
        </p:nvSpPr>
        <p:spPr>
          <a:xfrm rot="10800000">
            <a:off x="6448348" y="4638921"/>
            <a:ext cx="553144" cy="546693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10"/>
          <p:cNvSpPr txBox="1">
            <a:spLocks noChangeArrowheads="1"/>
          </p:cNvSpPr>
          <p:nvPr/>
        </p:nvSpPr>
        <p:spPr>
          <a:xfrm>
            <a:off x="649889" y="3693869"/>
            <a:ext cx="2763695" cy="1405169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txBody>
          <a:bodyPr vert="horz" lIns="90000" tIns="90000" rIns="90000" bIns="90000" rtlCol="0" anchor="ctr" anchorCtr="0">
            <a:noAutofit/>
          </a:bodyPr>
          <a:lstStyle/>
          <a:p>
            <a:pPr algn="just">
              <a:buClr>
                <a:srgbClr val="FFC000"/>
              </a:buClr>
            </a:pPr>
            <a:r>
              <a:rPr lang="en-GB" sz="1400" dirty="0" smtClean="0"/>
              <a:t>The </a:t>
            </a:r>
            <a:r>
              <a:rPr lang="en-US" sz="1400" dirty="0" smtClean="0"/>
              <a:t>competent </a:t>
            </a:r>
            <a:r>
              <a:rPr lang="en-US" sz="1400" dirty="0"/>
              <a:t>bodies </a:t>
            </a:r>
            <a:r>
              <a:rPr lang="en-US" sz="1400" dirty="0" smtClean="0"/>
              <a:t>for administrating </a:t>
            </a:r>
            <a:r>
              <a:rPr lang="en-US" sz="1400" dirty="0"/>
              <a:t>and settling disputes arising from the application of the legal </a:t>
            </a:r>
            <a:r>
              <a:rPr lang="en-US" sz="1400" dirty="0" smtClean="0"/>
              <a:t>system are:</a:t>
            </a:r>
            <a:endParaRPr lang="en-US" sz="1200" dirty="0" smtClean="0"/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1400" dirty="0"/>
              <a:t>The </a:t>
            </a:r>
            <a:r>
              <a:rPr lang="en-GB" sz="1400" b="1" u="sng" dirty="0"/>
              <a:t>General Secretariat</a:t>
            </a:r>
            <a:r>
              <a:rPr lang="en-GB" sz="1400" dirty="0"/>
              <a:t> </a:t>
            </a:r>
            <a:endParaRPr lang="en-GB" sz="1400" dirty="0" smtClean="0"/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1400" dirty="0" smtClean="0"/>
              <a:t>the </a:t>
            </a:r>
            <a:r>
              <a:rPr lang="en-GB" sz="1400" b="1" u="sng" dirty="0"/>
              <a:t>Andean </a:t>
            </a:r>
            <a:r>
              <a:rPr lang="en-GB" sz="1400" b="1" u="sng" dirty="0" smtClean="0"/>
              <a:t>Court Justice</a:t>
            </a:r>
            <a:endParaRPr lang="en-GB" sz="1400" dirty="0"/>
          </a:p>
        </p:txBody>
      </p:sp>
      <p:sp>
        <p:nvSpPr>
          <p:cNvPr id="28" name="Flecha abajo 27"/>
          <p:cNvSpPr/>
          <p:nvPr/>
        </p:nvSpPr>
        <p:spPr>
          <a:xfrm rot="16200000">
            <a:off x="3278339" y="4336092"/>
            <a:ext cx="586854" cy="3021907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echa arriba 28"/>
          <p:cNvSpPr/>
          <p:nvPr/>
        </p:nvSpPr>
        <p:spPr>
          <a:xfrm>
            <a:off x="1735630" y="5185615"/>
            <a:ext cx="592209" cy="809365"/>
          </a:xfrm>
          <a:prstGeom prst="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echa arriba 29"/>
          <p:cNvSpPr/>
          <p:nvPr/>
        </p:nvSpPr>
        <p:spPr>
          <a:xfrm>
            <a:off x="1735631" y="2906114"/>
            <a:ext cx="592209" cy="672971"/>
          </a:xfrm>
          <a:prstGeom prst="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3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5541261"/>
            <a:ext cx="378823" cy="133159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0" y="324476"/>
            <a:ext cx="653143" cy="34764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0"/>
            <a:ext cx="378823" cy="5541262"/>
          </a:xfrm>
          <a:prstGeom prst="rect">
            <a:avLst/>
          </a:prstGeom>
          <a:solidFill>
            <a:srgbClr val="1B47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1B477E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22" y="1118099"/>
            <a:ext cx="1767993" cy="17070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96388" y="234545"/>
            <a:ext cx="677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Dispute Settlement System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32322" y="1710691"/>
            <a:ext cx="4485589" cy="4731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</a:pPr>
            <a:r>
              <a:rPr lang="en-GB" sz="1500" dirty="0" smtClean="0">
                <a:ea typeface="Calibri" panose="020F0502020204030204" pitchFamily="34" charset="0"/>
                <a:cs typeface="Arial" panose="020B0604020202020204" pitchFamily="34" charset="0"/>
              </a:rPr>
              <a:t>In the Dispute Settlement Framework the following specific proceedings can be initiated:</a:t>
            </a:r>
            <a:endParaRPr lang="en-GB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</a:pPr>
            <a:endParaRPr lang="en-GB" sz="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1500" dirty="0" smtClean="0">
                <a:ea typeface="Calibri" panose="020F0502020204030204" pitchFamily="34" charset="0"/>
                <a:cs typeface="Arial" panose="020B0604020202020204" pitchFamily="34" charset="0"/>
              </a:rPr>
              <a:t>Dispute Settlement by the General Secretariat of the Andean Community: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GB" sz="15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500" dirty="0" smtClean="0">
                <a:ea typeface="Calibri" panose="020F0502020204030204" pitchFamily="34" charset="0"/>
                <a:cs typeface="Arial" panose="020B0604020202020204" pitchFamily="34" charset="0"/>
              </a:rPr>
              <a:t>Duties or restrictions</a:t>
            </a: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500" b="1" u="sng" dirty="0" smtClean="0">
                <a:ea typeface="Calibri" panose="020F0502020204030204" pitchFamily="34" charset="0"/>
                <a:cs typeface="Arial" panose="020B0604020202020204" pitchFamily="34" charset="0"/>
              </a:rPr>
              <a:t>Non-compliance</a:t>
            </a: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500" dirty="0" smtClean="0">
                <a:ea typeface="Calibri" panose="020F0502020204030204" pitchFamily="34" charset="0"/>
                <a:cs typeface="Arial" panose="020B0604020202020204" pitchFamily="34" charset="0"/>
              </a:rPr>
              <a:t>Dumping and subsidies</a:t>
            </a: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500" dirty="0" smtClean="0">
                <a:ea typeface="Calibri" panose="020F0502020204030204" pitchFamily="34" charset="0"/>
                <a:cs typeface="Arial" panose="020B0604020202020204" pitchFamily="34" charset="0"/>
              </a:rPr>
              <a:t>Practices that restrict free competition</a:t>
            </a: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500" dirty="0" smtClean="0">
                <a:ea typeface="Calibri" panose="020F0502020204030204" pitchFamily="34" charset="0"/>
                <a:cs typeface="Arial" panose="020B0604020202020204" pitchFamily="34" charset="0"/>
              </a:rPr>
              <a:t>Safeguards</a:t>
            </a:r>
          </a:p>
          <a:p>
            <a:pPr algn="just">
              <a:buClr>
                <a:srgbClr val="FFC000"/>
              </a:buClr>
            </a:pPr>
            <a:endParaRPr lang="en-GB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1500" dirty="0">
                <a:ea typeface="Calibri" panose="020F0502020204030204" pitchFamily="34" charset="0"/>
                <a:cs typeface="Arial" panose="020B0604020202020204" pitchFamily="34" charset="0"/>
              </a:rPr>
              <a:t>Dispute Settlement by the </a:t>
            </a:r>
            <a:r>
              <a:rPr lang="en-GB" sz="1500" dirty="0" smtClean="0">
                <a:ea typeface="Calibri" panose="020F0502020204030204" pitchFamily="34" charset="0"/>
                <a:cs typeface="Arial" panose="020B0604020202020204" pitchFamily="34" charset="0"/>
              </a:rPr>
              <a:t>Andean Court of Justice: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GB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500" dirty="0" smtClean="0">
                <a:ea typeface="Calibri" panose="020F0502020204030204" pitchFamily="34" charset="0"/>
                <a:cs typeface="Arial" panose="020B0604020202020204" pitchFamily="34" charset="0"/>
              </a:rPr>
              <a:t>Nullity Action</a:t>
            </a: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500" b="1" u="sng" dirty="0" smtClean="0">
                <a:ea typeface="Calibri" panose="020F0502020204030204" pitchFamily="34" charset="0"/>
                <a:cs typeface="Arial" panose="020B0604020202020204" pitchFamily="34" charset="0"/>
              </a:rPr>
              <a:t>Non-compliance</a:t>
            </a: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500" dirty="0" smtClean="0">
                <a:ea typeface="Calibri" panose="020F0502020204030204" pitchFamily="34" charset="0"/>
                <a:cs typeface="Arial" panose="020B0604020202020204" pitchFamily="34" charset="0"/>
              </a:rPr>
              <a:t>Action due to omission or inactivity</a:t>
            </a: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500" dirty="0" smtClean="0">
                <a:ea typeface="Calibri" panose="020F0502020204030204" pitchFamily="34" charset="0"/>
                <a:cs typeface="Arial" panose="020B0604020202020204" pitchFamily="34" charset="0"/>
              </a:rPr>
              <a:t>Labour Jurisdiction</a:t>
            </a: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500" dirty="0">
                <a:ea typeface="Calibri" panose="020F0502020204030204" pitchFamily="34" charset="0"/>
                <a:cs typeface="Arial" panose="020B0604020202020204" pitchFamily="34" charset="0"/>
              </a:rPr>
              <a:t>Prejudgment </a:t>
            </a:r>
            <a:r>
              <a:rPr lang="en-GB" sz="1500" dirty="0" smtClean="0">
                <a:ea typeface="Calibri" panose="020F0502020204030204" pitchFamily="34" charset="0"/>
                <a:cs typeface="Arial" panose="020B0604020202020204" pitchFamily="34" charset="0"/>
              </a:rPr>
              <a:t>interpretation</a:t>
            </a:r>
            <a:endParaRPr lang="en-GB" sz="15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33952" t="17678" r="35209" b="5831"/>
          <a:stretch/>
        </p:blipFill>
        <p:spPr>
          <a:xfrm>
            <a:off x="5748385" y="1879771"/>
            <a:ext cx="3051744" cy="40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5541261"/>
            <a:ext cx="378823" cy="133159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0" y="324476"/>
            <a:ext cx="653143" cy="34764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0"/>
            <a:ext cx="378823" cy="5541262"/>
          </a:xfrm>
          <a:prstGeom prst="rect">
            <a:avLst/>
          </a:prstGeom>
          <a:solidFill>
            <a:srgbClr val="1B47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1B477E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96388" y="234545"/>
            <a:ext cx="6777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Action of non-compliance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Preliminary Phase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22" y="1118099"/>
            <a:ext cx="1767993" cy="170703"/>
          </a:xfrm>
          <a:prstGeom prst="rect">
            <a:avLst/>
          </a:prstGeom>
        </p:spPr>
      </p:pic>
      <p:sp>
        <p:nvSpPr>
          <p:cNvPr id="18" name="Rectangle 10"/>
          <p:cNvSpPr txBox="1">
            <a:spLocks noChangeArrowheads="1"/>
          </p:cNvSpPr>
          <p:nvPr/>
        </p:nvSpPr>
        <p:spPr>
          <a:xfrm>
            <a:off x="842347" y="2845977"/>
            <a:ext cx="3544383" cy="685307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vert="horz" lIns="90000" tIns="90000" rIns="90000" bIns="90000" rtlCol="0" anchor="ctr" anchorCtr="0">
            <a:noAutofit/>
          </a:bodyPr>
          <a:lstStyle/>
          <a:p>
            <a:pPr algn="ctr">
              <a:buClr>
                <a:srgbClr val="FFC000"/>
              </a:buClr>
            </a:pPr>
            <a:r>
              <a:rPr lang="en-GB" sz="1400" dirty="0" smtClean="0"/>
              <a:t>Preliminary Phase</a:t>
            </a:r>
            <a:endParaRPr lang="en-GB" sz="1400" dirty="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842347" y="3966466"/>
            <a:ext cx="3549766" cy="320535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marL="0" lvl="2" algn="ctr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US" sz="1400" b="1" dirty="0" smtClean="0"/>
              <a:t>The General Secretariat</a:t>
            </a:r>
            <a:endParaRPr lang="en-US" sz="1400" b="1" dirty="0"/>
          </a:p>
        </p:txBody>
      </p:sp>
      <p:sp>
        <p:nvSpPr>
          <p:cNvPr id="20" name="Rectangle 10"/>
          <p:cNvSpPr txBox="1">
            <a:spLocks noChangeArrowheads="1"/>
          </p:cNvSpPr>
          <p:nvPr/>
        </p:nvSpPr>
        <p:spPr>
          <a:xfrm>
            <a:off x="4989714" y="2839664"/>
            <a:ext cx="3544383" cy="691621"/>
          </a:xfrm>
          <a:prstGeom prst="rect">
            <a:avLst/>
          </a:prstGeom>
          <a:noFill/>
          <a:ln w="19050">
            <a:solidFill>
              <a:srgbClr val="C0C0C0"/>
            </a:solidFill>
          </a:ln>
        </p:spPr>
        <p:txBody>
          <a:bodyPr vert="horz" lIns="90000" tIns="90000" rIns="90000" bIns="90000" rtlCol="0" anchor="ctr" anchorCtr="0">
            <a:noAutofit/>
          </a:bodyPr>
          <a:lstStyle/>
          <a:p>
            <a:pPr marL="82550" lvl="2" algn="ctr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GB" sz="1400" dirty="0" smtClean="0"/>
              <a:t>Judicial Phase</a:t>
            </a:r>
            <a:endParaRPr lang="en-GB" sz="1400" dirty="0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961429" y="3966738"/>
            <a:ext cx="3549766" cy="32053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marL="0" lvl="2" algn="ctr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GB" sz="1400" b="1" dirty="0" smtClean="0"/>
              <a:t>The Andean Court of Justice</a:t>
            </a:r>
            <a:endParaRPr lang="en-GB" sz="1400" b="1" dirty="0"/>
          </a:p>
        </p:txBody>
      </p:sp>
      <p:sp>
        <p:nvSpPr>
          <p:cNvPr id="3" name="Flecha abajo 2"/>
          <p:cNvSpPr/>
          <p:nvPr/>
        </p:nvSpPr>
        <p:spPr>
          <a:xfrm>
            <a:off x="2278164" y="3622168"/>
            <a:ext cx="533954" cy="302539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6" name="Flecha abajo 25"/>
          <p:cNvSpPr/>
          <p:nvPr/>
        </p:nvSpPr>
        <p:spPr>
          <a:xfrm>
            <a:off x="6494928" y="3606964"/>
            <a:ext cx="533954" cy="302539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3109436" y="1710691"/>
            <a:ext cx="3202212" cy="3655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marL="0" lvl="2" algn="ctr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GB" sz="1400" b="1" dirty="0" smtClean="0"/>
              <a:t>Action of non-compliance</a:t>
            </a:r>
            <a:endParaRPr lang="en-GB" sz="1400" b="1" dirty="0"/>
          </a:p>
        </p:txBody>
      </p:sp>
      <p:cxnSp>
        <p:nvCxnSpPr>
          <p:cNvPr id="57" name="Conector recto 56"/>
          <p:cNvCxnSpPr/>
          <p:nvPr/>
        </p:nvCxnSpPr>
        <p:spPr>
          <a:xfrm>
            <a:off x="4607875" y="2082265"/>
            <a:ext cx="0" cy="34207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2553577" y="2418326"/>
            <a:ext cx="418614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 flipH="1">
            <a:off x="6736312" y="2415157"/>
            <a:ext cx="6824" cy="42450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H="1">
            <a:off x="2547115" y="2415158"/>
            <a:ext cx="6824" cy="42450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echa abajo 30"/>
          <p:cNvSpPr/>
          <p:nvPr/>
        </p:nvSpPr>
        <p:spPr>
          <a:xfrm rot="2150166">
            <a:off x="1555534" y="4305634"/>
            <a:ext cx="533954" cy="82178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2" name="Flecha abajo 31"/>
          <p:cNvSpPr/>
          <p:nvPr/>
        </p:nvSpPr>
        <p:spPr>
          <a:xfrm rot="19587678">
            <a:off x="3061950" y="4319858"/>
            <a:ext cx="533954" cy="82178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ángulo 32"/>
          <p:cNvSpPr/>
          <p:nvPr/>
        </p:nvSpPr>
        <p:spPr>
          <a:xfrm>
            <a:off x="762582" y="5088460"/>
            <a:ext cx="1637733" cy="13942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General Secretariat, acting on its own initiative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2641835" y="5088459"/>
            <a:ext cx="1676847" cy="13942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Claims submitted by Member Countries or  privates whose rights have been infringed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Flecha abajo 34"/>
          <p:cNvSpPr/>
          <p:nvPr/>
        </p:nvSpPr>
        <p:spPr>
          <a:xfrm rot="2150166">
            <a:off x="5770949" y="4305634"/>
            <a:ext cx="533954" cy="82178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Flecha abajo 35"/>
          <p:cNvSpPr/>
          <p:nvPr/>
        </p:nvSpPr>
        <p:spPr>
          <a:xfrm rot="19587678">
            <a:off x="7277365" y="4319858"/>
            <a:ext cx="533954" cy="82178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ángulo 36"/>
          <p:cNvSpPr/>
          <p:nvPr/>
        </p:nvSpPr>
        <p:spPr>
          <a:xfrm>
            <a:off x="4977997" y="5088460"/>
            <a:ext cx="1637733" cy="13942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General Secretariat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6857250" y="5088459"/>
            <a:ext cx="1676847" cy="13942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Lawsuits submitted by Member Countries or private whose rights have been infringed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45653" y="4300444"/>
            <a:ext cx="119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Initiated by</a:t>
            </a:r>
            <a:endParaRPr lang="en-GB" sz="1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354182" y="4264207"/>
            <a:ext cx="119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Initiated by</a:t>
            </a:r>
            <a:endParaRPr lang="en-GB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735115" y="3618697"/>
            <a:ext cx="119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Before</a:t>
            </a:r>
            <a:endParaRPr lang="en-GB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949262" y="3575783"/>
            <a:ext cx="119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Before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361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5541261"/>
            <a:ext cx="378823" cy="133159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0" y="324476"/>
            <a:ext cx="653143" cy="34764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0"/>
            <a:ext cx="378823" cy="5541262"/>
          </a:xfrm>
          <a:prstGeom prst="rect">
            <a:avLst/>
          </a:prstGeom>
          <a:solidFill>
            <a:srgbClr val="1B47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1B477E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96388" y="234545"/>
            <a:ext cx="6777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Preliminary Phase</a:t>
            </a:r>
            <a:r>
              <a:rPr lang="en-US" sz="2400" b="1" dirty="0" smtClean="0">
                <a:solidFill>
                  <a:schemeClr val="tx2"/>
                </a:solidFill>
              </a:rPr>
              <a:t>: Action of non-compliance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Initiated by the General Secretariat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22" y="1118099"/>
            <a:ext cx="1767993" cy="170703"/>
          </a:xfrm>
          <a:prstGeom prst="rect">
            <a:avLst/>
          </a:prstGeom>
        </p:spPr>
      </p:pic>
      <p:sp>
        <p:nvSpPr>
          <p:cNvPr id="55" name="Round Diagonal Corner Rectangle 10"/>
          <p:cNvSpPr/>
          <p:nvPr/>
        </p:nvSpPr>
        <p:spPr>
          <a:xfrm>
            <a:off x="7084598" y="3045916"/>
            <a:ext cx="1555844" cy="811142"/>
          </a:xfrm>
          <a:prstGeom prst="round2DiagRect">
            <a:avLst/>
          </a:prstGeom>
          <a:solidFill>
            <a:schemeClr val="bg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Legal Opinion of the General Secretariat	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8" name="Rounded Rectangle 6"/>
          <p:cNvSpPr/>
          <p:nvPr/>
        </p:nvSpPr>
        <p:spPr>
          <a:xfrm>
            <a:off x="632322" y="3001530"/>
            <a:ext cx="1525149" cy="8908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300" dirty="0" smtClean="0">
                <a:solidFill>
                  <a:schemeClr val="tx1"/>
                </a:solidFill>
              </a:rPr>
              <a:t>Communication issued by the General Secretariat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59" name="Rounded Rectangle 6"/>
          <p:cNvSpPr/>
          <p:nvPr/>
        </p:nvSpPr>
        <p:spPr>
          <a:xfrm>
            <a:off x="2709057" y="3001530"/>
            <a:ext cx="1525149" cy="8908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Reception of the Communication by the Member Country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60" name="Rounded Rectangle 6"/>
          <p:cNvSpPr/>
          <p:nvPr/>
        </p:nvSpPr>
        <p:spPr>
          <a:xfrm>
            <a:off x="5007863" y="3001530"/>
            <a:ext cx="1525149" cy="90904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300" dirty="0" smtClean="0">
                <a:solidFill>
                  <a:schemeClr val="tx1"/>
                </a:solidFill>
              </a:rPr>
              <a:t>Response of the Member Country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61" name="Right Arrow 7"/>
          <p:cNvSpPr/>
          <p:nvPr/>
        </p:nvSpPr>
        <p:spPr>
          <a:xfrm>
            <a:off x="2157472" y="3240820"/>
            <a:ext cx="531137" cy="396435"/>
          </a:xfrm>
          <a:prstGeom prst="rightArrow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1000" dirty="0">
              <a:solidFill>
                <a:schemeClr val="bg1"/>
              </a:solidFill>
            </a:endParaRPr>
          </a:p>
        </p:txBody>
      </p:sp>
      <p:sp>
        <p:nvSpPr>
          <p:cNvPr id="62" name="Right Arrow 7"/>
          <p:cNvSpPr/>
          <p:nvPr/>
        </p:nvSpPr>
        <p:spPr>
          <a:xfrm>
            <a:off x="4234205" y="3248728"/>
            <a:ext cx="773658" cy="396435"/>
          </a:xfrm>
          <a:prstGeom prst="rightArrow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1000" dirty="0">
              <a:solidFill>
                <a:schemeClr val="bg1"/>
              </a:solidFill>
            </a:endParaRPr>
          </a:p>
        </p:txBody>
      </p:sp>
      <p:sp>
        <p:nvSpPr>
          <p:cNvPr id="63" name="Right Arrow 7"/>
          <p:cNvSpPr/>
          <p:nvPr/>
        </p:nvSpPr>
        <p:spPr>
          <a:xfrm>
            <a:off x="6533012" y="3263235"/>
            <a:ext cx="551586" cy="396435"/>
          </a:xfrm>
          <a:prstGeom prst="rightArrow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1000" dirty="0">
              <a:solidFill>
                <a:schemeClr val="bg1"/>
              </a:solidFill>
            </a:endParaRPr>
          </a:p>
        </p:txBody>
      </p:sp>
      <p:sp>
        <p:nvSpPr>
          <p:cNvPr id="64" name="Right Arrow 7"/>
          <p:cNvSpPr/>
          <p:nvPr/>
        </p:nvSpPr>
        <p:spPr>
          <a:xfrm rot="16200000">
            <a:off x="4220300" y="2948766"/>
            <a:ext cx="660211" cy="363329"/>
          </a:xfrm>
          <a:prstGeom prst="rightArrow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1000" dirty="0">
              <a:solidFill>
                <a:schemeClr val="bg1"/>
              </a:solidFill>
            </a:endParaRPr>
          </a:p>
        </p:txBody>
      </p:sp>
      <p:sp>
        <p:nvSpPr>
          <p:cNvPr id="66" name="Rounded Rectangle 15"/>
          <p:cNvSpPr/>
          <p:nvPr/>
        </p:nvSpPr>
        <p:spPr>
          <a:xfrm>
            <a:off x="3690593" y="2307268"/>
            <a:ext cx="1719618" cy="4609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It is possible to have a meeting</a:t>
            </a:r>
          </a:p>
        </p:txBody>
      </p:sp>
      <p:sp>
        <p:nvSpPr>
          <p:cNvPr id="83" name="Rounded Rectangle 15"/>
          <p:cNvSpPr/>
          <p:nvPr/>
        </p:nvSpPr>
        <p:spPr>
          <a:xfrm>
            <a:off x="6003734" y="2307268"/>
            <a:ext cx="1534921" cy="42062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GB" sz="1100" dirty="0" smtClean="0">
                <a:solidFill>
                  <a:schemeClr val="tx1"/>
                </a:solidFill>
              </a:rPr>
              <a:t>Within </a:t>
            </a:r>
            <a:r>
              <a:rPr lang="en-GB" sz="1100" b="1" u="sng" dirty="0" smtClean="0">
                <a:solidFill>
                  <a:srgbClr val="FF0000"/>
                </a:solidFill>
              </a:rPr>
              <a:t>15 business days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84" name="Left Brace 11"/>
          <p:cNvSpPr/>
          <p:nvPr/>
        </p:nvSpPr>
        <p:spPr>
          <a:xfrm rot="16200000" flipH="1">
            <a:off x="6665557" y="2380536"/>
            <a:ext cx="129066" cy="987624"/>
          </a:xfrm>
          <a:prstGeom prst="leftBrace">
            <a:avLst>
              <a:gd name="adj1" fmla="val 36228"/>
              <a:gd name="adj2" fmla="val 52905"/>
            </a:avLst>
          </a:prstGeom>
          <a:noFill/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000">
              <a:solidFill>
                <a:schemeClr val="bg1"/>
              </a:solidFill>
            </a:endParaRPr>
          </a:p>
        </p:txBody>
      </p:sp>
      <p:sp>
        <p:nvSpPr>
          <p:cNvPr id="18" name="Rounded Rectangle 15"/>
          <p:cNvSpPr/>
          <p:nvPr/>
        </p:nvSpPr>
        <p:spPr>
          <a:xfrm>
            <a:off x="3007582" y="4125645"/>
            <a:ext cx="3112935" cy="1647282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US" sz="1200" dirty="0" smtClean="0">
                <a:solidFill>
                  <a:schemeClr val="tx1"/>
                </a:solidFill>
              </a:rPr>
              <a:t>Deadline for answering or for the submission of information:</a:t>
            </a:r>
          </a:p>
          <a:p>
            <a:pPr algn="ctr">
              <a:buClr>
                <a:srgbClr val="FFC000"/>
              </a:buClr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No greater than </a:t>
            </a:r>
            <a:r>
              <a:rPr lang="en-US" sz="1200" b="1" u="sng" dirty="0" smtClean="0">
                <a:solidFill>
                  <a:srgbClr val="FF0000"/>
                </a:solidFill>
              </a:rPr>
              <a:t>60 calendar days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or less than </a:t>
            </a:r>
            <a:r>
              <a:rPr lang="en-US" sz="1200" b="1" u="sng" dirty="0" smtClean="0">
                <a:solidFill>
                  <a:srgbClr val="FF0000"/>
                </a:solidFill>
              </a:rPr>
              <a:t>10 business days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In case of flagrancy, or restriction to trade: no greater than </a:t>
            </a:r>
            <a:r>
              <a:rPr lang="en-US" sz="1200" b="1" u="sng" dirty="0" smtClean="0">
                <a:solidFill>
                  <a:srgbClr val="FF0000"/>
                </a:solidFill>
              </a:rPr>
              <a:t>20 working days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Left Brace 11"/>
          <p:cNvSpPr/>
          <p:nvPr/>
        </p:nvSpPr>
        <p:spPr>
          <a:xfrm rot="16200000">
            <a:off x="4497022" y="2880060"/>
            <a:ext cx="106760" cy="2298882"/>
          </a:xfrm>
          <a:prstGeom prst="leftBrace">
            <a:avLst>
              <a:gd name="adj1" fmla="val 36228"/>
              <a:gd name="adj2" fmla="val 51046"/>
            </a:avLst>
          </a:prstGeom>
          <a:noFill/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000">
              <a:solidFill>
                <a:schemeClr val="bg1"/>
              </a:solidFill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1166296" y="3976120"/>
            <a:ext cx="457200" cy="33205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ounded Rectangle 15"/>
          <p:cNvSpPr/>
          <p:nvPr/>
        </p:nvSpPr>
        <p:spPr>
          <a:xfrm>
            <a:off x="577658" y="4388866"/>
            <a:ext cx="1755967" cy="1392175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US" sz="1200" dirty="0" smtClean="0">
                <a:solidFill>
                  <a:schemeClr val="tx1"/>
                </a:solidFill>
              </a:rPr>
              <a:t>The General Secretariat indicates the Andean legal provisions that consider are not being complied by the Member Country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378823" y="3492044"/>
            <a:ext cx="8765177" cy="410790"/>
          </a:xfrm>
          <a:prstGeom prst="homePlate">
            <a:avLst>
              <a:gd name="adj" fmla="val 20861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541261"/>
            <a:ext cx="378823" cy="133159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0" y="324476"/>
            <a:ext cx="653143" cy="34764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0"/>
            <a:ext cx="378823" cy="5541262"/>
          </a:xfrm>
          <a:prstGeom prst="rect">
            <a:avLst/>
          </a:prstGeom>
          <a:solidFill>
            <a:srgbClr val="1B47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1B477E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22" y="1118099"/>
            <a:ext cx="1767993" cy="170703"/>
          </a:xfrm>
          <a:prstGeom prst="rect">
            <a:avLst/>
          </a:prstGeom>
        </p:spPr>
      </p:pic>
      <p:sp>
        <p:nvSpPr>
          <p:cNvPr id="32" name="Rounded Rectangle 6"/>
          <p:cNvSpPr/>
          <p:nvPr/>
        </p:nvSpPr>
        <p:spPr>
          <a:xfrm>
            <a:off x="496388" y="3261818"/>
            <a:ext cx="1346060" cy="102291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300" dirty="0" smtClean="0">
                <a:solidFill>
                  <a:schemeClr val="tx1"/>
                </a:solidFill>
              </a:rPr>
              <a:t>claim </a:t>
            </a:r>
            <a:r>
              <a:rPr lang="en-US" sz="1300" dirty="0">
                <a:solidFill>
                  <a:schemeClr val="tx1"/>
                </a:solidFill>
              </a:rPr>
              <a:t>submitted by </a:t>
            </a:r>
            <a:r>
              <a:rPr lang="en-US" sz="1300" dirty="0" smtClean="0">
                <a:solidFill>
                  <a:schemeClr val="tx1"/>
                </a:solidFill>
              </a:rPr>
              <a:t>MC or a </a:t>
            </a:r>
            <a:r>
              <a:rPr lang="en-US" sz="1300" dirty="0">
                <a:solidFill>
                  <a:schemeClr val="tx1"/>
                </a:solidFill>
              </a:rPr>
              <a:t>private </a:t>
            </a:r>
            <a:r>
              <a:rPr lang="en-US" sz="1300" dirty="0" smtClean="0">
                <a:solidFill>
                  <a:schemeClr val="tx1"/>
                </a:solidFill>
              </a:rPr>
              <a:t>individual</a:t>
            </a:r>
            <a:endParaRPr lang="es-PE" sz="1300" dirty="0">
              <a:solidFill>
                <a:schemeClr val="tx1"/>
              </a:solidFill>
            </a:endParaRPr>
          </a:p>
        </p:txBody>
      </p:sp>
      <p:sp>
        <p:nvSpPr>
          <p:cNvPr id="9" name="Rounded Rectangle 6"/>
          <p:cNvSpPr/>
          <p:nvPr/>
        </p:nvSpPr>
        <p:spPr>
          <a:xfrm>
            <a:off x="1960013" y="3261817"/>
            <a:ext cx="1346060" cy="10229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300" dirty="0" smtClean="0">
                <a:solidFill>
                  <a:schemeClr val="tx1"/>
                </a:solidFill>
              </a:rPr>
              <a:t>Review of Claim’s requirements and Notification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0" name="Rounded Rectangle 6"/>
          <p:cNvSpPr/>
          <p:nvPr/>
        </p:nvSpPr>
        <p:spPr>
          <a:xfrm>
            <a:off x="3423638" y="3261817"/>
            <a:ext cx="1346060" cy="102291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300" dirty="0" smtClean="0">
                <a:solidFill>
                  <a:schemeClr val="tx1"/>
                </a:solidFill>
              </a:rPr>
              <a:t>The claimer rectify errors in the claim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1" name="Rounded Rectangle 6"/>
          <p:cNvSpPr/>
          <p:nvPr/>
        </p:nvSpPr>
        <p:spPr>
          <a:xfrm>
            <a:off x="4887263" y="3261816"/>
            <a:ext cx="1346060" cy="10229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US" sz="1300" dirty="0" smtClean="0">
                <a:solidFill>
                  <a:schemeClr val="tx1"/>
                </a:solidFill>
              </a:rPr>
              <a:t>The General Secretariat accepts or rejects the claim 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ounded Rectangle 6"/>
          <p:cNvSpPr/>
          <p:nvPr/>
        </p:nvSpPr>
        <p:spPr>
          <a:xfrm>
            <a:off x="6350888" y="3261816"/>
            <a:ext cx="1346060" cy="102291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300" dirty="0" smtClean="0">
                <a:solidFill>
                  <a:schemeClr val="tx1"/>
                </a:solidFill>
              </a:rPr>
              <a:t>Response of the Member Country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6" name="Round Diagonal Corner Rectangle 10"/>
          <p:cNvSpPr/>
          <p:nvPr/>
        </p:nvSpPr>
        <p:spPr>
          <a:xfrm>
            <a:off x="7810419" y="3259660"/>
            <a:ext cx="1163764" cy="1015819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Legal opinion of the General Secretariat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8" name="Left Brace 11"/>
          <p:cNvSpPr/>
          <p:nvPr/>
        </p:nvSpPr>
        <p:spPr>
          <a:xfrm rot="16200000" flipH="1">
            <a:off x="1823049" y="2613745"/>
            <a:ext cx="129066" cy="987624"/>
          </a:xfrm>
          <a:prstGeom prst="leftBrace">
            <a:avLst>
              <a:gd name="adj1" fmla="val 36228"/>
              <a:gd name="adj2" fmla="val 52905"/>
            </a:avLst>
          </a:prstGeom>
          <a:noFill/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000">
              <a:solidFill>
                <a:schemeClr val="bg1"/>
              </a:solidFill>
            </a:endParaRPr>
          </a:p>
        </p:txBody>
      </p:sp>
      <p:sp>
        <p:nvSpPr>
          <p:cNvPr id="19" name="Rounded Rectangle 15"/>
          <p:cNvSpPr/>
          <p:nvPr/>
        </p:nvSpPr>
        <p:spPr>
          <a:xfrm>
            <a:off x="1183987" y="2532110"/>
            <a:ext cx="1427948" cy="42062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US" sz="1100" dirty="0" smtClean="0">
                <a:solidFill>
                  <a:schemeClr val="tx1"/>
                </a:solidFill>
              </a:rPr>
              <a:t>Within </a:t>
            </a:r>
            <a:r>
              <a:rPr lang="en-US" sz="1100" b="1" u="sng" dirty="0" smtClean="0">
                <a:solidFill>
                  <a:srgbClr val="FF0000"/>
                </a:solidFill>
              </a:rPr>
              <a:t>5 business days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0" name="Left Brace 11"/>
          <p:cNvSpPr/>
          <p:nvPr/>
        </p:nvSpPr>
        <p:spPr>
          <a:xfrm rot="16200000" flipH="1">
            <a:off x="3282511" y="2613745"/>
            <a:ext cx="129066" cy="987624"/>
          </a:xfrm>
          <a:prstGeom prst="leftBrace">
            <a:avLst>
              <a:gd name="adj1" fmla="val 36228"/>
              <a:gd name="adj2" fmla="val 52905"/>
            </a:avLst>
          </a:prstGeom>
          <a:noFill/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000">
              <a:solidFill>
                <a:schemeClr val="bg1"/>
              </a:solidFill>
            </a:endParaRPr>
          </a:p>
        </p:txBody>
      </p:sp>
      <p:sp>
        <p:nvSpPr>
          <p:cNvPr id="21" name="Rounded Rectangle 15"/>
          <p:cNvSpPr/>
          <p:nvPr/>
        </p:nvSpPr>
        <p:spPr>
          <a:xfrm>
            <a:off x="2628880" y="2532674"/>
            <a:ext cx="1534921" cy="42062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US" sz="1100" dirty="0" smtClean="0">
                <a:solidFill>
                  <a:schemeClr val="tx1"/>
                </a:solidFill>
              </a:rPr>
              <a:t>Within </a:t>
            </a:r>
            <a:r>
              <a:rPr lang="en-US" sz="1100" b="1" u="sng" dirty="0" smtClean="0">
                <a:solidFill>
                  <a:srgbClr val="FF0000"/>
                </a:solidFill>
              </a:rPr>
              <a:t>15 business days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2" name="Left Brace 11"/>
          <p:cNvSpPr/>
          <p:nvPr/>
        </p:nvSpPr>
        <p:spPr>
          <a:xfrm rot="16200000" flipH="1">
            <a:off x="4710460" y="2613745"/>
            <a:ext cx="129066" cy="987624"/>
          </a:xfrm>
          <a:prstGeom prst="leftBrace">
            <a:avLst>
              <a:gd name="adj1" fmla="val 36228"/>
              <a:gd name="adj2" fmla="val 52905"/>
            </a:avLst>
          </a:prstGeom>
          <a:noFill/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000">
              <a:solidFill>
                <a:schemeClr val="bg1"/>
              </a:solidFill>
            </a:endParaRPr>
          </a:p>
        </p:txBody>
      </p:sp>
      <p:sp>
        <p:nvSpPr>
          <p:cNvPr id="23" name="Rounded Rectangle 15"/>
          <p:cNvSpPr/>
          <p:nvPr/>
        </p:nvSpPr>
        <p:spPr>
          <a:xfrm>
            <a:off x="4090718" y="2532110"/>
            <a:ext cx="1427949" cy="42062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GB" sz="1100" dirty="0" smtClean="0">
                <a:solidFill>
                  <a:schemeClr val="tx1"/>
                </a:solidFill>
              </a:rPr>
              <a:t>Within </a:t>
            </a:r>
            <a:r>
              <a:rPr lang="en-GB" sz="1100" b="1" u="sng" dirty="0" smtClean="0">
                <a:solidFill>
                  <a:srgbClr val="FF0000"/>
                </a:solidFill>
              </a:rPr>
              <a:t>5 business days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 flipH="1" flipV="1">
            <a:off x="6283752" y="3043023"/>
            <a:ext cx="4306" cy="44899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5"/>
          <p:cNvSpPr/>
          <p:nvPr/>
        </p:nvSpPr>
        <p:spPr>
          <a:xfrm>
            <a:off x="5516290" y="2407295"/>
            <a:ext cx="1650613" cy="6357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It is possible to have a meeting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Rounded Rectangle 15"/>
          <p:cNvSpPr/>
          <p:nvPr/>
        </p:nvSpPr>
        <p:spPr>
          <a:xfrm>
            <a:off x="7166903" y="2538246"/>
            <a:ext cx="1260143" cy="42062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US" sz="1100" dirty="0" smtClean="0">
                <a:solidFill>
                  <a:schemeClr val="tx1"/>
                </a:solidFill>
              </a:rPr>
              <a:t>Within </a:t>
            </a:r>
            <a:r>
              <a:rPr lang="en-US" sz="1100" b="1" u="sng" dirty="0" smtClean="0">
                <a:solidFill>
                  <a:srgbClr val="FF0000"/>
                </a:solidFill>
              </a:rPr>
              <a:t>15 business days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5" name="Left Brace 11"/>
          <p:cNvSpPr/>
          <p:nvPr/>
        </p:nvSpPr>
        <p:spPr>
          <a:xfrm rot="16200000" flipH="1">
            <a:off x="7685742" y="2610818"/>
            <a:ext cx="129066" cy="987624"/>
          </a:xfrm>
          <a:prstGeom prst="leftBrace">
            <a:avLst>
              <a:gd name="adj1" fmla="val 36228"/>
              <a:gd name="adj2" fmla="val 52905"/>
            </a:avLst>
          </a:prstGeom>
          <a:noFill/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00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96388" y="234545"/>
            <a:ext cx="6777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Preliminary Phase</a:t>
            </a:r>
            <a:r>
              <a:rPr lang="en-US" sz="2400" b="1" dirty="0">
                <a:solidFill>
                  <a:schemeClr val="tx2"/>
                </a:solidFill>
              </a:rPr>
              <a:t>: Action of non-compliance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Initiated by Member Countries or private individuals</a:t>
            </a:r>
          </a:p>
        </p:txBody>
      </p:sp>
      <p:sp>
        <p:nvSpPr>
          <p:cNvPr id="26" name="Left Brace 11"/>
          <p:cNvSpPr/>
          <p:nvPr/>
        </p:nvSpPr>
        <p:spPr>
          <a:xfrm rot="16200000">
            <a:off x="6259828" y="3629863"/>
            <a:ext cx="106017" cy="1505086"/>
          </a:xfrm>
          <a:prstGeom prst="leftBrace">
            <a:avLst>
              <a:gd name="adj1" fmla="val 36228"/>
              <a:gd name="adj2" fmla="val 51046"/>
            </a:avLst>
          </a:prstGeom>
          <a:noFill/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000">
              <a:solidFill>
                <a:schemeClr val="bg1"/>
              </a:solidFill>
            </a:endParaRPr>
          </a:p>
        </p:txBody>
      </p:sp>
      <p:sp>
        <p:nvSpPr>
          <p:cNvPr id="27" name="Rounded Rectangle 15"/>
          <p:cNvSpPr/>
          <p:nvPr/>
        </p:nvSpPr>
        <p:spPr>
          <a:xfrm>
            <a:off x="4794420" y="4415686"/>
            <a:ext cx="3112935" cy="159776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US" sz="1200" dirty="0" smtClean="0">
                <a:solidFill>
                  <a:schemeClr val="tx1"/>
                </a:solidFill>
              </a:rPr>
              <a:t>Deadline for answering or for the submission of information:</a:t>
            </a:r>
          </a:p>
          <a:p>
            <a:pPr algn="ctr">
              <a:buClr>
                <a:srgbClr val="FFC000"/>
              </a:buClr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No greater than </a:t>
            </a:r>
            <a:r>
              <a:rPr lang="en-US" sz="1200" b="1" u="sng" dirty="0" smtClean="0">
                <a:solidFill>
                  <a:srgbClr val="FF0000"/>
                </a:solidFill>
              </a:rPr>
              <a:t>60 calendar days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or less than </a:t>
            </a:r>
            <a:r>
              <a:rPr lang="en-US" sz="1200" b="1" u="sng" dirty="0" smtClean="0">
                <a:solidFill>
                  <a:srgbClr val="FF0000"/>
                </a:solidFill>
              </a:rPr>
              <a:t>10 business days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In case of flagrancy, or restriction to trade: no greater than </a:t>
            </a:r>
            <a:r>
              <a:rPr lang="en-US" sz="1200" b="1" u="sng" dirty="0" smtClean="0">
                <a:solidFill>
                  <a:srgbClr val="FF0000"/>
                </a:solidFill>
              </a:rPr>
              <a:t>20 business days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Rounded Rectangle 15"/>
          <p:cNvSpPr/>
          <p:nvPr/>
        </p:nvSpPr>
        <p:spPr>
          <a:xfrm>
            <a:off x="335607" y="4747425"/>
            <a:ext cx="1755967" cy="1392175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US" sz="1200" dirty="0" smtClean="0">
                <a:solidFill>
                  <a:schemeClr val="tx1"/>
                </a:solidFill>
              </a:rPr>
              <a:t>The claim has to contain the Andean legal provisions that consider are not being complied by the Member Country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Flecha abajo 28"/>
          <p:cNvSpPr/>
          <p:nvPr/>
        </p:nvSpPr>
        <p:spPr>
          <a:xfrm>
            <a:off x="940818" y="4401722"/>
            <a:ext cx="457200" cy="33205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91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5541261"/>
            <a:ext cx="378823" cy="133159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0" y="324476"/>
            <a:ext cx="653143" cy="34764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0"/>
            <a:ext cx="378823" cy="5541262"/>
          </a:xfrm>
          <a:prstGeom prst="rect">
            <a:avLst/>
          </a:prstGeom>
          <a:solidFill>
            <a:srgbClr val="1B47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1B477E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96388" y="234545"/>
            <a:ext cx="6777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Action of non-compliance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Judicial Phase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22" y="1118099"/>
            <a:ext cx="1767993" cy="170703"/>
          </a:xfrm>
          <a:prstGeom prst="rect">
            <a:avLst/>
          </a:prstGeom>
        </p:spPr>
      </p:pic>
      <p:sp>
        <p:nvSpPr>
          <p:cNvPr id="18" name="Rectangle 10"/>
          <p:cNvSpPr txBox="1">
            <a:spLocks noChangeArrowheads="1"/>
          </p:cNvSpPr>
          <p:nvPr/>
        </p:nvSpPr>
        <p:spPr>
          <a:xfrm>
            <a:off x="842347" y="2845977"/>
            <a:ext cx="3544383" cy="68530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vert="horz" lIns="90000" tIns="90000" rIns="90000" bIns="90000" rtlCol="0" anchor="ctr" anchorCtr="0">
            <a:noAutofit/>
          </a:bodyPr>
          <a:lstStyle/>
          <a:p>
            <a:pPr algn="ctr">
              <a:buClr>
                <a:srgbClr val="FFC000"/>
              </a:buClr>
            </a:pPr>
            <a:r>
              <a:rPr lang="en-GB" sz="1600" dirty="0" smtClean="0"/>
              <a:t>Preliminary Phase</a:t>
            </a:r>
            <a:endParaRPr lang="en-GB" sz="1600" dirty="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842347" y="3966466"/>
            <a:ext cx="3549766" cy="32053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marL="0" lvl="2" algn="ctr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US" sz="1600" b="1" dirty="0" smtClean="0"/>
              <a:t>The General Secretariat</a:t>
            </a:r>
            <a:endParaRPr lang="en-US" sz="1600" b="1" dirty="0"/>
          </a:p>
        </p:txBody>
      </p:sp>
      <p:sp>
        <p:nvSpPr>
          <p:cNvPr id="20" name="Rectangle 10"/>
          <p:cNvSpPr txBox="1">
            <a:spLocks noChangeArrowheads="1"/>
          </p:cNvSpPr>
          <p:nvPr/>
        </p:nvSpPr>
        <p:spPr>
          <a:xfrm>
            <a:off x="4989714" y="2839664"/>
            <a:ext cx="3544383" cy="691621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vert="horz" lIns="90000" tIns="90000" rIns="90000" bIns="90000" rtlCol="0" anchor="ctr" anchorCtr="0">
            <a:noAutofit/>
          </a:bodyPr>
          <a:lstStyle/>
          <a:p>
            <a:pPr marL="82550" lvl="2" algn="ctr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GB" sz="1600" dirty="0" smtClean="0"/>
              <a:t>Judicial Phase</a:t>
            </a:r>
            <a:endParaRPr lang="en-GB" sz="1600" dirty="0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961429" y="3966738"/>
            <a:ext cx="3549766" cy="320535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marL="0" lvl="2" algn="ctr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GB" sz="1600" b="1" dirty="0" smtClean="0"/>
              <a:t>The Andean Court of Justice</a:t>
            </a:r>
            <a:endParaRPr lang="en-GB" sz="1600" b="1" dirty="0"/>
          </a:p>
        </p:txBody>
      </p:sp>
      <p:sp>
        <p:nvSpPr>
          <p:cNvPr id="3" name="Flecha abajo 2"/>
          <p:cNvSpPr/>
          <p:nvPr/>
        </p:nvSpPr>
        <p:spPr>
          <a:xfrm>
            <a:off x="2278164" y="3622168"/>
            <a:ext cx="533954" cy="302539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echa abajo 25"/>
          <p:cNvSpPr/>
          <p:nvPr/>
        </p:nvSpPr>
        <p:spPr>
          <a:xfrm>
            <a:off x="6494928" y="3606964"/>
            <a:ext cx="533954" cy="302539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3109436" y="1710691"/>
            <a:ext cx="3202212" cy="3655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marL="0" lvl="2" algn="ctr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GB" sz="1600" b="1" dirty="0" smtClean="0"/>
              <a:t>Action of non-compliance</a:t>
            </a:r>
            <a:endParaRPr lang="en-GB" sz="1600" b="1" dirty="0"/>
          </a:p>
        </p:txBody>
      </p:sp>
      <p:cxnSp>
        <p:nvCxnSpPr>
          <p:cNvPr id="57" name="Conector recto 56"/>
          <p:cNvCxnSpPr/>
          <p:nvPr/>
        </p:nvCxnSpPr>
        <p:spPr>
          <a:xfrm>
            <a:off x="4607875" y="2082265"/>
            <a:ext cx="0" cy="34207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2553577" y="2418326"/>
            <a:ext cx="418614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 flipH="1">
            <a:off x="6736312" y="2415157"/>
            <a:ext cx="6824" cy="42450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H="1">
            <a:off x="2547115" y="2415158"/>
            <a:ext cx="6824" cy="42450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echa abajo 30"/>
          <p:cNvSpPr/>
          <p:nvPr/>
        </p:nvSpPr>
        <p:spPr>
          <a:xfrm rot="2150166">
            <a:off x="1555534" y="4305634"/>
            <a:ext cx="533954" cy="82178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echa abajo 31"/>
          <p:cNvSpPr/>
          <p:nvPr/>
        </p:nvSpPr>
        <p:spPr>
          <a:xfrm rot="19587678">
            <a:off x="3061950" y="4319858"/>
            <a:ext cx="533954" cy="82178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echa abajo 34"/>
          <p:cNvSpPr/>
          <p:nvPr/>
        </p:nvSpPr>
        <p:spPr>
          <a:xfrm rot="2150166">
            <a:off x="5770949" y="4305634"/>
            <a:ext cx="533954" cy="82178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echa abajo 35"/>
          <p:cNvSpPr/>
          <p:nvPr/>
        </p:nvSpPr>
        <p:spPr>
          <a:xfrm rot="19587678">
            <a:off x="7277365" y="4319858"/>
            <a:ext cx="533954" cy="82178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ángulo 26"/>
          <p:cNvSpPr/>
          <p:nvPr/>
        </p:nvSpPr>
        <p:spPr>
          <a:xfrm>
            <a:off x="762582" y="5088460"/>
            <a:ext cx="1637733" cy="13942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General Secretariat, acting on its own initiative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641835" y="5088459"/>
            <a:ext cx="1676847" cy="13942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Claims submitted by Member Countries or privates whose rights have been infringed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977997" y="5088460"/>
            <a:ext cx="1637733" cy="13942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General Secretariat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857250" y="5088459"/>
            <a:ext cx="1676847" cy="13942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Lawsuits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submitted by Member Countries or 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privates whose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rights have been infringed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2104709" y="4300444"/>
            <a:ext cx="119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Initiated by</a:t>
            </a:r>
            <a:endParaRPr lang="en-GB" sz="12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6378912" y="4308875"/>
            <a:ext cx="119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Initiated by</a:t>
            </a:r>
            <a:endParaRPr lang="en-GB" sz="1200" dirty="0"/>
          </a:p>
        </p:txBody>
      </p:sp>
      <p:sp>
        <p:nvSpPr>
          <p:cNvPr id="41" name="CuadroTexto 40"/>
          <p:cNvSpPr txBox="1"/>
          <p:nvPr/>
        </p:nvSpPr>
        <p:spPr>
          <a:xfrm>
            <a:off x="2735115" y="3618697"/>
            <a:ext cx="119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Before</a:t>
            </a:r>
            <a:endParaRPr lang="en-GB" sz="120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6949262" y="3575783"/>
            <a:ext cx="119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Before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217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378823" y="3614875"/>
            <a:ext cx="8765177" cy="410790"/>
          </a:xfrm>
          <a:prstGeom prst="homePlate">
            <a:avLst>
              <a:gd name="adj" fmla="val 20861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515272"/>
            <a:ext cx="388158" cy="133159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0" y="324476"/>
            <a:ext cx="653143" cy="34764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0"/>
            <a:ext cx="378823" cy="5541262"/>
          </a:xfrm>
          <a:prstGeom prst="rect">
            <a:avLst/>
          </a:prstGeom>
          <a:solidFill>
            <a:srgbClr val="1B47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1B477E"/>
              </a:solidFill>
            </a:endParaRPr>
          </a:p>
        </p:txBody>
      </p:sp>
      <p:sp>
        <p:nvSpPr>
          <p:cNvPr id="32" name="Rounded Rectangle 6"/>
          <p:cNvSpPr/>
          <p:nvPr/>
        </p:nvSpPr>
        <p:spPr>
          <a:xfrm>
            <a:off x="496389" y="3384649"/>
            <a:ext cx="1135550" cy="8217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300" dirty="0" smtClean="0">
                <a:solidFill>
                  <a:schemeClr val="tx1"/>
                </a:solidFill>
              </a:rPr>
              <a:t>Lawsuit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Rounded Rectangle 6"/>
          <p:cNvSpPr/>
          <p:nvPr/>
        </p:nvSpPr>
        <p:spPr>
          <a:xfrm>
            <a:off x="1749505" y="3384644"/>
            <a:ext cx="1269248" cy="7989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300" dirty="0" smtClean="0">
                <a:solidFill>
                  <a:schemeClr val="tx1"/>
                </a:solidFill>
              </a:rPr>
              <a:t>Ruling of Admission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0" name="Rounded Rectangle 6"/>
          <p:cNvSpPr/>
          <p:nvPr/>
        </p:nvSpPr>
        <p:spPr>
          <a:xfrm>
            <a:off x="3098704" y="3381556"/>
            <a:ext cx="1290731" cy="823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300" dirty="0" smtClean="0">
                <a:solidFill>
                  <a:schemeClr val="tx1"/>
                </a:solidFill>
              </a:rPr>
              <a:t>Respond to the Lawsuit by the Member Country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6" name="Round Diagonal Corner Rectangle 10"/>
          <p:cNvSpPr/>
          <p:nvPr/>
        </p:nvSpPr>
        <p:spPr>
          <a:xfrm>
            <a:off x="8065729" y="3381555"/>
            <a:ext cx="983911" cy="802018"/>
          </a:xfrm>
          <a:prstGeom prst="round2Diag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Final Judgment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Left Brace 11"/>
          <p:cNvSpPr/>
          <p:nvPr/>
        </p:nvSpPr>
        <p:spPr>
          <a:xfrm rot="16200000" flipH="1">
            <a:off x="3009888" y="2777593"/>
            <a:ext cx="129066" cy="987624"/>
          </a:xfrm>
          <a:prstGeom prst="leftBrace">
            <a:avLst>
              <a:gd name="adj1" fmla="val 36228"/>
              <a:gd name="adj2" fmla="val 52905"/>
            </a:avLst>
          </a:prstGeom>
          <a:noFill/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000">
              <a:solidFill>
                <a:schemeClr val="bg1"/>
              </a:solidFill>
            </a:endParaRPr>
          </a:p>
        </p:txBody>
      </p:sp>
      <p:sp>
        <p:nvSpPr>
          <p:cNvPr id="21" name="Rounded Rectangle 15"/>
          <p:cNvSpPr/>
          <p:nvPr/>
        </p:nvSpPr>
        <p:spPr>
          <a:xfrm>
            <a:off x="2611637" y="2735651"/>
            <a:ext cx="987623" cy="42062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US" sz="1100" dirty="0" smtClean="0">
                <a:solidFill>
                  <a:schemeClr val="tx1"/>
                </a:solidFill>
              </a:rPr>
              <a:t>Within </a:t>
            </a:r>
            <a:r>
              <a:rPr lang="en-US" sz="1100" b="1" u="sng" dirty="0" smtClean="0">
                <a:solidFill>
                  <a:srgbClr val="FF0000"/>
                </a:solidFill>
              </a:rPr>
              <a:t>40 days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2" name="Left Brace 11"/>
          <p:cNvSpPr/>
          <p:nvPr/>
        </p:nvSpPr>
        <p:spPr>
          <a:xfrm rot="16200000" flipH="1">
            <a:off x="4381867" y="2778135"/>
            <a:ext cx="129066" cy="987624"/>
          </a:xfrm>
          <a:prstGeom prst="leftBrace">
            <a:avLst>
              <a:gd name="adj1" fmla="val 36228"/>
              <a:gd name="adj2" fmla="val 52905"/>
            </a:avLst>
          </a:prstGeom>
          <a:noFill/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000">
              <a:solidFill>
                <a:schemeClr val="bg1"/>
              </a:solidFill>
            </a:endParaRPr>
          </a:p>
        </p:txBody>
      </p:sp>
      <p:sp>
        <p:nvSpPr>
          <p:cNvPr id="23" name="Rounded Rectangle 15"/>
          <p:cNvSpPr/>
          <p:nvPr/>
        </p:nvSpPr>
        <p:spPr>
          <a:xfrm>
            <a:off x="4025282" y="2764976"/>
            <a:ext cx="1012659" cy="42062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US" sz="1100" dirty="0" smtClean="0">
                <a:solidFill>
                  <a:schemeClr val="tx1"/>
                </a:solidFill>
              </a:rPr>
              <a:t>Within </a:t>
            </a:r>
            <a:r>
              <a:rPr lang="en-US" sz="1100" b="1" u="sng" dirty="0" smtClean="0">
                <a:solidFill>
                  <a:srgbClr val="FF0000"/>
                </a:solidFill>
              </a:rPr>
              <a:t>10 days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4" name="Rounded Rectangle 15"/>
          <p:cNvSpPr/>
          <p:nvPr/>
        </p:nvSpPr>
        <p:spPr>
          <a:xfrm>
            <a:off x="6223555" y="2729584"/>
            <a:ext cx="1068178" cy="42062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US" sz="1100" dirty="0" smtClean="0">
                <a:solidFill>
                  <a:schemeClr val="tx1"/>
                </a:solidFill>
              </a:rPr>
              <a:t>Within</a:t>
            </a:r>
          </a:p>
          <a:p>
            <a:pPr algn="ctr">
              <a:buClr>
                <a:srgbClr val="FFC000"/>
              </a:buClr>
            </a:pP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b="1" u="sng" dirty="0" smtClean="0">
                <a:solidFill>
                  <a:srgbClr val="FF0000"/>
                </a:solidFill>
              </a:rPr>
              <a:t>8 days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5" name="Left Brace 11"/>
          <p:cNvSpPr/>
          <p:nvPr/>
        </p:nvSpPr>
        <p:spPr>
          <a:xfrm rot="16200000" flipH="1">
            <a:off x="6693111" y="2774831"/>
            <a:ext cx="129066" cy="987624"/>
          </a:xfrm>
          <a:prstGeom prst="leftBrace">
            <a:avLst>
              <a:gd name="adj1" fmla="val 36228"/>
              <a:gd name="adj2" fmla="val 52905"/>
            </a:avLst>
          </a:prstGeom>
          <a:noFill/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000">
              <a:solidFill>
                <a:schemeClr val="bg1"/>
              </a:solidFill>
            </a:endParaRPr>
          </a:p>
        </p:txBody>
      </p:sp>
      <p:cxnSp>
        <p:nvCxnSpPr>
          <p:cNvPr id="38" name="Conector recto de flecha 37"/>
          <p:cNvCxnSpPr/>
          <p:nvPr/>
        </p:nvCxnSpPr>
        <p:spPr>
          <a:xfrm flipH="1">
            <a:off x="1064936" y="4186465"/>
            <a:ext cx="4306" cy="43396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15"/>
          <p:cNvSpPr/>
          <p:nvPr/>
        </p:nvSpPr>
        <p:spPr>
          <a:xfrm>
            <a:off x="496388" y="4662717"/>
            <a:ext cx="1277820" cy="10843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Regularization of the </a:t>
            </a:r>
            <a:r>
              <a:rPr lang="en-US" sz="1200" dirty="0" smtClean="0">
                <a:solidFill>
                  <a:schemeClr val="tx1"/>
                </a:solidFill>
              </a:rPr>
              <a:t>suit, </a:t>
            </a:r>
            <a:r>
              <a:rPr lang="en-US" sz="1200" dirty="0">
                <a:solidFill>
                  <a:schemeClr val="tx1"/>
                </a:solidFill>
              </a:rPr>
              <a:t>if it does not meet </a:t>
            </a:r>
            <a:r>
              <a:rPr lang="en-US" sz="1200" dirty="0" smtClean="0">
                <a:solidFill>
                  <a:schemeClr val="tx1"/>
                </a:solidFill>
              </a:rPr>
              <a:t>the admissibility </a:t>
            </a:r>
            <a:r>
              <a:rPr lang="en-US" sz="1200" dirty="0">
                <a:solidFill>
                  <a:schemeClr val="tx1"/>
                </a:solidFill>
              </a:rPr>
              <a:t>requirements</a:t>
            </a:r>
            <a:endParaRPr lang="es-PE" sz="1200" dirty="0" smtClean="0">
              <a:solidFill>
                <a:schemeClr val="tx1"/>
              </a:solidFill>
            </a:endParaRPr>
          </a:p>
        </p:txBody>
      </p:sp>
      <p:sp>
        <p:nvSpPr>
          <p:cNvPr id="42" name="Rounded Rectangle 15"/>
          <p:cNvSpPr/>
          <p:nvPr/>
        </p:nvSpPr>
        <p:spPr>
          <a:xfrm>
            <a:off x="965540" y="4195662"/>
            <a:ext cx="856901" cy="42062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GB" sz="1100" dirty="0" smtClean="0">
                <a:solidFill>
                  <a:schemeClr val="tx1"/>
                </a:solidFill>
              </a:rPr>
              <a:t>Within </a:t>
            </a:r>
            <a:r>
              <a:rPr lang="en-GB" sz="1100" b="1" u="sng" dirty="0" smtClean="0">
                <a:solidFill>
                  <a:srgbClr val="FF0000"/>
                </a:solidFill>
              </a:rPr>
              <a:t>15 days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59" name="Rounded Rectangle 6"/>
          <p:cNvSpPr/>
          <p:nvPr/>
        </p:nvSpPr>
        <p:spPr>
          <a:xfrm>
            <a:off x="4503760" y="3410130"/>
            <a:ext cx="1074382" cy="802019"/>
          </a:xfrm>
          <a:prstGeom prst="round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300" dirty="0" smtClean="0">
                <a:solidFill>
                  <a:schemeClr val="tx1"/>
                </a:solidFill>
              </a:rPr>
              <a:t>Review of evidence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60" name="Rounded Rectangle 6"/>
          <p:cNvSpPr/>
          <p:nvPr/>
        </p:nvSpPr>
        <p:spPr>
          <a:xfrm>
            <a:off x="5630702" y="3381556"/>
            <a:ext cx="1074382" cy="802018"/>
          </a:xfrm>
          <a:prstGeom prst="round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  <a:tabLst>
                <a:tab pos="95250" algn="l"/>
              </a:tabLst>
            </a:pPr>
            <a:r>
              <a:rPr lang="en-US" sz="1300" dirty="0" smtClean="0">
                <a:solidFill>
                  <a:schemeClr val="tx1"/>
                </a:solidFill>
              </a:rPr>
              <a:t>Hearing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61" name="Rounded Rectangle 6"/>
          <p:cNvSpPr/>
          <p:nvPr/>
        </p:nvSpPr>
        <p:spPr>
          <a:xfrm>
            <a:off x="6757644" y="3381555"/>
            <a:ext cx="1133378" cy="8020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1" algn="ctr">
              <a:buClr>
                <a:srgbClr val="FFC000"/>
              </a:buClr>
            </a:pPr>
            <a:r>
              <a:rPr lang="en-US" sz="1300" dirty="0" smtClean="0">
                <a:solidFill>
                  <a:schemeClr val="tx1"/>
                </a:solidFill>
              </a:rPr>
              <a:t>Final Allegation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7461066" y="2761055"/>
            <a:ext cx="1068178" cy="42062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FFC000"/>
              </a:buClr>
            </a:pPr>
            <a:r>
              <a:rPr lang="en-US" sz="1100" dirty="0" smtClean="0">
                <a:solidFill>
                  <a:schemeClr val="tx1"/>
                </a:solidFill>
              </a:rPr>
              <a:t>Within</a:t>
            </a:r>
          </a:p>
          <a:p>
            <a:pPr algn="ctr">
              <a:buClr>
                <a:srgbClr val="FFC000"/>
              </a:buClr>
            </a:pP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b="1" u="sng" dirty="0" smtClean="0">
                <a:solidFill>
                  <a:srgbClr val="FF0000"/>
                </a:solidFill>
              </a:rPr>
              <a:t>60 days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8" name="Left Brace 11"/>
          <p:cNvSpPr/>
          <p:nvPr/>
        </p:nvSpPr>
        <p:spPr>
          <a:xfrm rot="16200000" flipH="1">
            <a:off x="7890345" y="2774831"/>
            <a:ext cx="129066" cy="987624"/>
          </a:xfrm>
          <a:prstGeom prst="leftBrace">
            <a:avLst>
              <a:gd name="adj1" fmla="val 36228"/>
              <a:gd name="adj2" fmla="val 52905"/>
            </a:avLst>
          </a:prstGeom>
          <a:noFill/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00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96388" y="234545"/>
            <a:ext cx="7569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Judicial Phase</a:t>
            </a:r>
            <a:r>
              <a:rPr lang="en-US" sz="2400" b="1" dirty="0">
                <a:solidFill>
                  <a:schemeClr val="tx2"/>
                </a:solidFill>
              </a:rPr>
              <a:t>: Action of </a:t>
            </a:r>
            <a:r>
              <a:rPr lang="en-US" sz="2400" b="1" dirty="0" smtClean="0">
                <a:solidFill>
                  <a:schemeClr val="tx2"/>
                </a:solidFill>
              </a:rPr>
              <a:t>non-compliance</a:t>
            </a:r>
          </a:p>
          <a:p>
            <a:r>
              <a:rPr lang="en-US" dirty="0">
                <a:solidFill>
                  <a:schemeClr val="tx2"/>
                </a:solidFill>
              </a:rPr>
              <a:t>Initiated by </a:t>
            </a:r>
            <a:r>
              <a:rPr lang="en-US" dirty="0" smtClean="0">
                <a:solidFill>
                  <a:schemeClr val="tx2"/>
                </a:solidFill>
              </a:rPr>
              <a:t>the General Secretariat, Member </a:t>
            </a:r>
            <a:r>
              <a:rPr lang="en-US" dirty="0">
                <a:solidFill>
                  <a:schemeClr val="tx2"/>
                </a:solidFill>
              </a:rPr>
              <a:t>Countries or </a:t>
            </a:r>
            <a:r>
              <a:rPr lang="en-US" dirty="0" smtClean="0">
                <a:solidFill>
                  <a:schemeClr val="tx2"/>
                </a:solidFill>
              </a:rPr>
              <a:t>privates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 flipH="1">
            <a:off x="1057705" y="5736015"/>
            <a:ext cx="4306" cy="22269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5"/>
          <p:cNvSpPr/>
          <p:nvPr/>
        </p:nvSpPr>
        <p:spPr>
          <a:xfrm>
            <a:off x="267008" y="5673181"/>
            <a:ext cx="1736580" cy="142196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The lawsuit must contain the legal arguments related to the non-compliance of the Andean Regulation</a:t>
            </a:r>
            <a:endParaRPr lang="es-PE" sz="1100" dirty="0" smtClean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2532" y="1511659"/>
            <a:ext cx="8437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For initiating a procedure before the Andean Court, the preliminary phase has to be exhausted:</a:t>
            </a:r>
          </a:p>
          <a:p>
            <a:endParaRPr lang="en-GB" sz="1500" dirty="0" smtClean="0"/>
          </a:p>
          <a:p>
            <a:pPr marL="400050" indent="-400050">
              <a:buClr>
                <a:srgbClr val="FFC000"/>
              </a:buClr>
              <a:buFont typeface="+mj-lt"/>
              <a:buAutoNum type="romanLcPeriod"/>
            </a:pPr>
            <a:r>
              <a:rPr lang="en-GB" sz="1500" dirty="0" smtClean="0"/>
              <a:t>With a legal opinion (“</a:t>
            </a:r>
            <a:r>
              <a:rPr lang="en-GB" sz="1500" dirty="0" err="1" smtClean="0"/>
              <a:t>Dictamen</a:t>
            </a:r>
            <a:r>
              <a:rPr lang="en-GB" sz="1500" dirty="0" smtClean="0"/>
              <a:t>”) issued by the General Secretariat; or</a:t>
            </a:r>
          </a:p>
          <a:p>
            <a:pPr marL="400050" indent="-400050">
              <a:buClr>
                <a:srgbClr val="FFC000"/>
              </a:buClr>
              <a:buFont typeface="+mj-lt"/>
              <a:buAutoNum type="romanLcPeriod"/>
            </a:pPr>
            <a:r>
              <a:rPr lang="en-GB" sz="1500" dirty="0" smtClean="0"/>
              <a:t>If there is no legal opinion, 75 days after the initiation of the preliminary procedure.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22" y="1118099"/>
            <a:ext cx="1767993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40626" y="0"/>
            <a:ext cx="3803374" cy="265203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0" y="6016487"/>
            <a:ext cx="378823" cy="54333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Rectángulo 12"/>
          <p:cNvSpPr/>
          <p:nvPr/>
        </p:nvSpPr>
        <p:spPr>
          <a:xfrm>
            <a:off x="378823" y="6016486"/>
            <a:ext cx="8765177" cy="543339"/>
          </a:xfrm>
          <a:prstGeom prst="rect">
            <a:avLst/>
          </a:prstGeom>
          <a:solidFill>
            <a:srgbClr val="1B477E">
              <a:alpha val="89804"/>
            </a:srgb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" name="Text Box 80"/>
          <p:cNvSpPr txBox="1">
            <a:spLocks noChangeArrowheads="1"/>
          </p:cNvSpPr>
          <p:nvPr/>
        </p:nvSpPr>
        <p:spPr bwMode="auto">
          <a:xfrm>
            <a:off x="5997781" y="1497067"/>
            <a:ext cx="2735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altLang="es-ES_tradnl" sz="900" dirty="0" smtClean="0">
                <a:solidFill>
                  <a:srgbClr val="7F7F7F"/>
                </a:solidFill>
              </a:rPr>
              <a:t>Secretaría General de la Comunidad Andina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altLang="es-ES_tradnl" sz="900" dirty="0" smtClean="0">
                <a:solidFill>
                  <a:srgbClr val="7F7F7F"/>
                </a:solidFill>
              </a:rPr>
              <a:t>Paseo de la Republica 3895, Lima 27 – Perú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altLang="es-ES_tradnl" sz="900" dirty="0" smtClean="0">
                <a:solidFill>
                  <a:srgbClr val="7F7F7F"/>
                </a:solidFill>
              </a:rPr>
              <a:t>Teléfono: (511) 710 6400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altLang="es-ES_tradnl" sz="900" dirty="0" smtClean="0">
                <a:solidFill>
                  <a:srgbClr val="7F7F7F"/>
                </a:solidFill>
              </a:rPr>
              <a:t>Fax: (511) 221 3329</a:t>
            </a:r>
            <a:endParaRPr lang="es-ES" altLang="es-ES_tradnl" sz="900" dirty="0" smtClean="0">
              <a:solidFill>
                <a:srgbClr val="7F7F7F"/>
              </a:solidFill>
            </a:endParaRPr>
          </a:p>
        </p:txBody>
      </p:sp>
      <p:sp>
        <p:nvSpPr>
          <p:cNvPr id="15" name="CuadroTexto 493"/>
          <p:cNvSpPr txBox="1">
            <a:spLocks noChangeArrowheads="1"/>
          </p:cNvSpPr>
          <p:nvPr/>
        </p:nvSpPr>
        <p:spPr bwMode="auto">
          <a:xfrm>
            <a:off x="5913643" y="2112986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altLang="es-ES_tradnl" sz="1800" dirty="0" smtClean="0">
                <a:solidFill>
                  <a:srgbClr val="00458D"/>
                </a:solidFill>
              </a:rPr>
              <a:t>www.comunidadandina.org</a:t>
            </a:r>
          </a:p>
        </p:txBody>
      </p:sp>
      <p:sp>
        <p:nvSpPr>
          <p:cNvPr id="17" name="CuadroTexto 493"/>
          <p:cNvSpPr txBox="1">
            <a:spLocks noChangeArrowheads="1"/>
          </p:cNvSpPr>
          <p:nvPr/>
        </p:nvSpPr>
        <p:spPr bwMode="auto">
          <a:xfrm>
            <a:off x="3230009" y="6122537"/>
            <a:ext cx="15827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altLang="es-ES_tradnl" sz="1400" dirty="0" smtClean="0">
                <a:solidFill>
                  <a:prstClr val="white"/>
                </a:solidFill>
              </a:rPr>
              <a:t>Síguenos en:</a:t>
            </a:r>
          </a:p>
        </p:txBody>
      </p:sp>
      <p:pic>
        <p:nvPicPr>
          <p:cNvPr id="18" name="Imagen 4" descr="face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734" y="6144762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6" descr="simbolo-twit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072" y="6152700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493"/>
          <p:cNvSpPr txBox="1">
            <a:spLocks noChangeArrowheads="1"/>
          </p:cNvSpPr>
          <p:nvPr/>
        </p:nvSpPr>
        <p:spPr bwMode="auto">
          <a:xfrm>
            <a:off x="5101672" y="61273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altLang="es-ES_tradnl" sz="1400" dirty="0" smtClean="0">
                <a:solidFill>
                  <a:prstClr val="white"/>
                </a:solidFill>
              </a:rPr>
              <a:t>/</a:t>
            </a:r>
            <a:r>
              <a:rPr lang="es-ES_tradnl" altLang="es-ES_tradnl" sz="1400" dirty="0" err="1" smtClean="0">
                <a:solidFill>
                  <a:prstClr val="white"/>
                </a:solidFill>
              </a:rPr>
              <a:t>comunidadandina</a:t>
            </a:r>
            <a:endParaRPr lang="es-ES_tradnl" altLang="es-ES_tradnl" sz="1400" dirty="0" smtClean="0">
              <a:solidFill>
                <a:prstClr val="white"/>
              </a:solidFill>
            </a:endParaRPr>
          </a:p>
        </p:txBody>
      </p:sp>
      <p:sp>
        <p:nvSpPr>
          <p:cNvPr id="21" name="CuadroTexto 493"/>
          <p:cNvSpPr txBox="1">
            <a:spLocks noChangeArrowheads="1"/>
          </p:cNvSpPr>
          <p:nvPr/>
        </p:nvSpPr>
        <p:spPr bwMode="auto">
          <a:xfrm>
            <a:off x="7262259" y="6106662"/>
            <a:ext cx="187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altLang="es-ES_tradnl" sz="1400" smtClean="0">
                <a:solidFill>
                  <a:prstClr val="white"/>
                </a:solidFill>
              </a:rPr>
              <a:t>@comunidadandina</a:t>
            </a:r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4812747" y="4241917"/>
            <a:ext cx="4537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4000" i="1" dirty="0" err="1" smtClean="0">
                <a:solidFill>
                  <a:schemeClr val="bg1"/>
                </a:solidFill>
              </a:rPr>
              <a:t>Thank</a:t>
            </a:r>
            <a:r>
              <a:rPr lang="es-ES_tradnl" sz="4000" i="1" dirty="0" smtClean="0">
                <a:solidFill>
                  <a:schemeClr val="bg1"/>
                </a:solidFill>
              </a:rPr>
              <a:t> </a:t>
            </a:r>
            <a:r>
              <a:rPr lang="es-ES_tradnl" sz="4000" i="1" dirty="0" err="1" smtClean="0">
                <a:solidFill>
                  <a:schemeClr val="bg1"/>
                </a:solidFill>
              </a:rPr>
              <a:t>you</a:t>
            </a:r>
            <a:r>
              <a:rPr lang="es-ES_tradnl" sz="4000" i="1" dirty="0" smtClean="0">
                <a:solidFill>
                  <a:schemeClr val="bg1"/>
                </a:solidFill>
              </a:rPr>
              <a:t>!</a:t>
            </a:r>
            <a:endParaRPr lang="es-ES" sz="4000" i="1" dirty="0">
              <a:solidFill>
                <a:schemeClr val="bg1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139" y="417929"/>
            <a:ext cx="3195576" cy="96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3797</TotalTime>
  <Words>657</Words>
  <Application>Microsoft Office PowerPoint</Application>
  <PresentationFormat>Presentación en pantalla (4:3)</PresentationFormat>
  <Paragraphs>127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Kattia Pimentel</dc:creator>
  <cp:lastModifiedBy>Equipo Movil</cp:lastModifiedBy>
  <cp:revision>261</cp:revision>
  <dcterms:created xsi:type="dcterms:W3CDTF">2018-09-04T00:20:50Z</dcterms:created>
  <dcterms:modified xsi:type="dcterms:W3CDTF">2018-10-31T13:42:44Z</dcterms:modified>
</cp:coreProperties>
</file>