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863" r:id="rId3"/>
    <p:sldMasterId id="2147483870" r:id="rId4"/>
  </p:sldMasterIdLst>
  <p:notesMasterIdLst>
    <p:notesMasterId r:id="rId22"/>
  </p:notesMasterIdLst>
  <p:handoutMasterIdLst>
    <p:handoutMasterId r:id="rId23"/>
  </p:handoutMasterIdLst>
  <p:sldIdLst>
    <p:sldId id="256" r:id="rId5"/>
    <p:sldId id="527" r:id="rId6"/>
    <p:sldId id="529" r:id="rId7"/>
    <p:sldId id="530" r:id="rId8"/>
    <p:sldId id="330" r:id="rId9"/>
    <p:sldId id="279" r:id="rId10"/>
    <p:sldId id="333" r:id="rId11"/>
    <p:sldId id="334" r:id="rId12"/>
    <p:sldId id="262" r:id="rId13"/>
    <p:sldId id="299" r:id="rId14"/>
    <p:sldId id="532" r:id="rId15"/>
    <p:sldId id="311" r:id="rId16"/>
    <p:sldId id="268" r:id="rId17"/>
    <p:sldId id="270" r:id="rId18"/>
    <p:sldId id="534" r:id="rId19"/>
    <p:sldId id="535" r:id="rId20"/>
    <p:sldId id="536" r:id="rId21"/>
  </p:sldIdLst>
  <p:sldSz cx="9144000" cy="6858000" type="screen4x3"/>
  <p:notesSz cx="6805613" cy="99441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o Lucchesi" initials="V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6FF66"/>
    <a:srgbClr val="FFFFCC"/>
    <a:srgbClr val="DDDDDD"/>
    <a:srgbClr val="FF0066"/>
    <a:srgbClr val="FFFF99"/>
    <a:srgbClr val="F2800E"/>
    <a:srgbClr val="CDDA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 showGuides="1">
      <p:cViewPr varScale="1">
        <p:scale>
          <a:sx n="64" d="100"/>
          <a:sy n="64" d="100"/>
        </p:scale>
        <p:origin x="600" y="72"/>
      </p:cViewPr>
      <p:guideLst>
        <p:guide orient="horz" pos="170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282" y="-84"/>
      </p:cViewPr>
      <p:guideLst>
        <p:guide orient="horz" pos="3132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19T11:59:32.081" idx="1">
    <p:pos x="4658" y="1344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302" cy="496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790" y="0"/>
            <a:ext cx="2949302" cy="496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81C9B044-D521-43E7-9471-8A9FFA7AF7F0}" type="datetimeFigureOut">
              <a:rPr lang="fr-FR"/>
              <a:pPr>
                <a:defRPr/>
              </a:pPr>
              <a:t>04/11/2019</a:t>
            </a:fld>
            <a:endParaRPr lang="fr-FR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893"/>
            <a:ext cx="2949302" cy="496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790" y="9445893"/>
            <a:ext cx="2949302" cy="496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F4DD4658-AF7F-4710-B738-A9BD589C834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825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302" cy="49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790" y="0"/>
            <a:ext cx="2949302" cy="49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58" y="4722946"/>
            <a:ext cx="5445099" cy="447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893"/>
            <a:ext cx="2949302" cy="49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790" y="9445893"/>
            <a:ext cx="2949302" cy="49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3E31B060-0351-454C-8860-43884243536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7223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7987" indent="-27614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4595" indent="-22091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6433" indent="-22091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8271" indent="-22091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30109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71948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3786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55624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40AD98-EADD-4DF6-A4F1-559A019FD463}" type="slidenum">
              <a:rPr lang="fr-FR" smtClean="0"/>
              <a:pPr eaLnBrk="1" hangingPunct="1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277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31B060-0351-454C-8860-438842435369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425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31B060-0351-454C-8860-43884243536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733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31B060-0351-454C-8860-438842435369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62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31B060-0351-454C-8860-438842435369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39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31B060-0351-454C-8860-438842435369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04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304B9-1171-4263-83D0-1CE2E6ADE3C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67544" y="332656"/>
            <a:ext cx="8064896" cy="1084982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05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Connecteur droit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Connecteur droit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El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5638800" cy="57515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2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numéro de diapositive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004F7-9F69-4C4A-8BA8-54A2A3400D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4" name="Espace réservé du pied de page 2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586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381FCA-44B0-478E-8B4F-855469BF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5B426-ED16-42B2-A0EE-46BCC99844F5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3542D53-1237-4994-A523-1398374E8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2FC011-4846-43EF-9B24-4AE248FB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EE386-C41A-4A56-861D-458F1FC005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256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304B9-1171-4263-83D0-1CE2E6ADE3C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67544" y="332656"/>
            <a:ext cx="8064896" cy="1084982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08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EB380-72EC-4C30-8455-EF8E6F7114F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75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836AF-2719-47E5-9122-C5A3E3FD56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206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460448" cy="1084982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C0765-1B30-4C49-9F40-A8B9D3A9A8B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491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822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5C5B0-C197-4B0C-9DE5-1B42DF5C1C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47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04-Nov-19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308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 hasCustomPrompt="1"/>
          </p:nvPr>
        </p:nvSpPr>
        <p:spPr>
          <a:xfrm>
            <a:off x="755576" y="1844824"/>
            <a:ext cx="7702624" cy="25922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800" b="1" kern="1200" cap="none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755576" y="4653136"/>
            <a:ext cx="7704856" cy="1371600"/>
          </a:xfrm>
        </p:spPr>
        <p:txBody>
          <a:bodyPr/>
          <a:lstStyle>
            <a:lvl1pPr marL="0" indent="0" algn="l">
              <a:buNone/>
              <a:defRPr lang="fr-FR" sz="3200" kern="1200" dirty="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72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EB380-72EC-4C30-8455-EF8E6F7114F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238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496944" cy="12289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b="1" kern="1200" cap="none" baseline="0" dirty="0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68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Connecteur droit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Connecteur droit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Ellips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5638800" cy="57515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2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numéro de diapositive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004F7-9F69-4C4A-8BA8-54A2A3400D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4" name="Espace réservé du pied de page 2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205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836AF-2719-47E5-9122-C5A3E3FD56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88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460448" cy="1084982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C0765-1B30-4C49-9F40-A8B9D3A9A8B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93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18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5C5B0-C197-4B0C-9DE5-1B42DF5C1C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Espace réservé du pied de page 9"/>
          <p:cNvSpPr>
            <a:spLocks noGrp="1"/>
          </p:cNvSpPr>
          <p:nvPr>
            <p:ph type="ftr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25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 hasCustomPrompt="1"/>
          </p:nvPr>
        </p:nvSpPr>
        <p:spPr>
          <a:xfrm>
            <a:off x="755576" y="1844824"/>
            <a:ext cx="7702624" cy="25922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800" b="1" kern="1200" cap="none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755576" y="4653136"/>
            <a:ext cx="7704856" cy="1371600"/>
          </a:xfrm>
        </p:spPr>
        <p:txBody>
          <a:bodyPr/>
          <a:lstStyle>
            <a:lvl1pPr marL="0" indent="0" algn="l">
              <a:buNone/>
              <a:defRPr lang="fr-FR" sz="3200" kern="1200" dirty="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31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 hasCustomPrompt="1"/>
          </p:nvPr>
        </p:nvSpPr>
        <p:spPr>
          <a:xfrm>
            <a:off x="755576" y="1844824"/>
            <a:ext cx="7702624" cy="25922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800" b="1" kern="1200" cap="none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755576" y="4653136"/>
            <a:ext cx="7704856" cy="1371600"/>
          </a:xfrm>
        </p:spPr>
        <p:txBody>
          <a:bodyPr/>
          <a:lstStyle>
            <a:lvl1pPr marL="0" indent="0" algn="l">
              <a:buNone/>
              <a:defRPr lang="fr-FR" sz="3200" kern="1200" dirty="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58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496944" cy="12289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b="1" kern="1200" cap="none" baseline="0" dirty="0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67544" y="332656"/>
            <a:ext cx="8064896" cy="1084982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033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579711"/>
            <a:ext cx="807524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926288" y="-6350"/>
            <a:ext cx="25558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4" y="4941168"/>
            <a:ext cx="1691680" cy="16916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1" r:id="rId2"/>
    <p:sldLayoutId id="2147483852" r:id="rId3"/>
    <p:sldLayoutId id="2147483853" r:id="rId4"/>
    <p:sldLayoutId id="2147483854" r:id="rId5"/>
    <p:sldLayoutId id="2147483856" r:id="rId6"/>
    <p:sldLayoutId id="2147483874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rgbClr val="92D050"/>
        </a:buClr>
        <a:buSzPct val="15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>
          <a:solidFill>
            <a:schemeClr val="tx1"/>
          </a:solidFill>
          <a:latin typeface="+mn-lt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307F93"/>
        </a:buClr>
        <a:buSzPct val="60000"/>
        <a:buFont typeface="Wingdings" pitchFamily="2" charset="2"/>
        <a:buChar char=""/>
        <a:defRPr>
          <a:solidFill>
            <a:schemeClr val="tx1"/>
          </a:solidFill>
          <a:latin typeface="+mn-lt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AEC7D0"/>
        </a:buClr>
        <a:buSzPct val="60000"/>
        <a:buFont typeface="Wingdings" pitchFamily="2" charset="2"/>
        <a:buChar char=""/>
        <a:defRPr>
          <a:solidFill>
            <a:schemeClr val="tx1"/>
          </a:solidFill>
          <a:latin typeface="+mn-lt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5pPr>
      <a:lvl6pPr marL="1919288" indent="-182563" algn="l" rtl="0" fontAlgn="base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6pPr>
      <a:lvl7pPr marL="2376488" indent="-182563" algn="l" rtl="0" fontAlgn="base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7pPr>
      <a:lvl8pPr marL="2833688" indent="-182563" algn="l" rtl="0" fontAlgn="base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8pPr>
      <a:lvl9pPr marL="3290888" indent="-182563" algn="l" rtl="0" fontAlgn="base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5" name="Espace réservé de la date 16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rtlCol="0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F0A5AEA-A185-4DFE-927E-3A6ABFBA51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27" name="Espace réservé du pied de page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27384"/>
            <a:ext cx="92011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41168"/>
            <a:ext cx="1691680" cy="16916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1" r:id="rId2"/>
    <p:sldLayoutId id="2147483862" r:id="rId3"/>
    <p:sldLayoutId id="2147483877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307F9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AEC7D0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467544" y="332656"/>
            <a:ext cx="8064896" cy="1084982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033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579711"/>
            <a:ext cx="807524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926288" y="-6350"/>
            <a:ext cx="25558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54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6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rgbClr val="92D050"/>
        </a:buClr>
        <a:buSzPct val="15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>
          <a:solidFill>
            <a:schemeClr val="tx1"/>
          </a:solidFill>
          <a:latin typeface="+mn-lt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307F93"/>
        </a:buClr>
        <a:buSzPct val="60000"/>
        <a:buFont typeface="Wingdings" pitchFamily="2" charset="2"/>
        <a:buChar char=""/>
        <a:defRPr>
          <a:solidFill>
            <a:schemeClr val="tx1"/>
          </a:solidFill>
          <a:latin typeface="+mn-lt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AEC7D0"/>
        </a:buClr>
        <a:buSzPct val="60000"/>
        <a:buFont typeface="Wingdings" pitchFamily="2" charset="2"/>
        <a:buChar char=""/>
        <a:defRPr>
          <a:solidFill>
            <a:schemeClr val="tx1"/>
          </a:solidFill>
          <a:latin typeface="+mn-lt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5pPr>
      <a:lvl6pPr marL="1919288" indent="-182563" algn="l" rtl="0" fontAlgn="base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6pPr>
      <a:lvl7pPr marL="2376488" indent="-182563" algn="l" rtl="0" fontAlgn="base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7pPr>
      <a:lvl8pPr marL="2833688" indent="-182563" algn="l" rtl="0" fontAlgn="base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8pPr>
      <a:lvl9pPr marL="3290888" indent="-182563" algn="l" rtl="0" fontAlgn="base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5" name="Espace réservé de la date 16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rtlCol="0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F0A5AEA-A185-4DFE-927E-3A6ABFBA51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27" name="Espace réservé du pied de page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27384"/>
            <a:ext cx="92011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5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307F9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AEC7D0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0577" y="2204864"/>
            <a:ext cx="8064896" cy="261472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fr-FR" sz="4400" cap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Activities</a:t>
            </a:r>
            <a:r>
              <a:rPr lang="fr-FR" sz="44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and </a:t>
            </a:r>
            <a:r>
              <a:rPr lang="fr-FR" sz="4400" cap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result</a:t>
            </a:r>
            <a:r>
              <a:rPr lang="fr-FR" sz="44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EPPO </a:t>
            </a:r>
            <a:br>
              <a:rPr lang="fr-FR" sz="44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fr-FR" sz="44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2019 and 2020</a:t>
            </a:r>
            <a:br>
              <a:rPr lang="fr-FR" sz="44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br>
              <a:rPr lang="fr-FR" sz="32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fr-FR" sz="32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Highlights</a:t>
            </a:r>
            <a:br>
              <a:rPr lang="fr-FR" sz="44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br>
              <a:rPr lang="fr-FR" sz="44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br>
              <a:rPr lang="fr-FR" sz="4400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fr-FR" sz="4400" cap="none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196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22" y="3789040"/>
            <a:ext cx="2543151" cy="268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ndertitel 1">
            <a:extLst>
              <a:ext uri="{FF2B5EF4-FFF2-40B4-BE49-F238E27FC236}">
                <a16:creationId xmlns:a16="http://schemas.microsoft.com/office/drawing/2014/main" id="{6B596142-29C9-445A-8B97-1056E93648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69047AB-DE7E-4C1F-882A-4C27DDB62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b="1" dirty="0"/>
              <a:t>EPPO platform on PRA : </a:t>
            </a:r>
            <a:r>
              <a:rPr lang="en-GB" dirty="0"/>
              <a:t>WPPR agreed to allow non-EPPO countries to add PRAs to the platform. Condition= non-EPPO NPPOs and RPPOs are involved. </a:t>
            </a:r>
          </a:p>
          <a:p>
            <a:pPr marL="366713" lvl="1" indent="0">
              <a:buNone/>
            </a:pPr>
            <a:r>
              <a:rPr lang="en-GB" b="1" i="1" dirty="0">
                <a:solidFill>
                  <a:srgbClr val="FF0000"/>
                </a:solidFill>
              </a:rPr>
              <a:t>The platform will first be presented at the next Technical Consultation among RPPOs</a:t>
            </a:r>
          </a:p>
          <a:p>
            <a:endParaRPr lang="en-GB" dirty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8EFB6CC1-BCD4-46B9-B730-3F73CA770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18"/>
            <a:ext cx="8640960" cy="1084982"/>
          </a:xfrm>
        </p:spPr>
        <p:txBody>
          <a:bodyPr/>
          <a:lstStyle/>
          <a:p>
            <a:r>
              <a:rPr lang="fr-FR" dirty="0"/>
              <a:t>       EPPO PRA platform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97189C-E200-46C0-83A4-84D58016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033041"/>
            <a:ext cx="5942199" cy="257783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E4C085-E5C8-426A-ABDE-AE389ADCA413}"/>
              </a:ext>
            </a:extLst>
          </p:cNvPr>
          <p:cNvSpPr txBox="1"/>
          <p:nvPr/>
        </p:nvSpPr>
        <p:spPr>
          <a:xfrm>
            <a:off x="3244985" y="60840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pra.eppo.int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2565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A99F31A-8A5B-41A9-A2AC-29C17BD06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4522759"/>
          </a:xfrm>
        </p:spPr>
        <p:txBody>
          <a:bodyPr/>
          <a:lstStyle/>
          <a:p>
            <a:r>
              <a:rPr lang="en-US" dirty="0">
                <a:latin typeface="+mj-lt"/>
              </a:rPr>
              <a:t>Emerald Ash Borer, </a:t>
            </a:r>
            <a:r>
              <a:rPr lang="en-US" i="1" dirty="0" err="1">
                <a:latin typeface="+mj-lt"/>
              </a:rPr>
              <a:t>Agrilus</a:t>
            </a:r>
            <a:r>
              <a:rPr lang="en-US" i="1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planipennis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(EPPO workshop in 2020)</a:t>
            </a:r>
          </a:p>
          <a:p>
            <a:r>
              <a:rPr lang="en-US" i="1" dirty="0" err="1">
                <a:latin typeface="+mj-lt"/>
              </a:rPr>
              <a:t>Halyomorpha</a:t>
            </a:r>
            <a:r>
              <a:rPr lang="en-US" i="1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halys</a:t>
            </a:r>
            <a:r>
              <a:rPr lang="en-US" dirty="0">
                <a:latin typeface="+mj-lt"/>
              </a:rPr>
              <a:t> (Brown Marmorated Stink Bug), </a:t>
            </a:r>
            <a:r>
              <a:rPr lang="en-GB" dirty="0">
                <a:latin typeface="+mj-lt"/>
              </a:rPr>
              <a:t>spreading, increasing damage, Standard on efficacy evaluation (2019)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Tomato Brown Rugose Fruit Virus (</a:t>
            </a:r>
            <a:r>
              <a:rPr lang="en-US" dirty="0" err="1">
                <a:latin typeface="+mj-lt"/>
              </a:rPr>
              <a:t>ToBRFV</a:t>
            </a:r>
            <a:r>
              <a:rPr lang="en-US" dirty="0">
                <a:latin typeface="+mj-lt"/>
              </a:rPr>
              <a:t>) PRA in 2019</a:t>
            </a:r>
          </a:p>
          <a:p>
            <a:r>
              <a:rPr lang="en-US" i="1" dirty="0" err="1">
                <a:latin typeface="+mj-lt"/>
              </a:rPr>
              <a:t>Gymnandrosoma</a:t>
            </a:r>
            <a:r>
              <a:rPr lang="en-US" i="1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aurantianum</a:t>
            </a:r>
            <a:r>
              <a:rPr lang="en-US" dirty="0">
                <a:latin typeface="+mj-lt"/>
              </a:rPr>
              <a:t>, citrus fruit borer, PRA in 2020</a:t>
            </a:r>
          </a:p>
          <a:p>
            <a:r>
              <a:rPr lang="en-US" i="1" dirty="0">
                <a:latin typeface="+mj-lt"/>
              </a:rPr>
              <a:t>Amaranthus </a:t>
            </a:r>
            <a:r>
              <a:rPr lang="en-US" i="1" dirty="0" err="1">
                <a:latin typeface="+mj-lt"/>
              </a:rPr>
              <a:t>palmeri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as Invasive Alien Plant, PRA in 2020</a:t>
            </a:r>
          </a:p>
          <a:p>
            <a:r>
              <a:rPr lang="en-US" dirty="0">
                <a:latin typeface="+mj-lt"/>
              </a:rPr>
              <a:t>Diagnosis of </a:t>
            </a:r>
            <a:r>
              <a:rPr lang="en-US" i="1" dirty="0">
                <a:latin typeface="+mj-lt"/>
              </a:rPr>
              <a:t>Xylella </a:t>
            </a:r>
            <a:r>
              <a:rPr lang="en-US" i="1" dirty="0" err="1">
                <a:latin typeface="+mj-lt"/>
              </a:rPr>
              <a:t>fastidiosa</a:t>
            </a:r>
            <a:endParaRPr lang="en-US" i="1" dirty="0">
              <a:latin typeface="+mj-lt"/>
            </a:endParaRPr>
          </a:p>
          <a:p>
            <a:r>
              <a:rPr lang="en-US" dirty="0">
                <a:latin typeface="+mj-lt"/>
              </a:rPr>
              <a:t>Diagnosis </a:t>
            </a:r>
            <a:r>
              <a:rPr lang="en-US" i="1" dirty="0" err="1">
                <a:latin typeface="+mj-lt"/>
              </a:rPr>
              <a:t>Phyllosticta</a:t>
            </a:r>
            <a:r>
              <a:rPr lang="en-US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citricarpa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and</a:t>
            </a:r>
            <a:r>
              <a:rPr lang="en-US" i="1" dirty="0">
                <a:latin typeface="+mj-lt"/>
              </a:rPr>
              <a:t> P. </a:t>
            </a:r>
            <a:r>
              <a:rPr lang="en-US" i="1" dirty="0" err="1">
                <a:latin typeface="+mj-lt"/>
              </a:rPr>
              <a:t>paracitricarpa</a:t>
            </a:r>
            <a:r>
              <a:rPr lang="en-US" dirty="0">
                <a:latin typeface="+mj-lt"/>
              </a:rPr>
              <a:t> 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366713" lvl="1" indent="0">
              <a:buNone/>
            </a:pPr>
            <a:endParaRPr lang="en-US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032B17A-94A0-40D2-A42E-049EE8EF801A}"/>
              </a:ext>
            </a:extLst>
          </p:cNvPr>
          <p:cNvSpPr txBox="1">
            <a:spLocks/>
          </p:cNvSpPr>
          <p:nvPr/>
        </p:nvSpPr>
        <p:spPr bwMode="auto">
          <a:xfrm>
            <a:off x="251520" y="0"/>
            <a:ext cx="8496944" cy="1273882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GB" kern="0" dirty="0"/>
              <a:t>3. Emerging pests for (part of) EPPO region</a:t>
            </a:r>
            <a:endParaRPr lang="en-US" kern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1428A6-A0FA-4D74-B088-14BE8C80B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20738"/>
            <a:ext cx="2699886" cy="15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FBE141B-BDD6-4046-99B8-DC71DB13B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04" y="4920738"/>
            <a:ext cx="2544640" cy="15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2928E41-6AB6-4AAD-AB0C-A1DE5CA2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10" y="4919892"/>
            <a:ext cx="2544640" cy="15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48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E651B-6862-46AD-A99B-A3F3BF9B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329934" cy="1228998"/>
          </a:xfrm>
        </p:spPr>
        <p:txBody>
          <a:bodyPr>
            <a:noAutofit/>
          </a:bodyPr>
          <a:lstStyle/>
          <a:p>
            <a:r>
              <a:rPr lang="fr-FR" sz="2800" b="1" i="1" dirty="0" err="1"/>
              <a:t>Priorities</a:t>
            </a:r>
            <a:r>
              <a:rPr lang="fr-FR" sz="2800" b="1" i="1" dirty="0"/>
              <a:t> PRA:</a:t>
            </a:r>
            <a:br>
              <a:rPr lang="fr-FR" sz="2800" b="1" i="1" dirty="0"/>
            </a:br>
            <a:r>
              <a:rPr lang="fr-FR" sz="2800" b="1" i="1" dirty="0" err="1"/>
              <a:t>Tomato</a:t>
            </a:r>
            <a:r>
              <a:rPr lang="fr-FR" sz="2800" b="1" i="1" dirty="0"/>
              <a:t> </a:t>
            </a:r>
            <a:r>
              <a:rPr lang="fr-FR" sz="2800" b="1" i="1" dirty="0" err="1"/>
              <a:t>brown</a:t>
            </a:r>
            <a:r>
              <a:rPr lang="fr-FR" sz="2800" b="1" i="1" dirty="0"/>
              <a:t> </a:t>
            </a:r>
            <a:r>
              <a:rPr lang="fr-FR" sz="2800" b="1" i="1" dirty="0" err="1"/>
              <a:t>rugose</a:t>
            </a:r>
            <a:r>
              <a:rPr lang="fr-FR" sz="2800" b="1" i="1" dirty="0"/>
              <a:t> fruit virus </a:t>
            </a:r>
            <a:r>
              <a:rPr lang="fr-FR" sz="2400" b="1" dirty="0"/>
              <a:t>(</a:t>
            </a:r>
            <a:r>
              <a:rPr lang="fr-FR" sz="2400" b="1" i="1" dirty="0" err="1"/>
              <a:t>Tobamovirus</a:t>
            </a:r>
            <a:r>
              <a:rPr lang="fr-FR" sz="2400" b="1" dirty="0"/>
              <a:t>, </a:t>
            </a:r>
            <a:r>
              <a:rPr lang="fr-FR" sz="2400" b="1" dirty="0" err="1"/>
              <a:t>ToBRFV</a:t>
            </a:r>
            <a:r>
              <a:rPr lang="fr-FR" sz="2400" b="1" dirty="0"/>
              <a:t>)</a:t>
            </a:r>
            <a:endParaRPr lang="fr-FR" sz="28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5FBC11-B7E4-44CE-B8D6-BE1128DA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797151"/>
            <a:ext cx="1857375" cy="16668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DCC499-92A3-4AB3-AF81-66B97D5FD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4958" y="4517290"/>
            <a:ext cx="1649706" cy="22094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52E14A-C444-4A82-9927-C4908A9C1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87" y="4810814"/>
            <a:ext cx="1237280" cy="16497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01EA3C-5646-45F2-9CAB-A427D0D5F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322" y="4779982"/>
            <a:ext cx="1250156" cy="1666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0ECF29-9D03-4241-88A3-44AFD24D1D01}"/>
              </a:ext>
            </a:extLst>
          </p:cNvPr>
          <p:cNvSpPr/>
          <p:nvPr/>
        </p:nvSpPr>
        <p:spPr>
          <a:xfrm>
            <a:off x="179512" y="1467621"/>
            <a:ext cx="30532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First identified on tomatoes in Jordan (2015 – but symptoms in Israel in 2014), then in other EPPO countries (Germany, Italy, UK &amp; Turkey) as well as in Mexico and China. </a:t>
            </a:r>
          </a:p>
          <a:p>
            <a:r>
              <a:rPr lang="en-GB" sz="1600" b="1" dirty="0"/>
              <a:t>Main hosts: </a:t>
            </a:r>
            <a:r>
              <a:rPr lang="en-GB" sz="1600" dirty="0"/>
              <a:t>tomato and capsicum. </a:t>
            </a:r>
          </a:p>
          <a:p>
            <a:r>
              <a:rPr lang="en-GB" sz="1600" b="1" dirty="0"/>
              <a:t>Level of damage </a:t>
            </a:r>
            <a:r>
              <a:rPr lang="en-GB" sz="1600" dirty="0"/>
              <a:t>vary according to countries.</a:t>
            </a:r>
          </a:p>
          <a:p>
            <a:r>
              <a:rPr lang="en-GB" sz="1600" dirty="0"/>
              <a:t>Could be moved on plants for planting, seeds or by contact.</a:t>
            </a:r>
          </a:p>
        </p:txBody>
      </p:sp>
      <p:pic>
        <p:nvPicPr>
          <p:cNvPr id="11" name="Image 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483902E6-EB44-44EE-91A6-FD96EC0D9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24" y="1700808"/>
            <a:ext cx="5637177" cy="28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13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9517"/>
            <a:ext cx="8229600" cy="996205"/>
          </a:xfrm>
        </p:spPr>
        <p:txBody>
          <a:bodyPr>
            <a:normAutofit/>
          </a:bodyPr>
          <a:lstStyle/>
          <a:p>
            <a:pPr algn="ctr"/>
            <a:r>
              <a:rPr lang="en-GB" sz="3100" b="1" i="1" dirty="0" err="1"/>
              <a:t>Gymnandrosoma</a:t>
            </a:r>
            <a:r>
              <a:rPr lang="en-GB" sz="3100" b="1" i="1" dirty="0"/>
              <a:t> </a:t>
            </a:r>
            <a:r>
              <a:rPr lang="en-GB" sz="3100" b="1" i="1" dirty="0" err="1"/>
              <a:t>aurantianum</a:t>
            </a:r>
            <a:r>
              <a:rPr lang="en-GB" sz="3100" b="1" i="1" dirty="0"/>
              <a:t> </a:t>
            </a:r>
            <a:br>
              <a:rPr lang="en-GB" sz="3100" b="1" i="1" dirty="0"/>
            </a:br>
            <a:r>
              <a:rPr lang="en-GB" sz="2200" b="1" dirty="0"/>
              <a:t>(Citrus fruit borer - Lepidoptera: </a:t>
            </a:r>
            <a:r>
              <a:rPr lang="en-GB" sz="2200" b="1" dirty="0" err="1"/>
              <a:t>Tortricidae</a:t>
            </a:r>
            <a:r>
              <a:rPr lang="en-GB" sz="2200" b="1" dirty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2795"/>
            <a:ext cx="3034680" cy="267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Suggested by Spain (also identified as a potential risk by  DROPSA) following several interceptions.</a:t>
            </a:r>
          </a:p>
          <a:p>
            <a:pPr marL="0" indent="0">
              <a:buNone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Pest of citrus and other fruit crops (incl. </a:t>
            </a:r>
            <a:r>
              <a:rPr lang="en-GB" sz="1700" i="1" dirty="0">
                <a:latin typeface="Arial" panose="020B0604020202020204" pitchFamily="34" charset="0"/>
                <a:cs typeface="Arial" panose="020B0604020202020204" pitchFamily="34" charset="0"/>
              </a:rPr>
              <a:t>Citrus, </a:t>
            </a:r>
            <a:r>
              <a:rPr lang="en-GB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Eriobotrya</a:t>
            </a:r>
            <a:r>
              <a:rPr lang="en-GB" sz="1700" i="1" dirty="0">
                <a:latin typeface="Arial" panose="020B0604020202020204" pitchFamily="34" charset="0"/>
                <a:cs typeface="Arial" panose="020B0604020202020204" pitchFamily="34" charset="0"/>
              </a:rPr>
              <a:t>, Macadamia, Musa, Prunus </a:t>
            </a:r>
            <a:r>
              <a:rPr lang="en-GB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persica</a:t>
            </a:r>
            <a:r>
              <a:rPr lang="en-GB" sz="17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Punica</a:t>
            </a:r>
            <a:r>
              <a:rPr lang="en-GB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granatum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) in tropical regions of America.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26628" name="AutoShape 4" descr="Résultat de recherche d'images pour &quot;rose rosette viru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30" name="AutoShape 6" descr="Résultat de recherche d'images pour &quot;rose rosette viru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36045E-FBF3-4A48-9338-85D50550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18" y="1549855"/>
            <a:ext cx="5331802" cy="26712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5A574F-7385-4AF0-AF2B-65442DEB9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698" y="114749"/>
            <a:ext cx="1554702" cy="996205"/>
          </a:xfrm>
          <a:prstGeom prst="rect">
            <a:avLst/>
          </a:prstGeom>
        </p:spPr>
      </p:pic>
      <p:pic>
        <p:nvPicPr>
          <p:cNvPr id="8" name="Image 7" descr="Capture d’écran">
            <a:extLst>
              <a:ext uri="{FF2B5EF4-FFF2-40B4-BE49-F238E27FC236}">
                <a16:creationId xmlns:a16="http://schemas.microsoft.com/office/drawing/2014/main" id="{FD131192-C5EC-4C0C-92A2-699A390FD7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25" y="4416002"/>
            <a:ext cx="2555155" cy="1911304"/>
          </a:xfrm>
          <a:prstGeom prst="rect">
            <a:avLst/>
          </a:prstGeom>
        </p:spPr>
      </p:pic>
      <p:pic>
        <p:nvPicPr>
          <p:cNvPr id="10" name="Image 9" descr="Capture d’écran">
            <a:extLst>
              <a:ext uri="{FF2B5EF4-FFF2-40B4-BE49-F238E27FC236}">
                <a16:creationId xmlns:a16="http://schemas.microsoft.com/office/drawing/2014/main" id="{FD0F1C38-F2EB-4080-A9B4-99184E5B04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37112"/>
            <a:ext cx="2450402" cy="1890195"/>
          </a:xfrm>
          <a:prstGeom prst="rect">
            <a:avLst/>
          </a:prstGeom>
        </p:spPr>
      </p:pic>
      <p:pic>
        <p:nvPicPr>
          <p:cNvPr id="12" name="Image 11" descr="Capture d’écran">
            <a:extLst>
              <a:ext uri="{FF2B5EF4-FFF2-40B4-BE49-F238E27FC236}">
                <a16:creationId xmlns:a16="http://schemas.microsoft.com/office/drawing/2014/main" id="{0AFE1A9E-08D4-482E-9624-F8EA977AF3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16002"/>
            <a:ext cx="2441091" cy="19113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98072" y="312959"/>
            <a:ext cx="7850505" cy="5397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fr-FR" sz="2400" b="1" i="1" dirty="0"/>
              <a:t>Amaranthus palmeri </a:t>
            </a:r>
            <a:r>
              <a:rPr lang="fr-FR" sz="2400" b="1" dirty="0"/>
              <a:t>(Amaranthaceae) </a:t>
            </a:r>
          </a:p>
          <a:p>
            <a:pPr algn="ctr"/>
            <a:r>
              <a:rPr lang="fr-FR" sz="2400" dirty="0" err="1"/>
              <a:t>Palmer’s</a:t>
            </a:r>
            <a:r>
              <a:rPr lang="fr-FR" sz="2400" dirty="0"/>
              <a:t> </a:t>
            </a:r>
            <a:r>
              <a:rPr lang="fr-FR" sz="2400" dirty="0" err="1"/>
              <a:t>Amaranth</a:t>
            </a:r>
            <a:r>
              <a:rPr lang="fr-FR" sz="2400" dirty="0"/>
              <a:t>’.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8056" y="1295400"/>
            <a:ext cx="8905944" cy="168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spcBef>
                <a:spcPts val="0"/>
              </a:spcBef>
              <a:buClr>
                <a:srgbClr val="92D050"/>
              </a:buClr>
              <a:buSzPct val="150000"/>
              <a:buFontTx/>
              <a:buNone/>
              <a:defRPr sz="2000" b="1">
                <a:latin typeface="+mn-lt"/>
              </a:defRPr>
            </a:lvl1pPr>
            <a:lvl2pPr marL="639763" indent="-2730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latin typeface="+mn-lt"/>
              </a:defRPr>
            </a:lvl2pPr>
            <a:lvl3pPr indent="-182563" eaLnBrk="0" hangingPunct="0">
              <a:spcBef>
                <a:spcPct val="20000"/>
              </a:spcBef>
              <a:buClr>
                <a:srgbClr val="307F93"/>
              </a:buClr>
              <a:buSzPct val="60000"/>
              <a:buFont typeface="Wingdings" pitchFamily="2" charset="2"/>
              <a:buChar char=""/>
              <a:defRPr>
                <a:latin typeface="+mn-lt"/>
              </a:defRPr>
            </a:lvl3pPr>
            <a:lvl4pPr marL="1187450" indent="-182563" eaLnBrk="0" hangingPunct="0">
              <a:spcBef>
                <a:spcPct val="20000"/>
              </a:spcBef>
              <a:buClr>
                <a:srgbClr val="AEC7D0"/>
              </a:buClr>
              <a:buSzPct val="60000"/>
              <a:buFont typeface="Wingdings" pitchFamily="2" charset="2"/>
              <a:buChar char=""/>
              <a:defRPr>
                <a:latin typeface="+mn-lt"/>
              </a:defRPr>
            </a:lvl4pPr>
            <a:lvl5pPr marL="1462088" indent="-182563" eaLnBrk="0" hangingPunct="0">
              <a:spcBef>
                <a:spcPct val="20000"/>
              </a:spcBef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5pPr>
            <a:lvl6pPr marL="1919288" indent="-182563" fontAlgn="base">
              <a:spcBef>
                <a:spcPct val="20000"/>
              </a:spcBef>
              <a:spcAft>
                <a:spcPct val="0"/>
              </a:spcAft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6pPr>
            <a:lvl7pPr marL="2376488" indent="-182563" fontAlgn="base">
              <a:spcBef>
                <a:spcPct val="20000"/>
              </a:spcBef>
              <a:spcAft>
                <a:spcPct val="0"/>
              </a:spcAft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7pPr>
            <a:lvl8pPr marL="2833688" indent="-182563" fontAlgn="base">
              <a:spcBef>
                <a:spcPct val="20000"/>
              </a:spcBef>
              <a:spcAft>
                <a:spcPct val="0"/>
              </a:spcAft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8pPr>
            <a:lvl9pPr marL="3290888" indent="-182563" fontAlgn="base">
              <a:spcBef>
                <a:spcPct val="20000"/>
              </a:spcBef>
              <a:spcAft>
                <a:spcPct val="0"/>
              </a:spcAft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9pPr>
          </a:lstStyle>
          <a:p>
            <a:r>
              <a:rPr dirty="0"/>
              <a:t>Native</a:t>
            </a:r>
            <a:r>
              <a:rPr lang="en-US" dirty="0"/>
              <a:t> range</a:t>
            </a:r>
            <a:r>
              <a:rPr dirty="0"/>
              <a:t>: </a:t>
            </a:r>
            <a:r>
              <a:rPr lang="en-US" b="0" dirty="0"/>
              <a:t>North America</a:t>
            </a:r>
            <a:endParaRPr b="0" dirty="0"/>
          </a:p>
          <a:p>
            <a:r>
              <a:rPr dirty="0"/>
              <a:t>Introduced</a:t>
            </a:r>
            <a:r>
              <a:rPr lang="en-US" dirty="0"/>
              <a:t> range</a:t>
            </a:r>
            <a:r>
              <a:rPr dirty="0"/>
              <a:t>: </a:t>
            </a:r>
            <a:r>
              <a:rPr lang="en-US" b="0" dirty="0"/>
              <a:t>Europe (established in Cyprus, Israel, Madeira and Spain), Asia and Australia</a:t>
            </a:r>
            <a:endParaRPr b="0" dirty="0"/>
          </a:p>
          <a:p>
            <a:r>
              <a:rPr dirty="0"/>
              <a:t>Pathways: </a:t>
            </a:r>
            <a:r>
              <a:rPr lang="en-US" b="0" dirty="0"/>
              <a:t>Contaminant of seeds and grain, machinery</a:t>
            </a:r>
            <a:endParaRPr b="0" dirty="0"/>
          </a:p>
          <a:p>
            <a:r>
              <a:rPr lang="en-US" dirty="0"/>
              <a:t>I</a:t>
            </a:r>
            <a:r>
              <a:rPr dirty="0"/>
              <a:t>mpacts: </a:t>
            </a:r>
            <a:r>
              <a:rPr lang="en-US" b="0" dirty="0"/>
              <a:t>Negative impacts on agriculture (reduced yields in cotton, soybean, peanut, corn, sweet potato; increased harvesting time) &amp; biodiversity</a:t>
            </a:r>
            <a:endParaRPr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FFAB29-64FD-4C76-8161-D3BEC1BD2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513" y="3794117"/>
            <a:ext cx="5604357" cy="2807783"/>
          </a:xfrm>
          <a:prstGeom prst="rect">
            <a:avLst/>
          </a:prstGeom>
        </p:spPr>
      </p:pic>
      <p:pic>
        <p:nvPicPr>
          <p:cNvPr id="7" name="Picture 2" descr="Image result for amaranthus palmeri invasive">
            <a:extLst>
              <a:ext uri="{FF2B5EF4-FFF2-40B4-BE49-F238E27FC236}">
                <a16:creationId xmlns:a16="http://schemas.microsoft.com/office/drawing/2014/main" id="{E6CC70C7-6101-4214-8CF8-5E1863EA4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2216528" cy="141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amaranthus palmeri invasive">
            <a:extLst>
              <a:ext uri="{FF2B5EF4-FFF2-40B4-BE49-F238E27FC236}">
                <a16:creationId xmlns:a16="http://schemas.microsoft.com/office/drawing/2014/main" id="{E97373AA-D1C7-490C-81DB-0666CAB1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2216528" cy="16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97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AA943B-78EC-4FFE-A965-906AAC1AB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729890"/>
          </a:xfrm>
        </p:spPr>
        <p:txBody>
          <a:bodyPr/>
          <a:lstStyle/>
          <a:p>
            <a:pPr lvl="1"/>
            <a:r>
              <a:rPr lang="en-US" dirty="0">
                <a:latin typeface="+mj-lt"/>
              </a:rPr>
              <a:t>Size of Buffer Zones (Guidance on design and implementation of Buffer Zones developed and  will be tested in 2020)</a:t>
            </a:r>
          </a:p>
          <a:p>
            <a:pPr lvl="1"/>
            <a:r>
              <a:rPr lang="en-US" dirty="0">
                <a:latin typeface="+mj-lt"/>
              </a:rPr>
              <a:t>High Throughput Sequencing phytosanitary conclusions from sequence data (Develop Standard in 2020)</a:t>
            </a:r>
          </a:p>
          <a:p>
            <a:pPr lvl="1"/>
            <a:r>
              <a:rPr lang="en-US" dirty="0">
                <a:latin typeface="+mj-lt"/>
              </a:rPr>
              <a:t>Biological control for Invasive Alien Plants</a:t>
            </a:r>
          </a:p>
          <a:p>
            <a:pPr lvl="1"/>
            <a:r>
              <a:rPr lang="en-US" dirty="0">
                <a:latin typeface="+mj-lt"/>
              </a:rPr>
              <a:t>Draft ISPM on Authorization of entities: more time needed to assess impact for NPPOs in different countries</a:t>
            </a:r>
          </a:p>
          <a:p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E9906A5-C871-4946-9522-34F4EAA078D1}"/>
              </a:ext>
            </a:extLst>
          </p:cNvPr>
          <p:cNvSpPr txBox="1">
            <a:spLocks/>
          </p:cNvSpPr>
          <p:nvPr/>
        </p:nvSpPr>
        <p:spPr bwMode="auto">
          <a:xfrm>
            <a:off x="611560" y="58420"/>
            <a:ext cx="7434127" cy="1273882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GB" kern="0" dirty="0"/>
              <a:t>3. Emerging issues</a:t>
            </a:r>
            <a:endParaRPr lang="en-US" kern="0" dirty="0"/>
          </a:p>
        </p:txBody>
      </p:sp>
      <p:pic>
        <p:nvPicPr>
          <p:cNvPr id="6" name="Afbeelding 9">
            <a:extLst>
              <a:ext uri="{FF2B5EF4-FFF2-40B4-BE49-F238E27FC236}">
                <a16:creationId xmlns:a16="http://schemas.microsoft.com/office/drawing/2014/main" id="{CB76874B-659D-4995-82DB-2C9ED409BD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0123" y="4145386"/>
            <a:ext cx="4081878" cy="2305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2484B-EDD7-4F34-A852-296B23926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986" y="4145387"/>
            <a:ext cx="3497445" cy="207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60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AA943B-78EC-4FFE-A965-906AAC1AB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729890"/>
          </a:xfrm>
        </p:spPr>
        <p:txBody>
          <a:bodyPr/>
          <a:lstStyle/>
          <a:p>
            <a:pPr lvl="1"/>
            <a:r>
              <a:rPr lang="en-US" dirty="0">
                <a:latin typeface="+mj-lt"/>
              </a:rPr>
              <a:t>Assist NPPOs with standards and Diagnostic protocols</a:t>
            </a:r>
          </a:p>
          <a:p>
            <a:pPr lvl="1"/>
            <a:r>
              <a:rPr lang="en-US" dirty="0">
                <a:latin typeface="+mj-lt"/>
              </a:rPr>
              <a:t>Emerald Ash Borer, </a:t>
            </a:r>
            <a:r>
              <a:rPr lang="en-US" i="1" dirty="0">
                <a:latin typeface="+mj-lt"/>
              </a:rPr>
              <a:t>Xylella</a:t>
            </a:r>
          </a:p>
          <a:p>
            <a:pPr lvl="1"/>
            <a:r>
              <a:rPr lang="en-US" dirty="0">
                <a:latin typeface="+mj-lt"/>
              </a:rPr>
              <a:t>Implementation of ISPM 15 (regional EPPO workshop in 2020)</a:t>
            </a:r>
          </a:p>
          <a:p>
            <a:pPr lvl="1"/>
            <a:r>
              <a:rPr lang="en-US" dirty="0">
                <a:latin typeface="+mj-lt"/>
              </a:rPr>
              <a:t>Inspection for IAP at import (Develop Standard in 2020)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latin typeface="+mj-lt"/>
              </a:rPr>
              <a:t>Inspection passengers’ luggage (Develop Standard in 2020) </a:t>
            </a:r>
          </a:p>
          <a:p>
            <a:pPr lvl="1"/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E9906A5-C871-4946-9522-34F4EAA078D1}"/>
              </a:ext>
            </a:extLst>
          </p:cNvPr>
          <p:cNvSpPr txBox="1">
            <a:spLocks/>
          </p:cNvSpPr>
          <p:nvPr/>
        </p:nvSpPr>
        <p:spPr bwMode="auto">
          <a:xfrm>
            <a:off x="457200" y="148643"/>
            <a:ext cx="7434127" cy="1273882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GB" kern="0" dirty="0"/>
              <a:t>4. Surveillance, Inspection, Diagnosis</a:t>
            </a:r>
            <a:endParaRPr lang="en-US" kern="0" dirty="0"/>
          </a:p>
        </p:txBody>
      </p:sp>
      <p:pic>
        <p:nvPicPr>
          <p:cNvPr id="2050" name="Picture 2" descr="Résultat de recherche d'images pour &quot;passenger luggage&quot;">
            <a:extLst>
              <a:ext uri="{FF2B5EF4-FFF2-40B4-BE49-F238E27FC236}">
                <a16:creationId xmlns:a16="http://schemas.microsoft.com/office/drawing/2014/main" id="{04704CD0-9D90-4541-9CF9-64CC5E595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76" y="4322250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7B365-083D-4D8C-B3CC-CFABED32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957" y="3633705"/>
            <a:ext cx="1552575" cy="1019175"/>
          </a:xfrm>
          <a:prstGeom prst="rect">
            <a:avLst/>
          </a:prstGeom>
        </p:spPr>
      </p:pic>
      <p:pic>
        <p:nvPicPr>
          <p:cNvPr id="4098" name="Picture 2" descr="Résultat de recherche d'images pour &quot;wood packaging material&quot;">
            <a:extLst>
              <a:ext uri="{FF2B5EF4-FFF2-40B4-BE49-F238E27FC236}">
                <a16:creationId xmlns:a16="http://schemas.microsoft.com/office/drawing/2014/main" id="{CDFA56FC-8C79-4CF3-AD34-79076B5F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22225"/>
            <a:ext cx="24288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952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AA943B-78EC-4FFE-A965-906AAC1AB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729890"/>
          </a:xfrm>
        </p:spPr>
        <p:txBody>
          <a:bodyPr/>
          <a:lstStyle/>
          <a:p>
            <a:pPr lvl="1"/>
            <a:r>
              <a:rPr lang="en-US" dirty="0">
                <a:latin typeface="+mj-lt"/>
              </a:rPr>
              <a:t>Databases (PRA, BCAs, Diagnostic expertise, DP) </a:t>
            </a:r>
          </a:p>
          <a:p>
            <a:pPr lvl="1"/>
            <a:r>
              <a:rPr lang="en-US" dirty="0">
                <a:latin typeface="+mj-lt"/>
              </a:rPr>
              <a:t>Datasheets of pests</a:t>
            </a:r>
          </a:p>
          <a:p>
            <a:pPr lvl="1"/>
            <a:r>
              <a:rPr lang="en-US" dirty="0">
                <a:latin typeface="+mj-lt"/>
              </a:rPr>
              <a:t>Research coordination (Euphresco)</a:t>
            </a:r>
            <a:endParaRPr lang="en-US" i="1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Pest reporting: Countries (to EU) to RPPO  to IPPC</a:t>
            </a:r>
          </a:p>
          <a:p>
            <a:pPr lvl="1"/>
            <a:r>
              <a:rPr lang="en-US" dirty="0">
                <a:latin typeface="+mj-lt"/>
              </a:rPr>
              <a:t>IPPC Pest Outbreak Alert and Response Systems  and                    Global Surveillance System </a:t>
            </a:r>
          </a:p>
          <a:p>
            <a:pPr lvl="1"/>
            <a:r>
              <a:rPr lang="en-US" dirty="0">
                <a:latin typeface="+mj-lt"/>
              </a:rPr>
              <a:t>Awareness raising in IYPH</a:t>
            </a:r>
          </a:p>
          <a:p>
            <a:pPr lvl="1"/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E9906A5-C871-4946-9522-34F4EAA078D1}"/>
              </a:ext>
            </a:extLst>
          </p:cNvPr>
          <p:cNvSpPr txBox="1">
            <a:spLocks/>
          </p:cNvSpPr>
          <p:nvPr/>
        </p:nvSpPr>
        <p:spPr bwMode="auto">
          <a:xfrm>
            <a:off x="457200" y="148643"/>
            <a:ext cx="7434127" cy="1273882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GB" kern="0" dirty="0"/>
              <a:t>5. Future collaboration</a:t>
            </a:r>
            <a:endParaRPr lang="en-US" kern="0" dirty="0"/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0AB78D7A-2C9D-4597-B5F2-DDA0FCED4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8" y="4583977"/>
            <a:ext cx="9144000" cy="2286000"/>
          </a:xfrm>
          <a:prstGeom prst="rect">
            <a:avLst/>
          </a:prstGeom>
        </p:spPr>
      </p:pic>
      <p:pic>
        <p:nvPicPr>
          <p:cNvPr id="9" name="Image 1">
            <a:extLst>
              <a:ext uri="{FF2B5EF4-FFF2-40B4-BE49-F238E27FC236}">
                <a16:creationId xmlns:a16="http://schemas.microsoft.com/office/drawing/2014/main" id="{3A863BE1-6954-418B-AEBC-E379D8CC6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2" y="2511073"/>
            <a:ext cx="1961550" cy="207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32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13196C-91A4-457D-BE3B-D497CA3DCAEB}"/>
              </a:ext>
            </a:extLst>
          </p:cNvPr>
          <p:cNvSpPr txBox="1"/>
          <p:nvPr/>
        </p:nvSpPr>
        <p:spPr>
          <a:xfrm>
            <a:off x="539552" y="764704"/>
            <a:ext cx="80648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1. EPPO region: 52 member countries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0C31E-43B8-44EA-ADE7-FDC5FE41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56792"/>
            <a:ext cx="6239746" cy="42582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DA7BBD-8D5E-4898-A576-10FB346D031E}"/>
              </a:ext>
            </a:extLst>
          </p:cNvPr>
          <p:cNvSpPr/>
          <p:nvPr/>
        </p:nvSpPr>
        <p:spPr>
          <a:xfrm>
            <a:off x="1115616" y="6095271"/>
            <a:ext cx="504056" cy="2880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6EA76-3382-4709-B0C1-B01FABA2FA13}"/>
              </a:ext>
            </a:extLst>
          </p:cNvPr>
          <p:cNvSpPr/>
          <p:nvPr/>
        </p:nvSpPr>
        <p:spPr>
          <a:xfrm>
            <a:off x="3875449" y="6095271"/>
            <a:ext cx="504056" cy="288032"/>
          </a:xfrm>
          <a:prstGeom prst="rect">
            <a:avLst/>
          </a:prstGeom>
          <a:solidFill>
            <a:srgbClr val="E73B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DD865-3580-4412-9C94-7FC3AF957B5B}"/>
              </a:ext>
            </a:extLst>
          </p:cNvPr>
          <p:cNvSpPr txBox="1"/>
          <p:nvPr/>
        </p:nvSpPr>
        <p:spPr>
          <a:xfrm>
            <a:off x="1835696" y="614548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9F6DB-E1FB-4B75-9046-29DA79A8DCD6}"/>
              </a:ext>
            </a:extLst>
          </p:cNvPr>
          <p:cNvSpPr txBox="1"/>
          <p:nvPr/>
        </p:nvSpPr>
        <p:spPr>
          <a:xfrm>
            <a:off x="4597286" y="6120954"/>
            <a:ext cx="213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Eurasian Economic  Union</a:t>
            </a:r>
          </a:p>
        </p:txBody>
      </p:sp>
    </p:spTree>
    <p:extLst>
      <p:ext uri="{BB962C8B-B14F-4D97-AF65-F5344CB8AC3E}">
        <p14:creationId xmlns:p14="http://schemas.microsoft.com/office/powerpoint/2010/main" val="339471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1F90B1-9F07-4CB4-A375-8EB53684F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2848"/>
          <a:stretch/>
        </p:blipFill>
        <p:spPr>
          <a:xfrm>
            <a:off x="428019" y="5328302"/>
            <a:ext cx="2325296" cy="15296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EF0F26-08FA-4FEC-A153-F30BE7290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360" y="5374834"/>
            <a:ext cx="1893602" cy="14831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695A796-2FBE-4980-B3D1-5DEF3B415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642" y="5352930"/>
            <a:ext cx="2325296" cy="15228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2FB17F-8CAA-486C-A495-CD9263385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7618" y="4725144"/>
            <a:ext cx="1679302" cy="2469338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35C53879-8BFE-4682-BD3F-907AEFDAEBE4}"/>
              </a:ext>
            </a:extLst>
          </p:cNvPr>
          <p:cNvSpPr txBox="1">
            <a:spLocks/>
          </p:cNvSpPr>
          <p:nvPr/>
        </p:nvSpPr>
        <p:spPr bwMode="auto">
          <a:xfrm>
            <a:off x="428019" y="603620"/>
            <a:ext cx="8064896" cy="936105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  <a:normAutofit fontScale="70000" lnSpcReduction="20000"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800" b="1" kern="1200" cap="none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endParaRPr lang="en-US" dirty="0"/>
          </a:p>
          <a:p>
            <a:r>
              <a:rPr lang="en-US" dirty="0"/>
              <a:t>Areas of work of EPPO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D000C-F3E4-4FBC-8B3D-CE3B1DAEDC2D}"/>
              </a:ext>
            </a:extLst>
          </p:cNvPr>
          <p:cNvSpPr txBox="1"/>
          <p:nvPr/>
        </p:nvSpPr>
        <p:spPr>
          <a:xfrm>
            <a:off x="716051" y="1571540"/>
            <a:ext cx="74888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-    Plant Protection Product, chemical and biological (Efficacy Evaluation)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Phytosanitary Regulations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Forestry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Potatoes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Agricultural crops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Invasive Alien Plants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Biological Control Agents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Information Services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Bulletin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Reporting Service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Databases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3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1F90B1-9F07-4CB4-A375-8EB53684F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2848"/>
          <a:stretch/>
        </p:blipFill>
        <p:spPr>
          <a:xfrm>
            <a:off x="446504" y="5154215"/>
            <a:ext cx="2325296" cy="15296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EF0F26-08FA-4FEC-A153-F30BE7290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5160859"/>
            <a:ext cx="1893602" cy="14831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695A796-2FBE-4980-B3D1-5DEF3B415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008" y="5136792"/>
            <a:ext cx="2325296" cy="15228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2FB17F-8CAA-486C-A495-CD9263385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5160859"/>
            <a:ext cx="1679302" cy="2469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D477E-CAFD-46A8-AB34-74CB1358B86B}"/>
              </a:ext>
            </a:extLst>
          </p:cNvPr>
          <p:cNvSpPr txBox="1"/>
          <p:nvPr/>
        </p:nvSpPr>
        <p:spPr>
          <a:xfrm>
            <a:off x="446504" y="1052736"/>
            <a:ext cx="85179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All EPPO activities support NPPOs of member countries and have a capacity development aspect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EPPO Reporting Service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Diagnostic Protocols: </a:t>
            </a:r>
            <a:r>
              <a:rPr lang="en-GB" sz="2000" i="1" dirty="0" err="1"/>
              <a:t>X.fastidiosa</a:t>
            </a:r>
            <a:r>
              <a:rPr lang="en-GB" sz="2000" i="1" dirty="0"/>
              <a:t>, </a:t>
            </a:r>
            <a:r>
              <a:rPr lang="en-GB" sz="2000" i="1" dirty="0" err="1"/>
              <a:t>Bactrocera</a:t>
            </a:r>
            <a:r>
              <a:rPr lang="en-GB" sz="2000" i="1" dirty="0"/>
              <a:t> </a:t>
            </a:r>
            <a:r>
              <a:rPr lang="en-GB" sz="2000" i="1" dirty="0" err="1"/>
              <a:t>latifrons</a:t>
            </a:r>
            <a:r>
              <a:rPr lang="en-GB" sz="2000" i="1" dirty="0"/>
              <a:t>, </a:t>
            </a:r>
            <a:r>
              <a:rPr lang="en-GB" sz="2000" i="1" dirty="0" err="1"/>
              <a:t>Thaumatotibia</a:t>
            </a:r>
            <a:r>
              <a:rPr lang="en-GB" sz="2000" i="1" dirty="0"/>
              <a:t> 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Standards on Control, inspection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PRAs, including Invasive Alien Plants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PRA training for Russian-speaking experts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Workshop Contingency Planning in Serbia (Nov 2018)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EWG ePhyto to share experience within the region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Standard on raising public awareness approved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PRA platform was established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EPPO-Q-bank launched 1</a:t>
            </a:r>
            <a:r>
              <a:rPr lang="en-GB" sz="2000" baseline="30000" dirty="0"/>
              <a:t>st</a:t>
            </a:r>
            <a:r>
              <a:rPr lang="en-GB" sz="2000" dirty="0"/>
              <a:t> May 2019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Database Resistance to Plant Protection Products</a:t>
            </a:r>
          </a:p>
          <a:p>
            <a:pPr marL="342900" indent="-342900">
              <a:buFontTx/>
              <a:buChar char="-"/>
            </a:pPr>
            <a:endParaRPr lang="en-GB" sz="2000" dirty="0"/>
          </a:p>
          <a:p>
            <a:endParaRPr lang="en-GB" dirty="0"/>
          </a:p>
          <a:p>
            <a:r>
              <a:rPr lang="en-GB" i="1" dirty="0"/>
              <a:t> </a:t>
            </a:r>
            <a:endParaRPr lang="en-GB" sz="2000" dirty="0"/>
          </a:p>
          <a:p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35C53879-8BFE-4682-BD3F-907AEFDAEBE4}"/>
              </a:ext>
            </a:extLst>
          </p:cNvPr>
          <p:cNvSpPr txBox="1">
            <a:spLocks/>
          </p:cNvSpPr>
          <p:nvPr/>
        </p:nvSpPr>
        <p:spPr bwMode="auto">
          <a:xfrm>
            <a:off x="207102" y="69357"/>
            <a:ext cx="8064896" cy="1084982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800" b="1" kern="1200" cap="none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sz="3400" dirty="0"/>
              <a:t>2. Some Achievements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6CE09D-3E46-43F1-A057-206AE6576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692" y="3816483"/>
            <a:ext cx="6300192" cy="31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40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052736"/>
            <a:ext cx="8424936" cy="324036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3AC5C-6663-43C9-AA54-4CDE1E4366BE}"/>
              </a:ext>
            </a:extLst>
          </p:cNvPr>
          <p:cNvSpPr/>
          <p:nvPr/>
        </p:nvSpPr>
        <p:spPr>
          <a:xfrm>
            <a:off x="107504" y="116632"/>
            <a:ext cx="878497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EPPO Database on Resistance Cases</a:t>
            </a:r>
            <a:r>
              <a:rPr lang="en-GB" sz="2400" b="1" dirty="0"/>
              <a:t> (in progress)</a:t>
            </a:r>
          </a:p>
          <a:p>
            <a:endParaRPr lang="en-GB" sz="900" b="1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000" b="1" dirty="0"/>
              <a:t>Objective</a:t>
            </a:r>
            <a:r>
              <a:rPr lang="en-GB" sz="2000" dirty="0"/>
              <a:t>: </a:t>
            </a:r>
            <a:r>
              <a:rPr lang="en-GB" dirty="0"/>
              <a:t>sharing information on resistance cases including published (confirmed) cases of resistance and reports of suspected resistance (emerging cases) agreed by the EPPO Resistance Panel.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/>
              <a:t>Hosted by the EPPO Secretariat</a:t>
            </a:r>
          </a:p>
          <a:p>
            <a:endParaRPr lang="en-GB" sz="800" dirty="0"/>
          </a:p>
        </p:txBody>
      </p:sp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5C9E8E87-AA19-4656-8049-2C7763C9B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35567"/>
            <a:ext cx="5976664" cy="3361874"/>
          </a:xfrm>
          <a:prstGeom prst="rect">
            <a:avLst/>
          </a:prstGeom>
          <a:ln w="34925">
            <a:solidFill>
              <a:schemeClr val="tx1"/>
            </a:solidFill>
          </a:ln>
          <a:effectLst>
            <a:outerShdw blurRad="381000" dist="215900" dir="306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A98CE1-2809-4EB0-8B55-951FA8330817}"/>
              </a:ext>
            </a:extLst>
          </p:cNvPr>
          <p:cNvSpPr/>
          <p:nvPr/>
        </p:nvSpPr>
        <p:spPr>
          <a:xfrm>
            <a:off x="323528" y="5949280"/>
            <a:ext cx="8424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- Prototype for the system validated – pilot project on-going</a:t>
            </a:r>
          </a:p>
          <a:p>
            <a:r>
              <a:rPr lang="en-GB" dirty="0"/>
              <a:t>- Tool for the Panel, access to users beyond Panel under discussion</a:t>
            </a:r>
          </a:p>
        </p:txBody>
      </p:sp>
    </p:spTree>
    <p:extLst>
      <p:ext uri="{BB962C8B-B14F-4D97-AF65-F5344CB8AC3E}">
        <p14:creationId xmlns:p14="http://schemas.microsoft.com/office/powerpoint/2010/main" val="1941977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43083" y="-24544"/>
            <a:ext cx="8604448" cy="663575"/>
          </a:xfrm>
        </p:spPr>
        <p:txBody>
          <a:bodyPr/>
          <a:lstStyle/>
          <a:p>
            <a:r>
              <a:rPr lang="en-GB" sz="3200" i="1" dirty="0"/>
              <a:t>Agrilus bilineatus </a:t>
            </a:r>
            <a:r>
              <a:rPr lang="en-GB" sz="3200" b="0" dirty="0"/>
              <a:t>(</a:t>
            </a:r>
            <a:r>
              <a:rPr lang="de-DE" sz="3200" b="0" dirty="0" err="1"/>
              <a:t>Two-lined</a:t>
            </a:r>
            <a:r>
              <a:rPr lang="de-DE" sz="3200" b="0" dirty="0"/>
              <a:t> </a:t>
            </a:r>
            <a:r>
              <a:rPr lang="de-DE" sz="3200" b="0" dirty="0" err="1"/>
              <a:t>chestnut</a:t>
            </a:r>
            <a:r>
              <a:rPr lang="de-DE" sz="3200" b="0" dirty="0"/>
              <a:t> </a:t>
            </a:r>
            <a:r>
              <a:rPr lang="de-DE" sz="3200" b="0" dirty="0" err="1"/>
              <a:t>borer</a:t>
            </a:r>
            <a:r>
              <a:rPr lang="de-DE" sz="3200" b="0" dirty="0"/>
              <a:t>)</a:t>
            </a:r>
            <a:endParaRPr lang="en-US" altLang="en-US" sz="3200" b="0" i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70404" y="706388"/>
            <a:ext cx="8685532" cy="5445224"/>
          </a:xfrm>
        </p:spPr>
        <p:txBody>
          <a:bodyPr/>
          <a:lstStyle/>
          <a:p>
            <a:r>
              <a:rPr lang="de-DE" dirty="0">
                <a:latin typeface="+mj-lt"/>
              </a:rPr>
              <a:t>Coleoptera: Buprestidae</a:t>
            </a:r>
          </a:p>
          <a:p>
            <a:r>
              <a:rPr lang="en-GB" dirty="0">
                <a:latin typeface="+mj-lt"/>
              </a:rPr>
              <a:t>1 generation in 1y (or 2y) </a:t>
            </a:r>
          </a:p>
          <a:p>
            <a:r>
              <a:rPr lang="en-GB" dirty="0">
                <a:latin typeface="+mj-lt"/>
              </a:rPr>
              <a:t>Host plants: </a:t>
            </a:r>
            <a:r>
              <a:rPr lang="de-DE" dirty="0">
                <a:latin typeface="+mj-lt"/>
              </a:rPr>
              <a:t>Oak and </a:t>
            </a:r>
            <a:r>
              <a:rPr lang="de-DE" dirty="0" err="1">
                <a:latin typeface="+mj-lt"/>
              </a:rPr>
              <a:t>chestnut</a:t>
            </a:r>
            <a:endParaRPr lang="de-DE" dirty="0">
              <a:latin typeface="+mj-lt"/>
            </a:endParaRPr>
          </a:p>
          <a:p>
            <a:r>
              <a:rPr lang="en-US" dirty="0">
                <a:latin typeface="+mj-lt"/>
              </a:rPr>
              <a:t>Damages: </a:t>
            </a:r>
            <a:r>
              <a:rPr lang="en-GB" dirty="0">
                <a:latin typeface="+mj-lt"/>
              </a:rPr>
              <a:t>Larvae feed in the cambial region, affect usage of wood, can lead to tree death in a single year</a:t>
            </a:r>
          </a:p>
          <a:p>
            <a:r>
              <a:rPr lang="fr-FR" altLang="fr-FR" b="1" dirty="0" err="1">
                <a:latin typeface="+mj-lt"/>
              </a:rPr>
              <a:t>Endangered</a:t>
            </a:r>
            <a:r>
              <a:rPr lang="fr-FR" altLang="fr-FR" b="1" dirty="0">
                <a:latin typeface="+mj-lt"/>
              </a:rPr>
              <a:t> area</a:t>
            </a:r>
            <a:r>
              <a:rPr lang="fr-FR" altLang="fr-FR" dirty="0">
                <a:latin typeface="+mj-lt"/>
              </a:rPr>
              <a:t>: </a:t>
            </a:r>
            <a:r>
              <a:rPr lang="en-GB" dirty="0">
                <a:latin typeface="+mj-lt"/>
              </a:rPr>
              <a:t>whole EPPO region where </a:t>
            </a:r>
            <a:r>
              <a:rPr lang="fr-FR" i="1" dirty="0">
                <a:latin typeface="+mj-lt"/>
              </a:rPr>
              <a:t>Quercus</a:t>
            </a:r>
            <a:r>
              <a:rPr lang="fr-FR" dirty="0">
                <a:latin typeface="+mj-lt"/>
              </a:rPr>
              <a:t> and</a:t>
            </a:r>
            <a:r>
              <a:rPr lang="fr-FR" i="1" dirty="0">
                <a:latin typeface="+mj-lt"/>
              </a:rPr>
              <a:t> Castanea </a:t>
            </a:r>
            <a:r>
              <a:rPr lang="fr-FR" dirty="0">
                <a:latin typeface="+mj-lt"/>
              </a:rPr>
              <a:t>are </a:t>
            </a:r>
            <a:r>
              <a:rPr lang="fr-FR" dirty="0" err="1">
                <a:latin typeface="+mj-lt"/>
              </a:rPr>
              <a:t>present</a:t>
            </a:r>
            <a:endParaRPr lang="fr-FR" dirty="0">
              <a:latin typeface="+mj-lt"/>
            </a:endParaRPr>
          </a:p>
          <a:p>
            <a:endParaRPr lang="en-GB" altLang="fr-FR" dirty="0">
              <a:latin typeface="+mj-lt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1694957-D59F-447C-86B5-7B287308B4D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717036"/>
            <a:ext cx="3816424" cy="24208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3962ADD9-7737-4D99-A003-D4E1EC48067C}"/>
              </a:ext>
            </a:extLst>
          </p:cNvPr>
          <p:cNvSpPr txBox="1"/>
          <p:nvPr/>
        </p:nvSpPr>
        <p:spPr>
          <a:xfrm>
            <a:off x="179512" y="643359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Canada + USA</a:t>
            </a: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86FEE30C-C70F-4B3C-B115-338811A9EF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43" b="98571" l="3497" r="33287">
                        <a14:foregroundMark x1="18462" y1="7857" x2="18462" y2="7857"/>
                        <a14:foregroundMark x1="19021" y1="4821" x2="19021" y2="4821"/>
                        <a14:foregroundMark x1="13007" y1="6429" x2="13007" y2="6429"/>
                        <a14:foregroundMark x1="16224" y1="94286" x2="16224" y2="94286"/>
                        <a14:foregroundMark x1="16224" y1="98571" x2="16224" y2="9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02"/>
          <a:stretch/>
        </p:blipFill>
        <p:spPr>
          <a:xfrm rot="16200000">
            <a:off x="7234788" y="263004"/>
            <a:ext cx="838039" cy="176927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D587BE8C-6DED-44F6-9F27-502AAD32C4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4" y="639031"/>
            <a:ext cx="1900102" cy="1265498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89DA88D2-2622-4190-BF03-59B4DA43320D}"/>
              </a:ext>
            </a:extLst>
          </p:cNvPr>
          <p:cNvSpPr txBox="1"/>
          <p:nvPr/>
        </p:nvSpPr>
        <p:spPr>
          <a:xfrm>
            <a:off x="3646028" y="529476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Turkey</a:t>
            </a:r>
            <a:endParaRPr lang="fr-FR" sz="14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CADAF42-7472-4F1A-9A78-AC643EE846BB}"/>
              </a:ext>
            </a:extLst>
          </p:cNvPr>
          <p:cNvSpPr txBox="1"/>
          <p:nvPr/>
        </p:nvSpPr>
        <p:spPr>
          <a:xfrm>
            <a:off x="4543402" y="4858885"/>
            <a:ext cx="504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2013</a:t>
            </a:r>
          </a:p>
          <a:p>
            <a:r>
              <a:rPr lang="fr-FR" sz="1100" dirty="0"/>
              <a:t>2016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398C3BF-E442-45CC-87CC-D7033C0FC2A5}"/>
              </a:ext>
            </a:extLst>
          </p:cNvPr>
          <p:cNvSpPr txBox="1"/>
          <p:nvPr/>
        </p:nvSpPr>
        <p:spPr>
          <a:xfrm>
            <a:off x="4975450" y="5028162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2018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3E19910-6B4F-4519-9320-00AFB6A276A7}"/>
              </a:ext>
            </a:extLst>
          </p:cNvPr>
          <p:cNvSpPr txBox="1"/>
          <p:nvPr/>
        </p:nvSpPr>
        <p:spPr>
          <a:xfrm>
            <a:off x="6019566" y="5112565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2002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0799380-8521-487E-9640-C7B65BB1ED37}"/>
              </a:ext>
            </a:extLst>
          </p:cNvPr>
          <p:cNvCxnSpPr/>
          <p:nvPr/>
        </p:nvCxnSpPr>
        <p:spPr>
          <a:xfrm>
            <a:off x="4690144" y="4825896"/>
            <a:ext cx="158417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3" name="Image 52">
            <a:extLst>
              <a:ext uri="{FF2B5EF4-FFF2-40B4-BE49-F238E27FC236}">
                <a16:creationId xmlns:a16="http://schemas.microsoft.com/office/drawing/2014/main" id="{CF8FD5C7-5016-4663-89C8-10A5400141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11" y="3717032"/>
            <a:ext cx="1613925" cy="242088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7D57510-274F-4DB4-B8D8-DF0FA5CA6245}"/>
              </a:ext>
            </a:extLst>
          </p:cNvPr>
          <p:cNvGrpSpPr/>
          <p:nvPr/>
        </p:nvGrpSpPr>
        <p:grpSpPr>
          <a:xfrm>
            <a:off x="3319266" y="3717032"/>
            <a:ext cx="3657600" cy="2420888"/>
            <a:chOff x="3319266" y="4176460"/>
            <a:chExt cx="3657600" cy="2420888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BEFB417-8713-4DF4-91FA-D54D13E88C6B}"/>
                </a:ext>
              </a:extLst>
            </p:cNvPr>
            <p:cNvPicPr/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19266" y="4176460"/>
              <a:ext cx="3657600" cy="2420888"/>
            </a:xfrm>
            <a:prstGeom prst="rect">
              <a:avLst/>
            </a:prstGeom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3BF4896-B60B-468E-BC86-C6E84D7730CE}"/>
                </a:ext>
              </a:extLst>
            </p:cNvPr>
            <p:cNvSpPr txBox="1"/>
            <p:nvPr/>
          </p:nvSpPr>
          <p:spPr>
            <a:xfrm>
              <a:off x="4891879" y="4615622"/>
              <a:ext cx="662361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FF0000"/>
                  </a:solidFill>
                </a:rPr>
                <a:t>&gt;200 km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D8306FD0-47A4-4586-99ED-D78A58C54660}"/>
                </a:ext>
              </a:extLst>
            </p:cNvPr>
            <p:cNvCxnSpPr/>
            <p:nvPr/>
          </p:nvCxnSpPr>
          <p:spPr>
            <a:xfrm>
              <a:off x="4687418" y="4831427"/>
              <a:ext cx="1584176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3E0030C4-5CDD-4873-A3FC-E2796B540D9C}"/>
              </a:ext>
            </a:extLst>
          </p:cNvPr>
          <p:cNvSpPr txBox="1">
            <a:spLocks/>
          </p:cNvSpPr>
          <p:nvPr/>
        </p:nvSpPr>
        <p:spPr bwMode="auto">
          <a:xfrm>
            <a:off x="239216" y="6173737"/>
            <a:ext cx="8077200" cy="85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fr-FR" altLang="fr-FR" kern="0"/>
              <a:t>Conclusions </a:t>
            </a:r>
            <a:r>
              <a:rPr lang="fr-FR" sz="3600" i="1" kern="0"/>
              <a:t>Agrilus bilineatus            </a:t>
            </a:r>
            <a:r>
              <a:rPr lang="fr-FR" altLang="nl-NL" sz="3600" kern="0"/>
              <a:t>A2</a:t>
            </a:r>
            <a:endParaRPr lang="fr-FR" altLang="fr-FR" kern="0" dirty="0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713ECC09-9056-4028-A21B-228FEE6DC3CA}"/>
              </a:ext>
            </a:extLst>
          </p:cNvPr>
          <p:cNvSpPr/>
          <p:nvPr/>
        </p:nvSpPr>
        <p:spPr>
          <a:xfrm>
            <a:off x="6107360" y="63592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ater and fleischeri">
            <a:extLst>
              <a:ext uri="{FF2B5EF4-FFF2-40B4-BE49-F238E27FC236}">
                <a16:creationId xmlns:a16="http://schemas.microsoft.com/office/drawing/2014/main" id="{2B83A693-3EA7-4262-838A-BC5A9DF0F00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556" y="0"/>
            <a:ext cx="1373819" cy="1335769"/>
          </a:xfrm>
          <a:prstGeom prst="rect">
            <a:avLst/>
          </a:prstGeom>
          <a:noFill/>
          <a:ln>
            <a:noFill/>
          </a:ln>
        </p:spPr>
      </p:pic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17625" y="-23629"/>
            <a:ext cx="9408594" cy="663575"/>
          </a:xfrm>
        </p:spPr>
        <p:txBody>
          <a:bodyPr/>
          <a:lstStyle/>
          <a:p>
            <a:r>
              <a:rPr lang="en-GB" sz="3200" i="1" dirty="0"/>
              <a:t>Agrilus </a:t>
            </a:r>
            <a:r>
              <a:rPr lang="fr-FR" sz="3200" i="1" dirty="0"/>
              <a:t>fleischeri</a:t>
            </a:r>
            <a:endParaRPr lang="en-US" altLang="en-US" sz="3200" b="0" i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55789" y="930588"/>
            <a:ext cx="8892480" cy="2969105"/>
          </a:xfrm>
        </p:spPr>
        <p:txBody>
          <a:bodyPr/>
          <a:lstStyle/>
          <a:p>
            <a:r>
              <a:rPr lang="de-DE" sz="2000" dirty="0">
                <a:latin typeface="+mj-lt"/>
              </a:rPr>
              <a:t>Coleoptera: Buprestidae</a:t>
            </a:r>
          </a:p>
          <a:p>
            <a:r>
              <a:rPr lang="en-GB" sz="2000" dirty="0">
                <a:latin typeface="+mj-lt"/>
              </a:rPr>
              <a:t>Separate species with </a:t>
            </a:r>
            <a:r>
              <a:rPr lang="en-GB" sz="2000" i="1" dirty="0">
                <a:latin typeface="+mj-lt"/>
              </a:rPr>
              <a:t>A. </a:t>
            </a:r>
            <a:r>
              <a:rPr lang="en-GB" sz="2000" i="1" dirty="0" err="1">
                <a:latin typeface="+mj-lt"/>
              </a:rPr>
              <a:t>ater</a:t>
            </a:r>
            <a:r>
              <a:rPr lang="en-GB" sz="2000" dirty="0">
                <a:latin typeface="+mj-lt"/>
              </a:rPr>
              <a:t>. </a:t>
            </a:r>
            <a:r>
              <a:rPr lang="en-GB" sz="1600" dirty="0">
                <a:latin typeface="+mj-lt"/>
              </a:rPr>
              <a:t>However, no identification key </a:t>
            </a:r>
            <a:r>
              <a:rPr lang="en-US" sz="1600" dirty="0">
                <a:latin typeface="+mj-lt"/>
              </a:rPr>
              <a:t>or molecular methods </a:t>
            </a:r>
            <a:r>
              <a:rPr lang="fr-FR" sz="1600" dirty="0" err="1">
                <a:latin typeface="+mj-lt"/>
              </a:rPr>
              <a:t>available</a:t>
            </a:r>
            <a:endParaRPr lang="de-DE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1 generation in 1y in </a:t>
            </a:r>
            <a:r>
              <a:rPr lang="en-GB" sz="2000" i="1" dirty="0">
                <a:latin typeface="+mj-lt"/>
              </a:rPr>
              <a:t>Populus nigra </a:t>
            </a:r>
            <a:r>
              <a:rPr lang="en-GB" sz="2000" dirty="0">
                <a:latin typeface="+mj-lt"/>
              </a:rPr>
              <a:t>var. </a:t>
            </a:r>
            <a:r>
              <a:rPr lang="en-GB" sz="2000" i="1" dirty="0">
                <a:latin typeface="+mj-lt"/>
              </a:rPr>
              <a:t>italica</a:t>
            </a:r>
            <a:r>
              <a:rPr lang="en-GB" sz="2000" dirty="0">
                <a:latin typeface="+mj-lt"/>
              </a:rPr>
              <a:t>, but in 2y in </a:t>
            </a:r>
            <a:r>
              <a:rPr lang="en-GB" sz="2000" i="1" dirty="0">
                <a:latin typeface="+mj-lt"/>
              </a:rPr>
              <a:t>P. tremula </a:t>
            </a:r>
            <a:r>
              <a:rPr lang="en-GB" sz="2000" dirty="0">
                <a:latin typeface="+mj-lt"/>
              </a:rPr>
              <a:t>var. </a:t>
            </a:r>
            <a:r>
              <a:rPr lang="en-GB" sz="2000" i="1" dirty="0">
                <a:latin typeface="+mj-lt"/>
              </a:rPr>
              <a:t>davidiana</a:t>
            </a:r>
          </a:p>
          <a:p>
            <a:r>
              <a:rPr lang="en-GB" sz="2000" dirty="0">
                <a:latin typeface="+mj-lt"/>
              </a:rPr>
              <a:t>Host plants: </a:t>
            </a:r>
            <a:r>
              <a:rPr lang="de-DE" sz="2000" i="1" dirty="0">
                <a:latin typeface="+mj-lt"/>
              </a:rPr>
              <a:t>Populus</a:t>
            </a:r>
            <a:r>
              <a:rPr lang="de-DE" sz="2000" dirty="0">
                <a:latin typeface="+mj-lt"/>
              </a:rPr>
              <a:t> and </a:t>
            </a:r>
            <a:r>
              <a:rPr lang="de-DE" sz="2000" i="1" dirty="0">
                <a:latin typeface="+mj-lt"/>
              </a:rPr>
              <a:t>Salix</a:t>
            </a:r>
            <a:r>
              <a:rPr lang="de-DE" sz="2000" dirty="0">
                <a:latin typeface="+mj-lt"/>
              </a:rPr>
              <a:t> </a:t>
            </a:r>
          </a:p>
          <a:p>
            <a:r>
              <a:rPr lang="en-US" sz="2000" dirty="0">
                <a:latin typeface="+mj-lt"/>
              </a:rPr>
              <a:t>Damage: </a:t>
            </a:r>
            <a:r>
              <a:rPr lang="en-GB" sz="2000" dirty="0">
                <a:latin typeface="+mj-lt"/>
              </a:rPr>
              <a:t>Larvae feed in the cambial region, affect usage of wood, eventually lead to tree death in 2-3y </a:t>
            </a:r>
            <a:r>
              <a:rPr lang="en-GB" sz="1600" dirty="0">
                <a:latin typeface="+mj-lt"/>
              </a:rPr>
              <a:t>(very limited information available, especially on damage potential)</a:t>
            </a:r>
            <a:endParaRPr lang="en-GB" sz="2000" dirty="0">
              <a:latin typeface="+mj-lt"/>
            </a:endParaRPr>
          </a:p>
          <a:p>
            <a:r>
              <a:rPr lang="fr-FR" altLang="fr-FR" sz="2000" dirty="0" err="1">
                <a:latin typeface="+mj-lt"/>
              </a:rPr>
              <a:t>Endangered</a:t>
            </a:r>
            <a:r>
              <a:rPr lang="fr-FR" altLang="fr-FR" sz="2000" dirty="0">
                <a:latin typeface="+mj-lt"/>
              </a:rPr>
              <a:t> area: </a:t>
            </a:r>
            <a:r>
              <a:rPr lang="en-GB" sz="2000" dirty="0">
                <a:latin typeface="+mj-lt"/>
              </a:rPr>
              <a:t>where </a:t>
            </a:r>
            <a:r>
              <a:rPr lang="fr-FR" sz="2000" dirty="0">
                <a:latin typeface="+mj-lt"/>
              </a:rPr>
              <a:t>Populus and Salix are grown (</a:t>
            </a:r>
            <a:r>
              <a:rPr lang="en-GB" sz="2000" dirty="0">
                <a:latin typeface="+mj-lt"/>
              </a:rPr>
              <a:t>uncertainty on host species). Climatic conditions suitable at least in the eastern part of Europe. Impact would be higher where poplar coverage is important (i.e. Russia).</a:t>
            </a:r>
          </a:p>
          <a:p>
            <a:endParaRPr lang="en-GB" sz="2000" dirty="0">
              <a:latin typeface="+mj-lt"/>
            </a:endParaRPr>
          </a:p>
          <a:p>
            <a:endParaRPr lang="en-GB" altLang="fr-FR" sz="2000" dirty="0">
              <a:latin typeface="+mj-lt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962ADD9-7737-4D99-A003-D4E1EC48067C}"/>
              </a:ext>
            </a:extLst>
          </p:cNvPr>
          <p:cNvSpPr txBox="1"/>
          <p:nvPr/>
        </p:nvSpPr>
        <p:spPr>
          <a:xfrm>
            <a:off x="179512" y="6002124"/>
            <a:ext cx="4090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+mj-lt"/>
              </a:rPr>
              <a:t>China, Japan, Korea </a:t>
            </a:r>
            <a:r>
              <a:rPr lang="fr-FR" sz="900" dirty="0" err="1">
                <a:latin typeface="+mj-lt"/>
              </a:rPr>
              <a:t>Dem</a:t>
            </a:r>
            <a:r>
              <a:rPr lang="fr-FR" sz="900" dirty="0">
                <a:latin typeface="+mj-lt"/>
              </a:rPr>
              <a:t>. Rep., Korea Rep., </a:t>
            </a:r>
            <a:r>
              <a:rPr lang="fr-FR" sz="900" dirty="0" err="1">
                <a:latin typeface="+mj-lt"/>
              </a:rPr>
              <a:t>Mongolia</a:t>
            </a:r>
            <a:r>
              <a:rPr lang="fr-FR" sz="900" dirty="0">
                <a:latin typeface="+mj-lt"/>
              </a:rPr>
              <a:t>, Kazakhstan, </a:t>
            </a:r>
            <a:r>
              <a:rPr lang="fr-FR" sz="900" dirty="0" err="1">
                <a:latin typeface="+mj-lt"/>
              </a:rPr>
              <a:t>Russia</a:t>
            </a:r>
            <a:endParaRPr lang="fr-FR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8917046-A366-4C1B-810D-2F12A1C0A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8" t="3311" b="43506"/>
          <a:stretch/>
        </p:blipFill>
        <p:spPr>
          <a:xfrm>
            <a:off x="262818" y="4406115"/>
            <a:ext cx="3657600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BCC78B5-28C6-4E23-947D-4458730D651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418" y="4406115"/>
            <a:ext cx="4007960" cy="21040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A3A879-6BB0-4BBE-833B-97EDE79C54D9}"/>
              </a:ext>
            </a:extLst>
          </p:cNvPr>
          <p:cNvSpPr/>
          <p:nvPr/>
        </p:nvSpPr>
        <p:spPr>
          <a:xfrm>
            <a:off x="3923928" y="5589240"/>
            <a:ext cx="3665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err="1"/>
              <a:t>Russia</a:t>
            </a:r>
            <a:r>
              <a:rPr lang="fr-FR" sz="1100" dirty="0"/>
              <a:t>: </a:t>
            </a:r>
            <a:r>
              <a:rPr lang="fr-FR" sz="1100" dirty="0" err="1"/>
              <a:t>south</a:t>
            </a:r>
            <a:r>
              <a:rPr lang="fr-FR" sz="1100" dirty="0"/>
              <a:t> of </a:t>
            </a:r>
            <a:r>
              <a:rPr lang="fr-FR" sz="1100" dirty="0" err="1"/>
              <a:t>Eastern</a:t>
            </a:r>
            <a:r>
              <a:rPr lang="fr-FR" sz="1100" dirty="0"/>
              <a:t> </a:t>
            </a:r>
            <a:r>
              <a:rPr lang="fr-FR" sz="1100" dirty="0" err="1"/>
              <a:t>Siberia</a:t>
            </a:r>
            <a:r>
              <a:rPr lang="fr-FR" sz="1100" dirty="0"/>
              <a:t> </a:t>
            </a:r>
          </a:p>
          <a:p>
            <a:r>
              <a:rPr lang="fr-FR" sz="1100" dirty="0"/>
              <a:t>and </a:t>
            </a:r>
            <a:r>
              <a:rPr lang="fr-FR" sz="1100" dirty="0" err="1"/>
              <a:t>south</a:t>
            </a:r>
            <a:r>
              <a:rPr lang="fr-FR" sz="1100" dirty="0"/>
              <a:t> of the Far East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D5DCA3-1A89-404D-99C4-4DE4D4A7EE92}"/>
              </a:ext>
            </a:extLst>
          </p:cNvPr>
          <p:cNvSpPr/>
          <p:nvPr/>
        </p:nvSpPr>
        <p:spPr>
          <a:xfrm>
            <a:off x="4502029" y="0"/>
            <a:ext cx="32221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err="1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Agrilus</a:t>
            </a:r>
            <a:r>
              <a:rPr lang="de-DE" sz="800" i="1" dirty="0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DE" sz="800" i="1" dirty="0" err="1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fleischeri</a:t>
            </a:r>
            <a:r>
              <a:rPr lang="de-DE" sz="800" dirty="0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de-DE" sz="800" dirty="0" err="1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left</a:t>
            </a:r>
            <a:r>
              <a:rPr lang="de-DE" sz="800" dirty="0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side</a:t>
            </a:r>
            <a:r>
              <a:rPr lang="de-DE" sz="800" dirty="0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) and </a:t>
            </a:r>
            <a:r>
              <a:rPr lang="de-DE" sz="800" i="1" dirty="0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de-DE" sz="800" i="1" dirty="0" err="1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ater</a:t>
            </a:r>
            <a:r>
              <a:rPr lang="de-DE" sz="800" dirty="0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de-DE" sz="800" dirty="0" err="1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right</a:t>
            </a:r>
            <a:r>
              <a:rPr lang="de-DE" sz="800" dirty="0"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fr-FR" sz="8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5FD6872-6523-4C8F-AE53-192352C502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r="35088"/>
          <a:stretch/>
        </p:blipFill>
        <p:spPr>
          <a:xfrm>
            <a:off x="7762275" y="4406115"/>
            <a:ext cx="973699" cy="2119229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FE49C3F-3019-490A-899D-CD80EC339A68}"/>
              </a:ext>
            </a:extLst>
          </p:cNvPr>
          <p:cNvSpPr txBox="1">
            <a:spLocks/>
          </p:cNvSpPr>
          <p:nvPr/>
        </p:nvSpPr>
        <p:spPr bwMode="auto">
          <a:xfrm>
            <a:off x="4591272" y="506086"/>
            <a:ext cx="4369296" cy="85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fr-FR" altLang="fr-FR" kern="0" dirty="0"/>
              <a:t>Conclusion </a:t>
            </a:r>
            <a:r>
              <a:rPr lang="fr-FR" sz="3600" i="1" kern="0" dirty="0"/>
              <a:t>            </a:t>
            </a:r>
            <a:r>
              <a:rPr lang="fr-FR" altLang="nl-NL" sz="3600" kern="0" dirty="0"/>
              <a:t>A2</a:t>
            </a:r>
            <a:endParaRPr lang="fr-FR" altLang="fr-FR" kern="0" dirty="0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92473A58-755F-4CDB-AB85-B98803B29F4D}"/>
              </a:ext>
            </a:extLst>
          </p:cNvPr>
          <p:cNvSpPr/>
          <p:nvPr/>
        </p:nvSpPr>
        <p:spPr>
          <a:xfrm>
            <a:off x="6942746" y="7177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082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8418" y="116632"/>
            <a:ext cx="7850505" cy="5397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i="1" dirty="0">
                <a:latin typeface="+mj-lt"/>
                <a:ea typeface="+mj-ea"/>
                <a:cs typeface="+mj-cs"/>
              </a:rPr>
              <a:t>Ambrosia trifida </a:t>
            </a:r>
            <a:r>
              <a:rPr lang="en-US" sz="2400" b="1" dirty="0">
                <a:latin typeface="+mj-lt"/>
                <a:ea typeface="+mj-ea"/>
                <a:cs typeface="+mj-cs"/>
              </a:rPr>
              <a:t>L. </a:t>
            </a:r>
            <a:r>
              <a:rPr lang="en-GB" sz="2400" dirty="0">
                <a:latin typeface="+mj-lt"/>
              </a:rPr>
              <a:t>giant ragweed</a:t>
            </a:r>
            <a:endParaRPr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418" y="656382"/>
            <a:ext cx="8510046" cy="168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spcBef>
                <a:spcPts val="0"/>
              </a:spcBef>
              <a:buClr>
                <a:srgbClr val="92D050"/>
              </a:buClr>
              <a:buSzPct val="150000"/>
              <a:buFontTx/>
              <a:buNone/>
              <a:defRPr sz="2000" b="1">
                <a:latin typeface="+mn-lt"/>
              </a:defRPr>
            </a:lvl1pPr>
            <a:lvl2pPr marL="639763" indent="-2730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latin typeface="+mn-lt"/>
              </a:defRPr>
            </a:lvl2pPr>
            <a:lvl3pPr indent="-182563" eaLnBrk="0" hangingPunct="0">
              <a:spcBef>
                <a:spcPct val="20000"/>
              </a:spcBef>
              <a:buClr>
                <a:srgbClr val="307F93"/>
              </a:buClr>
              <a:buSzPct val="60000"/>
              <a:buFont typeface="Wingdings" pitchFamily="2" charset="2"/>
              <a:buChar char=""/>
              <a:defRPr>
                <a:latin typeface="+mn-lt"/>
              </a:defRPr>
            </a:lvl3pPr>
            <a:lvl4pPr marL="1187450" indent="-182563" eaLnBrk="0" hangingPunct="0">
              <a:spcBef>
                <a:spcPct val="20000"/>
              </a:spcBef>
              <a:buClr>
                <a:srgbClr val="AEC7D0"/>
              </a:buClr>
              <a:buSzPct val="60000"/>
              <a:buFont typeface="Wingdings" pitchFamily="2" charset="2"/>
              <a:buChar char=""/>
              <a:defRPr>
                <a:latin typeface="+mn-lt"/>
              </a:defRPr>
            </a:lvl4pPr>
            <a:lvl5pPr marL="1462088" indent="-182563" eaLnBrk="0" hangingPunct="0">
              <a:spcBef>
                <a:spcPct val="20000"/>
              </a:spcBef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5pPr>
            <a:lvl6pPr marL="1919288" indent="-182563" fontAlgn="base">
              <a:spcBef>
                <a:spcPct val="20000"/>
              </a:spcBef>
              <a:spcAft>
                <a:spcPct val="0"/>
              </a:spcAft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6pPr>
            <a:lvl7pPr marL="2376488" indent="-182563" fontAlgn="base">
              <a:spcBef>
                <a:spcPct val="20000"/>
              </a:spcBef>
              <a:spcAft>
                <a:spcPct val="0"/>
              </a:spcAft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7pPr>
            <a:lvl8pPr marL="2833688" indent="-182563" fontAlgn="base">
              <a:spcBef>
                <a:spcPct val="20000"/>
              </a:spcBef>
              <a:spcAft>
                <a:spcPct val="0"/>
              </a:spcAft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8pPr>
            <a:lvl9pPr marL="3290888" indent="-182563" fontAlgn="base">
              <a:spcBef>
                <a:spcPct val="20000"/>
              </a:spcBef>
              <a:spcAft>
                <a:spcPct val="0"/>
              </a:spcAft>
              <a:buClr>
                <a:srgbClr val="FED8AA"/>
              </a:buClr>
              <a:buSzPct val="68000"/>
              <a:buFont typeface="Wingdings 2" pitchFamily="18" charset="2"/>
              <a:buChar char=""/>
              <a:defRPr sz="1600">
                <a:latin typeface="+mn-lt"/>
              </a:defRPr>
            </a:lvl9pPr>
          </a:lstStyle>
          <a:p>
            <a:r>
              <a:rPr dirty="0">
                <a:latin typeface="+mj-lt"/>
              </a:rPr>
              <a:t>Native</a:t>
            </a:r>
            <a:r>
              <a:rPr lang="en-US" dirty="0">
                <a:latin typeface="+mj-lt"/>
              </a:rPr>
              <a:t> range</a:t>
            </a:r>
            <a:r>
              <a:rPr dirty="0">
                <a:latin typeface="+mj-lt"/>
              </a:rPr>
              <a:t>: </a:t>
            </a:r>
            <a:r>
              <a:rPr lang="en-US" b="0" dirty="0">
                <a:latin typeface="+mj-lt"/>
              </a:rPr>
              <a:t>North America</a:t>
            </a:r>
            <a:endParaRPr b="0" dirty="0">
              <a:latin typeface="+mj-lt"/>
            </a:endParaRPr>
          </a:p>
          <a:p>
            <a:r>
              <a:rPr dirty="0">
                <a:latin typeface="+mj-lt"/>
              </a:rPr>
              <a:t>Introduced</a:t>
            </a:r>
            <a:r>
              <a:rPr lang="en-US" dirty="0">
                <a:latin typeface="+mj-lt"/>
              </a:rPr>
              <a:t> range</a:t>
            </a:r>
            <a:r>
              <a:rPr dirty="0">
                <a:latin typeface="+mj-lt"/>
              </a:rPr>
              <a:t>: </a:t>
            </a:r>
            <a:r>
              <a:rPr lang="en-US" b="0" dirty="0">
                <a:latin typeface="+mj-lt"/>
              </a:rPr>
              <a:t>Asia, Europe</a:t>
            </a:r>
          </a:p>
          <a:p>
            <a:r>
              <a:rPr lang="en-GB" dirty="0">
                <a:latin typeface="+mj-lt"/>
              </a:rPr>
              <a:t>Habitats: </a:t>
            </a:r>
            <a:r>
              <a:rPr lang="en-US" b="0" dirty="0">
                <a:latin typeface="+mj-lt"/>
              </a:rPr>
              <a:t>Ruderal disturbed habitats, riparian systems, field crops (annual summer crops, particularly maize, soybean and sunflower) and open habitats. </a:t>
            </a:r>
          </a:p>
          <a:p>
            <a:r>
              <a:rPr lang="en-GB" dirty="0">
                <a:latin typeface="+mj-lt"/>
              </a:rPr>
              <a:t>Endangered area</a:t>
            </a:r>
          </a:p>
          <a:p>
            <a:r>
              <a:rPr lang="en-US" b="0" dirty="0">
                <a:latin typeface="+mj-lt"/>
              </a:rPr>
              <a:t>Predominately continental climate. Part of the Mediterranean, </a:t>
            </a:r>
            <a:r>
              <a:rPr lang="en-US" b="0" dirty="0" err="1">
                <a:latin typeface="+mj-lt"/>
              </a:rPr>
              <a:t>Steppic</a:t>
            </a:r>
            <a:r>
              <a:rPr lang="en-US" b="0" dirty="0">
                <a:latin typeface="+mj-lt"/>
              </a:rPr>
              <a:t> and Anatolian biogeographical regions also suitable. All EPPO countries south of 55</a:t>
            </a:r>
            <a:r>
              <a:rPr lang="en-US" b="0" baseline="30000" dirty="0">
                <a:latin typeface="+mj-lt"/>
              </a:rPr>
              <a:t>o</a:t>
            </a:r>
            <a:r>
              <a:rPr lang="en-US" b="0" dirty="0">
                <a:latin typeface="+mj-lt"/>
              </a:rPr>
              <a:t> latitude have potential for establishment.</a:t>
            </a:r>
            <a:endParaRPr lang="en-GB" b="0" dirty="0">
              <a:latin typeface="+mj-lt"/>
            </a:endParaRPr>
          </a:p>
          <a:p>
            <a:endParaRPr b="0" dirty="0">
              <a:latin typeface="+mj-lt"/>
            </a:endParaRP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03FE5161-2408-44F5-972C-98A9A067C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14" y="3068960"/>
            <a:ext cx="4241655" cy="2558325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E6CE69B0-AB19-46E5-9017-DE1DE83AE7AF}"/>
              </a:ext>
            </a:extLst>
          </p:cNvPr>
          <p:cNvSpPr txBox="1">
            <a:spLocks/>
          </p:cNvSpPr>
          <p:nvPr/>
        </p:nvSpPr>
        <p:spPr bwMode="auto">
          <a:xfrm>
            <a:off x="1354832" y="5813697"/>
            <a:ext cx="4369296" cy="85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fr-FR" altLang="fr-FR" kern="0" dirty="0"/>
              <a:t>Conclusion </a:t>
            </a:r>
            <a:r>
              <a:rPr lang="fr-FR" sz="3600" i="1" kern="0" dirty="0"/>
              <a:t>            </a:t>
            </a:r>
            <a:r>
              <a:rPr lang="fr-FR" altLang="nl-NL" sz="3600" kern="0" dirty="0"/>
              <a:t>A2</a:t>
            </a:r>
            <a:endParaRPr lang="fr-FR" altLang="fr-FR" kern="0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8FAA195-7A88-463B-94C6-70BF6E9AFE6B}"/>
              </a:ext>
            </a:extLst>
          </p:cNvPr>
          <p:cNvSpPr/>
          <p:nvPr/>
        </p:nvSpPr>
        <p:spPr>
          <a:xfrm>
            <a:off x="3706306" y="60253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5" descr="C:\Users\rt.EPPO\Downloads\AMBTR_2657 (1).jpg">
            <a:extLst>
              <a:ext uri="{FF2B5EF4-FFF2-40B4-BE49-F238E27FC236}">
                <a16:creationId xmlns:a16="http://schemas.microsoft.com/office/drawing/2014/main" id="{E85E6A11-1C4B-433C-94DE-8E647FA233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0" y="3319227"/>
            <a:ext cx="2717498" cy="2121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768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5612AFB-E294-4B38-9A39-EA606303F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79711"/>
            <a:ext cx="8640960" cy="4873625"/>
          </a:xfrm>
        </p:spPr>
        <p:txBody>
          <a:bodyPr/>
          <a:lstStyle/>
          <a:p>
            <a:pPr lvl="0"/>
            <a:r>
              <a:rPr lang="en-GB" dirty="0"/>
              <a:t>PM 9/NEW ‘</a:t>
            </a:r>
            <a:r>
              <a:rPr lang="en-GB" i="1" dirty="0"/>
              <a:t>Candidatus</a:t>
            </a:r>
            <a:r>
              <a:rPr lang="en-GB" dirty="0"/>
              <a:t> Liberibacter’ species that are causal agents of </a:t>
            </a:r>
            <a:r>
              <a:rPr lang="en-GB" dirty="0" err="1"/>
              <a:t>Huanglongbing</a:t>
            </a:r>
            <a:r>
              <a:rPr lang="en-GB" dirty="0"/>
              <a:t> disease of citrus and their vectors: procedures for official control</a:t>
            </a:r>
          </a:p>
          <a:p>
            <a:pPr lvl="0"/>
            <a:r>
              <a:rPr lang="en-GB" dirty="0"/>
              <a:t>PM 9/NEW </a:t>
            </a:r>
            <a:r>
              <a:rPr lang="en-GB" i="1" dirty="0"/>
              <a:t>Heterobasidion irregulare</a:t>
            </a:r>
            <a:r>
              <a:rPr lang="en-GB" dirty="0"/>
              <a:t>: procedures for official control</a:t>
            </a:r>
          </a:p>
          <a:p>
            <a:pPr lvl="0"/>
            <a:r>
              <a:rPr lang="en-GB" dirty="0"/>
              <a:t>PM 9/NEW </a:t>
            </a:r>
            <a:r>
              <a:rPr lang="en-GB" i="1" dirty="0"/>
              <a:t>Ailanthus altissima</a:t>
            </a:r>
            <a:endParaRPr lang="en-GB" dirty="0"/>
          </a:p>
          <a:p>
            <a:endParaRPr lang="en-GB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34C12F6-E0E4-469F-8CF5-8355AF4A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8532440" cy="1084982"/>
          </a:xfrm>
        </p:spPr>
        <p:txBody>
          <a:bodyPr/>
          <a:lstStyle/>
          <a:p>
            <a:r>
              <a:rPr lang="en-GB" i="1" dirty="0"/>
              <a:t>National Regulatory Control Systems </a:t>
            </a:r>
            <a:br>
              <a:rPr lang="en-GB" i="1" dirty="0"/>
            </a:br>
            <a:r>
              <a:rPr lang="en-GB" i="1" dirty="0"/>
              <a:t>(series PM9)</a:t>
            </a:r>
            <a:br>
              <a:rPr lang="en-GB" dirty="0"/>
            </a:br>
            <a:endParaRPr lang="en-GB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2C4B539-4ED8-45D5-AE29-9FC9F9AA8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94" y="4607648"/>
            <a:ext cx="3328107" cy="196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E4E8D7D-BEBC-4243-9167-369883D0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18" y="4608853"/>
            <a:ext cx="3326068" cy="19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62AAFF2-157D-4853-A0B3-C3EC22E75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/>
          <a:stretch/>
        </p:blipFill>
        <p:spPr bwMode="auto">
          <a:xfrm>
            <a:off x="6119646" y="4607649"/>
            <a:ext cx="2896058" cy="19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1336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traight leaves rightl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_Oriel">
      <a:majorFont>
        <a:latin typeface="Calibri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riel 1">
        <a:dk1>
          <a:srgbClr val="000000"/>
        </a:dk1>
        <a:lt1>
          <a:srgbClr val="FFFFFF"/>
        </a:lt1>
        <a:dk2>
          <a:srgbClr val="4F271C"/>
        </a:dk2>
        <a:lt2>
          <a:srgbClr val="E7DEC9"/>
        </a:lt2>
        <a:accent1>
          <a:srgbClr val="3891A7"/>
        </a:accent1>
        <a:accent2>
          <a:srgbClr val="FEB80A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E6A608"/>
        </a:accent6>
        <a:hlink>
          <a:srgbClr val="8DC765"/>
        </a:hlink>
        <a:folHlink>
          <a:srgbClr val="AA8A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rve leaves top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7_Ori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aight leaves right sans log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_Oriel">
      <a:majorFont>
        <a:latin typeface="Calibri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riel 1">
        <a:dk1>
          <a:srgbClr val="000000"/>
        </a:dk1>
        <a:lt1>
          <a:srgbClr val="FFFFFF"/>
        </a:lt1>
        <a:dk2>
          <a:srgbClr val="4F271C"/>
        </a:dk2>
        <a:lt2>
          <a:srgbClr val="E7DEC9"/>
        </a:lt2>
        <a:accent1>
          <a:srgbClr val="3891A7"/>
        </a:accent1>
        <a:accent2>
          <a:srgbClr val="FEB80A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E6A608"/>
        </a:accent6>
        <a:hlink>
          <a:srgbClr val="8DC765"/>
        </a:hlink>
        <a:folHlink>
          <a:srgbClr val="AA8A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rve leaves top sans logo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7_Ori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6083</TotalTime>
  <Words>1099</Words>
  <Application>Microsoft Office PowerPoint</Application>
  <PresentationFormat>On-screen Show (4:3)</PresentationFormat>
  <Paragraphs>127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Century Schoolbook</vt:lpstr>
      <vt:lpstr>Helvetica</vt:lpstr>
      <vt:lpstr>Trebuchet MS</vt:lpstr>
      <vt:lpstr>Wingdings</vt:lpstr>
      <vt:lpstr>Wingdings 2</vt:lpstr>
      <vt:lpstr>Straight leaves rightl</vt:lpstr>
      <vt:lpstr>Curve leaves top</vt:lpstr>
      <vt:lpstr>Straight leaves right sans logo</vt:lpstr>
      <vt:lpstr>Curve leaves top sans logo</vt:lpstr>
      <vt:lpstr>Activities and result EPPO  2019 and 2020  Highlights   </vt:lpstr>
      <vt:lpstr>PowerPoint Presentation</vt:lpstr>
      <vt:lpstr>PowerPoint Presentation</vt:lpstr>
      <vt:lpstr>PowerPoint Presentation</vt:lpstr>
      <vt:lpstr>PowerPoint Presentation</vt:lpstr>
      <vt:lpstr>Agrilus bilineatus (Two-lined chestnut borer)</vt:lpstr>
      <vt:lpstr>Agrilus fleischeri</vt:lpstr>
      <vt:lpstr>PowerPoint Presentation</vt:lpstr>
      <vt:lpstr>National Regulatory Control Systems  (series PM9) </vt:lpstr>
      <vt:lpstr>       EPPO PRA platform</vt:lpstr>
      <vt:lpstr>PowerPoint Presentation</vt:lpstr>
      <vt:lpstr>Priorities PRA: Tomato brown rugose fruit virus (Tobamovirus, ToBRFV)</vt:lpstr>
      <vt:lpstr>Gymnandrosoma aurantianum  (Citrus fruit borer - Lepidoptera: Tortricidae)</vt:lpstr>
      <vt:lpstr>PowerPoint Presentation</vt:lpstr>
      <vt:lpstr>PowerPoint Presentation</vt:lpstr>
      <vt:lpstr>PowerPoint Presentation</vt:lpstr>
      <vt:lpstr>PowerPoint Presentation</vt:lpstr>
    </vt:vector>
  </TitlesOfParts>
  <Company>OEPP / EPPO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15_Roy</dc:title>
  <dc:creator>OEPP</dc:creator>
  <cp:lastModifiedBy>Nico Horn</cp:lastModifiedBy>
  <cp:revision>400</cp:revision>
  <cp:lastPrinted>2014-04-18T10:11:40Z</cp:lastPrinted>
  <dcterms:created xsi:type="dcterms:W3CDTF">2009-11-23T13:16:32Z</dcterms:created>
  <dcterms:modified xsi:type="dcterms:W3CDTF">2019-11-04T10:58:59Z</dcterms:modified>
</cp:coreProperties>
</file>