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handoutMasterIdLst>
    <p:handoutMasterId r:id="rId27"/>
  </p:handoutMasterIdLst>
  <p:sldIdLst>
    <p:sldId id="257" r:id="rId2"/>
    <p:sldId id="313" r:id="rId3"/>
    <p:sldId id="316" r:id="rId4"/>
    <p:sldId id="319" r:id="rId5"/>
    <p:sldId id="321" r:id="rId6"/>
    <p:sldId id="324" r:id="rId7"/>
    <p:sldId id="325" r:id="rId8"/>
    <p:sldId id="326" r:id="rId9"/>
    <p:sldId id="327" r:id="rId10"/>
    <p:sldId id="328" r:id="rId11"/>
    <p:sldId id="330" r:id="rId12"/>
    <p:sldId id="332" r:id="rId13"/>
    <p:sldId id="334" r:id="rId14"/>
    <p:sldId id="337" r:id="rId15"/>
    <p:sldId id="339" r:id="rId16"/>
    <p:sldId id="342" r:id="rId17"/>
    <p:sldId id="343" r:id="rId18"/>
    <p:sldId id="344" r:id="rId19"/>
    <p:sldId id="346" r:id="rId20"/>
    <p:sldId id="347" r:id="rId21"/>
    <p:sldId id="348" r:id="rId22"/>
    <p:sldId id="349" r:id="rId23"/>
    <p:sldId id="350" r:id="rId24"/>
    <p:sldId id="351" r:id="rId25"/>
  </p:sldIdLst>
  <p:sldSz cx="9144000" cy="5143500" type="screen16x9"/>
  <p:notesSz cx="6794500" cy="9906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ouser01" initials="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6" autoAdjust="0"/>
    <p:restoredTop sz="92550" autoAdjust="0"/>
  </p:normalViewPr>
  <p:slideViewPr>
    <p:cSldViewPr snapToGrid="0" snapToObjects="1">
      <p:cViewPr varScale="1">
        <p:scale>
          <a:sx n="132" d="100"/>
          <a:sy n="132" d="100"/>
        </p:scale>
        <p:origin x="126" y="6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27" d="100"/>
          <a:sy n="127" d="100"/>
        </p:scale>
        <p:origin x="301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FB789CD8-43C3-408D-9368-FDBE42C7EDFE}" type="datetimeFigureOut">
              <a:rPr lang="en-GB" smtClean="0"/>
              <a:t>09/01/2018</a:t>
            </a:fld>
            <a:endParaRPr lang="es-ES"/>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F1413137-96A3-48AD-B4BE-ACD569C4C195}" type="slidenum">
              <a:rPr lang="en-GB" smtClean="0"/>
              <a:t>‹#›</a:t>
            </a:fld>
            <a:endParaRPr lang="es-ES"/>
          </a:p>
        </p:txBody>
      </p:sp>
    </p:spTree>
    <p:extLst>
      <p:ext uri="{BB962C8B-B14F-4D97-AF65-F5344CB8AC3E}">
        <p14:creationId xmlns:p14="http://schemas.microsoft.com/office/powerpoint/2010/main" val="95139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88DF8E99-B454-B548-A324-6AB8EBF83957}" type="datetimeFigureOut">
              <a:rPr lang="en-US" smtClean="0"/>
              <a:pPr/>
              <a:t>1/9/2018</a:t>
            </a:fld>
            <a:endParaRPr lang="es-E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C8F58E2D-82E9-4B40-B463-526FA93C539E}" type="slidenum">
              <a:rPr lang="en-US" smtClean="0"/>
              <a:pPr/>
              <a:t>‹#›</a:t>
            </a:fld>
            <a:endParaRPr lang="es-ES"/>
          </a:p>
        </p:txBody>
      </p:sp>
    </p:spTree>
    <p:extLst>
      <p:ext uri="{BB962C8B-B14F-4D97-AF65-F5344CB8AC3E}">
        <p14:creationId xmlns:p14="http://schemas.microsoft.com/office/powerpoint/2010/main" val="123568637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58E2D-82E9-4B40-B463-526FA93C539E}" type="slidenum">
              <a:rPr lang="en-US" smtClean="0"/>
              <a:pPr/>
              <a:t>1</a:t>
            </a:fld>
            <a:endParaRPr lang="es-ES"/>
          </a:p>
        </p:txBody>
      </p:sp>
    </p:spTree>
    <p:extLst>
      <p:ext uri="{BB962C8B-B14F-4D97-AF65-F5344CB8AC3E}">
        <p14:creationId xmlns:p14="http://schemas.microsoft.com/office/powerpoint/2010/main" val="201405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Arial" charset="0"/>
              </a:rPr>
              <a:t>Los requisitos de importación están reglamentados en el Artículo VII, que reconoce el derecho soberano de las partes contratantes para reglamentar la entrada de plantas, productos vegetales y artículos reglamentados, incluida la prohibición de restricción de plagas reglamentadas y agentes de control biológico. Estas medidas deben basarse en consideraciones fitosanitarias, análisis de riesgo de plagas, suficiente justificación técnica y notificarse.</a:t>
            </a:r>
            <a:endParaRPr lang="es-ES" dirty="0"/>
          </a:p>
        </p:txBody>
      </p:sp>
      <p:sp>
        <p:nvSpPr>
          <p:cNvPr id="4" name="Slide Number Placeholder 3"/>
          <p:cNvSpPr>
            <a:spLocks noGrp="1"/>
          </p:cNvSpPr>
          <p:nvPr>
            <p:ph type="sldNum" sz="quarter" idx="10"/>
          </p:nvPr>
        </p:nvSpPr>
        <p:spPr/>
        <p:txBody>
          <a:bodyPr/>
          <a:lstStyle/>
          <a:p>
            <a:pPr>
              <a:defRPr/>
            </a:pPr>
            <a:fld id="{43205274-8C32-4804-860F-13965A004A5A}" type="slidenum">
              <a:rPr lang="en-GB" smtClean="0"/>
              <a:pPr>
                <a:defRPr/>
              </a:pPr>
              <a:t>13</a:t>
            </a:fld>
            <a:endParaRPr lang="es-ES"/>
          </a:p>
        </p:txBody>
      </p:sp>
    </p:spTree>
    <p:extLst>
      <p:ext uri="{BB962C8B-B14F-4D97-AF65-F5344CB8AC3E}">
        <p14:creationId xmlns:p14="http://schemas.microsoft.com/office/powerpoint/2010/main" val="300645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Arial" charset="0"/>
              </a:rPr>
              <a:t>Las Partes Contratantes deberían cooperar también en la elaboración e implementación de normas internacionales para medidas fitosanitarias (NIMF) cuya aprobación estará a cargo de la Comisión de Medidas Fitosanitarias (Artículo X). Como hemos mencionado, las NIMF son reconocidas por el Acuerdo MSF, como las normas de referencia internacionales para la protección de las plantas, y las partes contratantes encuentran en el Artículo X de la CIPF una nueva responsabilidad de implementación de las NIMF. </a:t>
            </a:r>
            <a:endParaRPr lang="es-ES" dirty="0"/>
          </a:p>
        </p:txBody>
      </p:sp>
      <p:sp>
        <p:nvSpPr>
          <p:cNvPr id="4" name="Slide Number Placeholder 3"/>
          <p:cNvSpPr>
            <a:spLocks noGrp="1"/>
          </p:cNvSpPr>
          <p:nvPr>
            <p:ph type="sldNum" sz="quarter" idx="10"/>
          </p:nvPr>
        </p:nvSpPr>
        <p:spPr/>
        <p:txBody>
          <a:bodyPr/>
          <a:lstStyle/>
          <a:p>
            <a:pPr>
              <a:defRPr/>
            </a:pPr>
            <a:fld id="{43205274-8C32-4804-860F-13965A004A5A}" type="slidenum">
              <a:rPr lang="en-GB" smtClean="0"/>
              <a:pPr>
                <a:defRPr/>
              </a:pPr>
              <a:t>14</a:t>
            </a:fld>
            <a:endParaRPr lang="es-ES"/>
          </a:p>
        </p:txBody>
      </p:sp>
    </p:spTree>
    <p:extLst>
      <p:ext uri="{BB962C8B-B14F-4D97-AF65-F5344CB8AC3E}">
        <p14:creationId xmlns:p14="http://schemas.microsoft.com/office/powerpoint/2010/main" val="98226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Arial" charset="0"/>
              </a:rPr>
              <a:t>La CIPF se aprobó en 1951 y se ha revisado en dos ocasiones, en 1979 y en 1997. El texto de 1997 (el "nuevo texto revisado") entró en vigor en octubre de 2005. La CIPF es un tratado multilateral con el propósito principal de "actuar eficaz y conjuntamente para prevenir la diseminación e introducción de plagas de plantas y productos vegetales y de promover medidas apropiadas para combatirlas". El nuevo texto revisado refleja el papel de la CIPF como se reconoce en el Acuerdo MSF que, como se señaló anteriormente, identifica a la CIPF como la organización responsable del establecimiento de normas fitosanitarias internacionales y promueve la armonización de las medidas fitosanitarias para facilitar el comercio.</a:t>
            </a:r>
          </a:p>
          <a:p>
            <a:r>
              <a:rPr lang="es-ES" sz="1200" kern="1200" dirty="0">
                <a:solidFill>
                  <a:schemeClr val="tx1"/>
                </a:solidFill>
                <a:effectLst/>
                <a:latin typeface="Arial" charset="0"/>
              </a:rPr>
              <a:t>La CIPF introduce una serie de principios, algunos de los cuales deben quedar reflejados en la legislación nacional, tales como el principio de la </a:t>
            </a:r>
            <a:r>
              <a:rPr lang="es-ES" sz="1200" b="1" kern="1200" dirty="0">
                <a:solidFill>
                  <a:schemeClr val="tx1"/>
                </a:solidFill>
                <a:effectLst/>
                <a:latin typeface="Arial" charset="0"/>
              </a:rPr>
              <a:t>soberanía</a:t>
            </a:r>
            <a:r>
              <a:rPr lang="es-ES" sz="1200" kern="1200" dirty="0">
                <a:solidFill>
                  <a:schemeClr val="tx1"/>
                </a:solidFill>
                <a:effectLst/>
                <a:latin typeface="Arial" charset="0"/>
              </a:rPr>
              <a:t> del Estado, que reconoce el derecho de los países a utilizar medidas fitosanitarias, incluidas medidas de emergencia para proteger de las plagas. Otros principios matizan este principio, como el de </a:t>
            </a:r>
            <a:r>
              <a:rPr lang="es-ES" sz="1200" b="1" kern="1200" dirty="0">
                <a:solidFill>
                  <a:schemeClr val="tx1"/>
                </a:solidFill>
                <a:effectLst/>
                <a:latin typeface="Arial" charset="0"/>
              </a:rPr>
              <a:t>necesidad</a:t>
            </a:r>
            <a:r>
              <a:rPr lang="es-ES" sz="1200" kern="1200" dirty="0">
                <a:solidFill>
                  <a:schemeClr val="tx1"/>
                </a:solidFill>
                <a:effectLst/>
                <a:latin typeface="Arial" charset="0"/>
              </a:rPr>
              <a:t>, que obliga a los países a adoptar medidas restrictivas sólo cuando sean necesarias para la protección fitosanitaria, la </a:t>
            </a:r>
            <a:r>
              <a:rPr lang="es-ES" sz="1200" b="1" kern="1200" dirty="0">
                <a:solidFill>
                  <a:schemeClr val="tx1"/>
                </a:solidFill>
                <a:effectLst/>
                <a:latin typeface="Arial" charset="0"/>
              </a:rPr>
              <a:t>proporcionalidad</a:t>
            </a:r>
            <a:r>
              <a:rPr lang="es-ES" sz="1200" kern="1200" dirty="0">
                <a:solidFill>
                  <a:schemeClr val="tx1"/>
                </a:solidFill>
                <a:effectLst/>
                <a:latin typeface="Arial" charset="0"/>
              </a:rPr>
              <a:t> y el </a:t>
            </a:r>
            <a:r>
              <a:rPr lang="es-ES" sz="1200" b="1" kern="1200" dirty="0">
                <a:solidFill>
                  <a:schemeClr val="tx1"/>
                </a:solidFill>
                <a:effectLst/>
                <a:latin typeface="Arial" charset="0"/>
              </a:rPr>
              <a:t>mínimo impacto,</a:t>
            </a:r>
            <a:r>
              <a:rPr lang="es-ES" sz="1200" kern="1200" dirty="0">
                <a:solidFill>
                  <a:schemeClr val="tx1"/>
                </a:solidFill>
                <a:effectLst/>
                <a:latin typeface="Arial" charset="0"/>
              </a:rPr>
              <a:t> que requiere la adopción de medidas restrictivas para tener el mínimo impacto posible sobre el comercio internacional. Otros principios importantes son la </a:t>
            </a:r>
            <a:r>
              <a:rPr lang="es-ES" sz="1200" b="1" kern="1200" dirty="0">
                <a:solidFill>
                  <a:schemeClr val="tx1"/>
                </a:solidFill>
                <a:effectLst/>
                <a:latin typeface="Arial" charset="0"/>
              </a:rPr>
              <a:t>cooperación</a:t>
            </a:r>
            <a:r>
              <a:rPr lang="es-ES" sz="1200" kern="1200" dirty="0">
                <a:solidFill>
                  <a:schemeClr val="tx1"/>
                </a:solidFill>
                <a:effectLst/>
                <a:latin typeface="Arial" charset="0"/>
              </a:rPr>
              <a:t> entre los países para impedir la introducción y propagación de plagas, la </a:t>
            </a:r>
            <a:r>
              <a:rPr lang="es-ES" sz="1200" b="1" kern="1200" dirty="0">
                <a:solidFill>
                  <a:schemeClr val="tx1"/>
                </a:solidFill>
                <a:effectLst/>
                <a:latin typeface="Arial" charset="0"/>
              </a:rPr>
              <a:t>no discriminación</a:t>
            </a:r>
            <a:r>
              <a:rPr lang="es-ES" sz="1200" kern="1200" dirty="0">
                <a:solidFill>
                  <a:schemeClr val="tx1"/>
                </a:solidFill>
                <a:effectLst/>
                <a:latin typeface="Arial" charset="0"/>
              </a:rPr>
              <a:t> entre países con la misma condición fitosanitaria y, en el caso de plagas reglamentadas dentro de un país, que las medidas deberían aplicarse sin discriminación entre los envíos nacionales e importados.</a:t>
            </a:r>
            <a:endParaRPr lang="es-ES" dirty="0"/>
          </a:p>
        </p:txBody>
      </p:sp>
      <p:sp>
        <p:nvSpPr>
          <p:cNvPr id="4" name="Slide Number Placeholder 3"/>
          <p:cNvSpPr>
            <a:spLocks noGrp="1"/>
          </p:cNvSpPr>
          <p:nvPr>
            <p:ph type="sldNum" sz="quarter" idx="10"/>
          </p:nvPr>
        </p:nvSpPr>
        <p:spPr/>
        <p:txBody>
          <a:bodyPr/>
          <a:lstStyle/>
          <a:p>
            <a:pPr>
              <a:defRPr/>
            </a:pPr>
            <a:fld id="{43205274-8C32-4804-860F-13965A004A5A}" type="slidenum">
              <a:rPr lang="en-GB" smtClean="0"/>
              <a:pPr>
                <a:defRPr/>
              </a:pPr>
              <a:t>2</a:t>
            </a:fld>
            <a:endParaRPr lang="es-ES"/>
          </a:p>
        </p:txBody>
      </p:sp>
    </p:spTree>
    <p:extLst>
      <p:ext uri="{BB962C8B-B14F-4D97-AF65-F5344CB8AC3E}">
        <p14:creationId xmlns:p14="http://schemas.microsoft.com/office/powerpoint/2010/main" val="218513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Entre las obligaciones que incluye la CIPF, en virtud del Artículo IV se requiere que las partes contratantes designen una entidad nacional como organización nacional de protección fitosanitaria (ONPF) y que den a esta organización el mandato legal necesaria para llevar a cabo una serie de funciones, entre ellas la vigilancia de los cultivos, los productos vegetales y los artículos reglamentados; la expedición de certificados fitosanitarios y la garantía de la seguridad fitosanitaria de los envíos después de la certificación, la aprobación de los requisitos de importación y la conducción de análisis de riesgo de plagas, inspección y, cuando sea necesario, desinfestación de los envíos del comercio internacional, así como transmitir información fitosanitaria a la CIPF y a las demás partes contratantes. </a:t>
            </a:r>
          </a:p>
          <a:p>
            <a:endParaRPr lang="es-ES" dirty="0"/>
          </a:p>
        </p:txBody>
      </p:sp>
      <p:sp>
        <p:nvSpPr>
          <p:cNvPr id="4" name="Slide Number Placeholder 3"/>
          <p:cNvSpPr>
            <a:spLocks noGrp="1"/>
          </p:cNvSpPr>
          <p:nvPr>
            <p:ph type="sldNum" sz="quarter" idx="10"/>
          </p:nvPr>
        </p:nvSpPr>
        <p:spPr/>
        <p:txBody>
          <a:bodyPr/>
          <a:lstStyle/>
          <a:p>
            <a:pPr>
              <a:defRPr/>
            </a:pPr>
            <a:fld id="{43205274-8C32-4804-860F-13965A004A5A}" type="slidenum">
              <a:rPr lang="en-GB" smtClean="0"/>
              <a:pPr>
                <a:defRPr/>
              </a:pPr>
              <a:t>6</a:t>
            </a:fld>
            <a:endParaRPr lang="es-ES"/>
          </a:p>
        </p:txBody>
      </p:sp>
    </p:spTree>
    <p:extLst>
      <p:ext uri="{BB962C8B-B14F-4D97-AF65-F5344CB8AC3E}">
        <p14:creationId xmlns:p14="http://schemas.microsoft.com/office/powerpoint/2010/main" val="208446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Arial" charset="0"/>
              </a:rPr>
              <a:t>Entre las obligaciones que incluye la CIPF, en virtud del Artículo IV se requiere que las partes contratantes designen una entidad nacional como organización nacional de protección fitosanitaria (ONPF) y que den a esta organización el mandato legal necesaria para llevar a cabo una serie de funciones, entre ellas la vigilancia de los cultivos, los productos vegetales y los artículos reglamentados; la expedición de certificados fitosanitarios y la garantía de la seguridad fitosanitaria de los envíos después de la certificación, la aprobación de los requisitos de importación y la conducción de análisis de riesgo de plagas, inspección y, cuando sea necesario, desinfestación de los envíos del comercio internacional, así como transmitir información fitosanitaria a la CIPF y a las demás partes contratantes. </a:t>
            </a:r>
          </a:p>
          <a:p>
            <a:endParaRPr lang="es-ES" dirty="0"/>
          </a:p>
        </p:txBody>
      </p:sp>
      <p:sp>
        <p:nvSpPr>
          <p:cNvPr id="4" name="Slide Number Placeholder 3"/>
          <p:cNvSpPr>
            <a:spLocks noGrp="1"/>
          </p:cNvSpPr>
          <p:nvPr>
            <p:ph type="sldNum" sz="quarter" idx="10"/>
          </p:nvPr>
        </p:nvSpPr>
        <p:spPr/>
        <p:txBody>
          <a:bodyPr/>
          <a:lstStyle/>
          <a:p>
            <a:pPr>
              <a:defRPr/>
            </a:pPr>
            <a:fld id="{43205274-8C32-4804-860F-13965A004A5A}" type="slidenum">
              <a:rPr lang="en-GB" smtClean="0"/>
              <a:pPr>
                <a:defRPr/>
              </a:pPr>
              <a:t>7</a:t>
            </a:fld>
            <a:endParaRPr lang="es-ES"/>
          </a:p>
        </p:txBody>
      </p:sp>
    </p:spTree>
    <p:extLst>
      <p:ext uri="{BB962C8B-B14F-4D97-AF65-F5344CB8AC3E}">
        <p14:creationId xmlns:p14="http://schemas.microsoft.com/office/powerpoint/2010/main" val="137525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Arial" charset="0"/>
              </a:rPr>
              <a:t>La ONPF deberá verificar que todas las plantas, productos vegetales y artículos reglamentados que se exportan cumplan con los requisitos de importación del país de destino y, con este fin, se expedirá un certificado fitosanitario de conformidad con el modelo aprobado por la CIPF. Los certificados fitosanitarios son documentos oficiales y deben estar firmado por un funcionario público.</a:t>
            </a:r>
          </a:p>
        </p:txBody>
      </p:sp>
      <p:sp>
        <p:nvSpPr>
          <p:cNvPr id="4" name="Slide Number Placeholder 3"/>
          <p:cNvSpPr>
            <a:spLocks noGrp="1"/>
          </p:cNvSpPr>
          <p:nvPr>
            <p:ph type="sldNum" sz="quarter" idx="10"/>
          </p:nvPr>
        </p:nvSpPr>
        <p:spPr/>
        <p:txBody>
          <a:bodyPr/>
          <a:lstStyle/>
          <a:p>
            <a:pPr>
              <a:defRPr/>
            </a:pPr>
            <a:fld id="{43205274-8C32-4804-860F-13965A004A5A}" type="slidenum">
              <a:rPr lang="en-GB" smtClean="0"/>
              <a:pPr>
                <a:defRPr/>
              </a:pPr>
              <a:t>8</a:t>
            </a:fld>
            <a:endParaRPr lang="es-ES"/>
          </a:p>
        </p:txBody>
      </p:sp>
    </p:spTree>
    <p:extLst>
      <p:ext uri="{BB962C8B-B14F-4D97-AF65-F5344CB8AC3E}">
        <p14:creationId xmlns:p14="http://schemas.microsoft.com/office/powerpoint/2010/main" val="407040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Arial" charset="0"/>
              </a:rPr>
              <a:t>El Artículo VI sobre las plagas reglamentadas reconoce el derecho de las partes contratantes a exigir medidas fitosanitarias para plagas reglamentadas (plagas cuarentenarias y no cuarentenarias), siempre y cuando estas medidas no sean más estrictas que las aplicadas a las mismas plagas si están presentes en el territorio de la parte contratante importadora (principio de no discriminación) y se limitan a lo que sea necesario para proteger la sanidad vegetal y/o salvaguardar el uso propuesto y pueden estar técnicamente justificadas por la parte contratante interesada (principios de no discriminación y justificación técnica).</a:t>
            </a:r>
            <a:endParaRPr lang="es-ES" dirty="0"/>
          </a:p>
        </p:txBody>
      </p:sp>
      <p:sp>
        <p:nvSpPr>
          <p:cNvPr id="4" name="Slide Number Placeholder 3"/>
          <p:cNvSpPr>
            <a:spLocks noGrp="1"/>
          </p:cNvSpPr>
          <p:nvPr>
            <p:ph type="sldNum" sz="quarter" idx="10"/>
          </p:nvPr>
        </p:nvSpPr>
        <p:spPr/>
        <p:txBody>
          <a:bodyPr/>
          <a:lstStyle/>
          <a:p>
            <a:pPr>
              <a:defRPr/>
            </a:pPr>
            <a:fld id="{43205274-8C32-4804-860F-13965A004A5A}" type="slidenum">
              <a:rPr lang="en-GB" smtClean="0"/>
              <a:pPr>
                <a:defRPr/>
              </a:pPr>
              <a:t>9</a:t>
            </a:fld>
            <a:endParaRPr lang="es-ES"/>
          </a:p>
        </p:txBody>
      </p:sp>
    </p:spTree>
    <p:extLst>
      <p:ext uri="{BB962C8B-B14F-4D97-AF65-F5344CB8AC3E}">
        <p14:creationId xmlns:p14="http://schemas.microsoft.com/office/powerpoint/2010/main" val="1921100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Arial" charset="0"/>
              </a:rPr>
              <a:t>Los requisitos de importación están reglamentados en el Artículo VII, que reconoce el derecho soberano de las partes contratantes para reglamentar la entrada de plantas, productos vegetales y artículos reglamentados, incluida la prohibición de restricción de plagas reglamentadas y agentes de control biológico. Estas medidas deben basarse en consideraciones fitosanitarias, análisis de riesgo de plagas, suficiente justificación técnica y notificarse.</a:t>
            </a:r>
            <a:endParaRPr lang="es-ES" dirty="0"/>
          </a:p>
        </p:txBody>
      </p:sp>
      <p:sp>
        <p:nvSpPr>
          <p:cNvPr id="4" name="Slide Number Placeholder 3"/>
          <p:cNvSpPr>
            <a:spLocks noGrp="1"/>
          </p:cNvSpPr>
          <p:nvPr>
            <p:ph type="sldNum" sz="quarter" idx="10"/>
          </p:nvPr>
        </p:nvSpPr>
        <p:spPr/>
        <p:txBody>
          <a:bodyPr/>
          <a:lstStyle/>
          <a:p>
            <a:pPr>
              <a:defRPr/>
            </a:pPr>
            <a:fld id="{43205274-8C32-4804-860F-13965A004A5A}" type="slidenum">
              <a:rPr lang="en-GB" smtClean="0"/>
              <a:pPr>
                <a:defRPr/>
              </a:pPr>
              <a:t>10</a:t>
            </a:fld>
            <a:endParaRPr lang="es-ES"/>
          </a:p>
        </p:txBody>
      </p:sp>
    </p:spTree>
    <p:extLst>
      <p:ext uri="{BB962C8B-B14F-4D97-AF65-F5344CB8AC3E}">
        <p14:creationId xmlns:p14="http://schemas.microsoft.com/office/powerpoint/2010/main" val="376042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Arial" charset="0"/>
              </a:rPr>
              <a:t>Los requisitos de importación están reglamentados en el Artículo VII, que reconoce el derecho soberano de las partes contratantes para reglamentar la entrada de plantas, productos vegetales y artículos reglamentados, incluida la prohibición de restricción de plagas reglamentadas y agentes de control biológico. Estas medidas deben basarse en consideraciones fitosanitarias, análisis de riesgo de plagas, suficiente justificación técnica y notificarse.</a:t>
            </a:r>
            <a:endParaRPr lang="es-ES" dirty="0"/>
          </a:p>
        </p:txBody>
      </p:sp>
      <p:sp>
        <p:nvSpPr>
          <p:cNvPr id="4" name="Slide Number Placeholder 3"/>
          <p:cNvSpPr>
            <a:spLocks noGrp="1"/>
          </p:cNvSpPr>
          <p:nvPr>
            <p:ph type="sldNum" sz="quarter" idx="10"/>
          </p:nvPr>
        </p:nvSpPr>
        <p:spPr/>
        <p:txBody>
          <a:bodyPr/>
          <a:lstStyle/>
          <a:p>
            <a:pPr>
              <a:defRPr/>
            </a:pPr>
            <a:fld id="{43205274-8C32-4804-860F-13965A004A5A}" type="slidenum">
              <a:rPr lang="en-GB" smtClean="0"/>
              <a:pPr>
                <a:defRPr/>
              </a:pPr>
              <a:t>11</a:t>
            </a:fld>
            <a:endParaRPr lang="es-ES"/>
          </a:p>
        </p:txBody>
      </p:sp>
    </p:spTree>
    <p:extLst>
      <p:ext uri="{BB962C8B-B14F-4D97-AF65-F5344CB8AC3E}">
        <p14:creationId xmlns:p14="http://schemas.microsoft.com/office/powerpoint/2010/main" val="756320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Arial" charset="0"/>
              </a:rPr>
              <a:t>Los requisitos de importación están reglamentados en el Artículo VII, que reconoce el derecho soberano de las partes contratantes para reglamentar la entrada de plantas, productos vegetales y artículos reglamentados, incluida la prohibición de restricción de plagas reglamentadas y agentes de control biológico. Estas medidas deben basarse en consideraciones fitosanitarias, análisis de riesgo de plagas, suficiente justificación técnica y notificarse.</a:t>
            </a:r>
            <a:endParaRPr lang="es-ES" dirty="0"/>
          </a:p>
        </p:txBody>
      </p:sp>
      <p:sp>
        <p:nvSpPr>
          <p:cNvPr id="4" name="Slide Number Placeholder 3"/>
          <p:cNvSpPr>
            <a:spLocks noGrp="1"/>
          </p:cNvSpPr>
          <p:nvPr>
            <p:ph type="sldNum" sz="quarter" idx="10"/>
          </p:nvPr>
        </p:nvSpPr>
        <p:spPr/>
        <p:txBody>
          <a:bodyPr/>
          <a:lstStyle/>
          <a:p>
            <a:pPr>
              <a:defRPr/>
            </a:pPr>
            <a:fld id="{43205274-8C32-4804-860F-13965A004A5A}" type="slidenum">
              <a:rPr lang="en-GB" smtClean="0"/>
              <a:pPr>
                <a:defRPr/>
              </a:pPr>
              <a:t>12</a:t>
            </a:fld>
            <a:endParaRPr lang="es-ES"/>
          </a:p>
        </p:txBody>
      </p:sp>
    </p:spTree>
    <p:extLst>
      <p:ext uri="{BB962C8B-B14F-4D97-AF65-F5344CB8AC3E}">
        <p14:creationId xmlns:p14="http://schemas.microsoft.com/office/powerpoint/2010/main" val="1521207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2772" y="906511"/>
            <a:ext cx="7167016" cy="1006113"/>
          </a:xfrm>
          <a:prstGeom prst="rect">
            <a:avLst/>
          </a:prstGeo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292772" y="2180022"/>
            <a:ext cx="7167016" cy="1367224"/>
          </a:xfrm>
        </p:spPr>
        <p:txBody>
          <a:bodyPr>
            <a:normAutofit/>
          </a:bodyPr>
          <a:lstStyle>
            <a:lvl1pPr marL="0" indent="0" algn="ctr">
              <a:buNone/>
              <a:defRPr sz="2200" baseline="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cxnSp>
        <p:nvCxnSpPr>
          <p:cNvPr id="9" name="Straight Connector 8"/>
          <p:cNvCxnSpPr/>
          <p:nvPr userDrawn="1"/>
        </p:nvCxnSpPr>
        <p:spPr>
          <a:xfrm>
            <a:off x="1292772" y="1975064"/>
            <a:ext cx="716701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065" y="4506622"/>
            <a:ext cx="1400078" cy="565382"/>
          </a:xfrm>
          <a:prstGeom prst="rect">
            <a:avLst/>
          </a:prstGeom>
        </p:spPr>
      </p:pic>
    </p:spTree>
    <p:extLst>
      <p:ext uri="{BB962C8B-B14F-4D97-AF65-F5344CB8AC3E}">
        <p14:creationId xmlns:p14="http://schemas.microsoft.com/office/powerpoint/2010/main" val="266601789"/>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2307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04410" cy="4358879"/>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02818" y="273844"/>
            <a:ext cx="5126557"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47978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normAutofit/>
          </a:bodyPr>
          <a:lstStyle>
            <a:lvl1pPr>
              <a:defRPr sz="3200" baseline="0"/>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marL="273050" indent="-273050" defTabSz="901800">
              <a:spcAft>
                <a:spcPts val="600"/>
              </a:spcAft>
              <a:tabLst>
                <a:tab pos="719138" algn="l"/>
              </a:tabLst>
              <a:defRPr/>
            </a:lvl1pPr>
            <a:lvl2pPr marL="577850" indent="-234950">
              <a:spcAft>
                <a:spcPts val="600"/>
              </a:spcAft>
              <a:tabLst/>
              <a:defRPr/>
            </a:lvl2pPr>
            <a:lvl3pPr marL="892175" indent="-206375">
              <a:spcAft>
                <a:spcPts val="600"/>
              </a:spcAft>
              <a:tabLst/>
              <a:defRPr/>
            </a:lvl3pPr>
            <a:lvl4pPr marL="1244600" indent="-215900">
              <a:spcAft>
                <a:spcPts val="600"/>
              </a:spcAft>
              <a:tabLst/>
              <a:defRPr/>
            </a:lvl4pPr>
            <a:lvl5pPr marL="1558925" indent="-187325">
              <a:spcAft>
                <a:spcPts val="600"/>
              </a:spcAft>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065" y="4506622"/>
            <a:ext cx="1400078" cy="565382"/>
          </a:xfrm>
          <a:prstGeom prst="rect">
            <a:avLst/>
          </a:prstGeom>
        </p:spPr>
      </p:pic>
    </p:spTree>
    <p:extLst>
      <p:ext uri="{BB962C8B-B14F-4D97-AF65-F5344CB8AC3E}">
        <p14:creationId xmlns:p14="http://schemas.microsoft.com/office/powerpoint/2010/main" val="1125380081"/>
      </p:ext>
    </p:extLst>
  </p:cSld>
  <p:clrMapOvr>
    <a:masterClrMapping/>
  </p:clrMapOvr>
  <p:hf sldNum="0" hdr="0" ftr="0" dt="0"/>
  <p:extLst mod="1">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618760"/>
            <a:ext cx="7164388" cy="2139553"/>
          </a:xfrm>
          <a:prstGeom prst="rect">
            <a:avLst/>
          </a:prstGeo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1295400" y="2778554"/>
            <a:ext cx="7164388"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37454223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1295400" y="1369219"/>
            <a:ext cx="3518854" cy="31380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928554" y="1369219"/>
            <a:ext cx="3539590" cy="31380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44980328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3844"/>
            <a:ext cx="7164388" cy="994172"/>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1295400" y="1260872"/>
            <a:ext cx="351027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295400" y="1878807"/>
            <a:ext cx="3510278" cy="26527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936647" y="1260872"/>
            <a:ext cx="3523142"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936647" y="1878807"/>
            <a:ext cx="3523142" cy="26527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Slide Number Placeholder 8"/>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49438574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a:t>Click to edit Master title style</a:t>
            </a:r>
            <a:endParaRPr lang="en-US" dirty="0"/>
          </a:p>
        </p:txBody>
      </p:sp>
      <p:sp>
        <p:nvSpPr>
          <p:cNvPr id="5" name="Slide Number Placeholder 4"/>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31999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70306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15392" cy="1200150"/>
          </a:xfrm>
          <a:prstGeom prst="rect">
            <a:avLst/>
          </a:prstGeo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4219163" y="740569"/>
            <a:ext cx="424062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95399" y="1543050"/>
            <a:ext cx="2615391"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8159130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39667" cy="1200150"/>
          </a:xfrm>
          <a:prstGeom prst="rect">
            <a:avLst/>
          </a:prstGeo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43439" y="740569"/>
            <a:ext cx="4216349"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1295399" y="1543050"/>
            <a:ext cx="263966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304018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8416" y="1369219"/>
            <a:ext cx="7169729" cy="311847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8592765" y="4846709"/>
            <a:ext cx="434908" cy="205743"/>
          </a:xfrm>
          <a:prstGeom prst="rect">
            <a:avLst/>
          </a:prstGeom>
        </p:spPr>
        <p:txBody>
          <a:bodyPr vert="horz" lIns="91440" tIns="45720" rIns="91440" bIns="45720" rtlCol="0" anchor="ctr"/>
          <a:lstStyle>
            <a:lvl1pPr algn="r">
              <a:defRPr sz="900">
                <a:solidFill>
                  <a:schemeClr val="tx1">
                    <a:tint val="75000"/>
                  </a:schemeClr>
                </a:solidFill>
              </a:defRPr>
            </a:lvl1pPr>
          </a:lstStyle>
          <a:p>
            <a:fld id="{83B6047E-932E-D046-B526-ECC9278DC106}" type="slidenum">
              <a:rPr lang="en-US" smtClean="0"/>
              <a:pPr/>
              <a:t>‹#›</a:t>
            </a:fld>
            <a:endParaRPr lang="en-US" dirty="0"/>
          </a:p>
        </p:txBody>
      </p:sp>
      <p:pic>
        <p:nvPicPr>
          <p:cNvPr id="9" name="Picture 8"/>
          <p:cNvPicPr>
            <a:picLocks noChangeAspect="1"/>
          </p:cNvPicPr>
          <p:nvPr userDrawn="1"/>
        </p:nvPicPr>
        <p:blipFill>
          <a:blip r:embed="rId13"/>
          <a:stretch>
            <a:fillRect/>
          </a:stretch>
        </p:blipFill>
        <p:spPr>
          <a:xfrm>
            <a:off x="0" y="0"/>
            <a:ext cx="428625" cy="5143500"/>
          </a:xfrm>
          <a:prstGeom prst="rect">
            <a:avLst/>
          </a:prstGeom>
        </p:spPr>
      </p:pic>
      <p:sp>
        <p:nvSpPr>
          <p:cNvPr id="10" name="Rectangle 9"/>
          <p:cNvSpPr/>
          <p:nvPr userDrawn="1"/>
        </p:nvSpPr>
        <p:spPr>
          <a:xfrm>
            <a:off x="428625" y="0"/>
            <a:ext cx="19354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stretch>
            <a:fillRect/>
          </a:stretch>
        </p:blipFill>
        <p:spPr>
          <a:xfrm>
            <a:off x="4367360" y="4602216"/>
            <a:ext cx="856040" cy="442779"/>
          </a:xfrm>
          <a:prstGeom prst="rect">
            <a:avLst/>
          </a:prstGeom>
        </p:spPr>
      </p:pic>
      <p:cxnSp>
        <p:nvCxnSpPr>
          <p:cNvPr id="14" name="Straight Connector 13"/>
          <p:cNvCxnSpPr/>
          <p:nvPr userDrawn="1"/>
        </p:nvCxnSpPr>
        <p:spPr>
          <a:xfrm flipH="1" flipV="1">
            <a:off x="1298416" y="4832851"/>
            <a:ext cx="2936360" cy="13858"/>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5369011" y="4832851"/>
            <a:ext cx="3099133"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2" name="Title Placeholder 21"/>
          <p:cNvSpPr>
            <a:spLocks noGrp="1"/>
          </p:cNvSpPr>
          <p:nvPr>
            <p:ph type="title"/>
          </p:nvPr>
        </p:nvSpPr>
        <p:spPr>
          <a:xfrm>
            <a:off x="1298416" y="274638"/>
            <a:ext cx="7169728" cy="993775"/>
          </a:xfrm>
          <a:prstGeom prst="rect">
            <a:avLst/>
          </a:prstGeom>
        </p:spPr>
        <p:txBody>
          <a:bodyPr vert="horz" lIns="91440" tIns="45720" rIns="91440" bIns="45720" rtlCol="0" anchor="ctr">
            <a:normAutofit/>
          </a:bodyPr>
          <a:lstStyle/>
          <a:p>
            <a:r>
              <a:rPr lang="en-GB"/>
              <a:t>Click to edit Master title style</a:t>
            </a:r>
            <a:endParaRPr lang="en-US"/>
          </a:p>
        </p:txBody>
      </p:sp>
      <p:pic>
        <p:nvPicPr>
          <p:cNvPr id="13" name="Picture 1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068065" y="4506622"/>
            <a:ext cx="1400078" cy="565382"/>
          </a:xfrm>
          <a:prstGeom prst="rect">
            <a:avLst/>
          </a:prstGeom>
        </p:spPr>
      </p:pic>
    </p:spTree>
    <p:extLst>
      <p:ext uri="{BB962C8B-B14F-4D97-AF65-F5344CB8AC3E}">
        <p14:creationId xmlns:p14="http://schemas.microsoft.com/office/powerpoint/2010/main" val="233585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b="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Lalaina.Ravelomanantsoa@Fao.org" TargetMode="External"/><Relationship Id="rId2" Type="http://schemas.openxmlformats.org/officeDocument/2006/relationships/hyperlink" Target="mailto:Carmen.Bullon@Fao.org" TargetMode="Externa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hyperlink" Target="http://derecho.laguia2000.com/wp-content/uploads/2008/07/common-law.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s-ES" sz="3500" b="1" dirty="0" smtClean="0"/>
              <a:t>Marco </a:t>
            </a:r>
            <a:r>
              <a:rPr lang="es-ES" sz="3500" b="1" dirty="0"/>
              <a:t>jurídico internacional Obligaciones y responsabilidades en el virtud de la CIPF</a:t>
            </a:r>
          </a:p>
        </p:txBody>
      </p:sp>
      <p:sp>
        <p:nvSpPr>
          <p:cNvPr id="3" name="Subtitle 2"/>
          <p:cNvSpPr>
            <a:spLocks noGrp="1"/>
          </p:cNvSpPr>
          <p:nvPr>
            <p:ph type="subTitle" idx="1"/>
          </p:nvPr>
        </p:nvSpPr>
        <p:spPr>
          <a:xfrm>
            <a:off x="1292772" y="2180022"/>
            <a:ext cx="7167016" cy="1188466"/>
          </a:xfrm>
        </p:spPr>
        <p:txBody>
          <a:bodyPr>
            <a:normAutofit/>
          </a:bodyPr>
          <a:lstStyle/>
          <a:p>
            <a:r>
              <a:rPr lang="es-ES" dirty="0"/>
              <a:t> </a:t>
            </a:r>
          </a:p>
          <a:p>
            <a:r>
              <a:rPr lang="es-ES" sz="1800" b="1" dirty="0"/>
              <a:t>La Secretaría de la CIPF:</a:t>
            </a:r>
          </a:p>
          <a:p>
            <a:r>
              <a:rPr lang="es-ES" sz="1800" b="1" dirty="0"/>
              <a:t>Con el apoyo financiero del Proyecto 401 del FANFC</a:t>
            </a:r>
          </a:p>
          <a:p>
            <a:endParaRPr lang="es-ES" sz="1800" dirty="0"/>
          </a:p>
        </p:txBody>
      </p:sp>
      <p:sp>
        <p:nvSpPr>
          <p:cNvPr id="4" name="Title 1"/>
          <p:cNvSpPr txBox="1">
            <a:spLocks/>
          </p:cNvSpPr>
          <p:nvPr/>
        </p:nvSpPr>
        <p:spPr>
          <a:xfrm>
            <a:off x="1553911" y="4040841"/>
            <a:ext cx="7169727" cy="411628"/>
          </a:xfrm>
          <a:prstGeom prst="rect">
            <a:avLst/>
          </a:prstGeom>
        </p:spPr>
        <p:txBody>
          <a:bodyPr vert="horz" lIns="91440" tIns="45720" rIns="91440" bIns="45720" rtlCol="0" anchor="b">
            <a:normAutofit fontScale="77500" lnSpcReduction="20000"/>
          </a:bodyPr>
          <a:lstStyle>
            <a:lvl1pPr algn="ctr" defTabSz="685800" rtl="0" eaLnBrk="1" latinLnBrk="0" hangingPunct="1">
              <a:lnSpc>
                <a:spcPct val="90000"/>
              </a:lnSpc>
              <a:spcBef>
                <a:spcPct val="0"/>
              </a:spcBef>
              <a:buNone/>
              <a:defRPr sz="4500" b="0" kern="1200">
                <a:solidFill>
                  <a:schemeClr val="accent1"/>
                </a:solidFill>
                <a:latin typeface="+mj-lt"/>
                <a:ea typeface="+mj-ea"/>
                <a:cs typeface="+mj-cs"/>
              </a:defRPr>
            </a:lvl1pPr>
          </a:lstStyle>
          <a:p>
            <a:r>
              <a:rPr lang="es-ES" sz="2000" b="1" dirty="0"/>
              <a:t>Capacitación para facilitadores de evaluación de la capacidad fitosanitaria (ECF)</a:t>
            </a:r>
          </a:p>
        </p:txBody>
      </p:sp>
    </p:spTree>
    <p:extLst>
      <p:ext uri="{BB962C8B-B14F-4D97-AF65-F5344CB8AC3E}">
        <p14:creationId xmlns:p14="http://schemas.microsoft.com/office/powerpoint/2010/main" val="488806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909582" y="249492"/>
            <a:ext cx="6172200" cy="443032"/>
          </a:xfrm>
          <a:noFill/>
          <a:ln w="9525">
            <a:noFill/>
            <a:miter lim="800000"/>
            <a:headEnd/>
            <a:tailEnd/>
          </a:ln>
        </p:spPr>
        <p:txBody>
          <a:bodyPr vert="horz" wrap="square" lIns="0" tIns="34290" rIns="0" bIns="0" numCol="1" rtlCol="0" anchor="b" anchorCtr="0" compatLnSpc="1">
            <a:prstTxWarp prst="textNoShape">
              <a:avLst/>
            </a:prstTxWarp>
            <a:normAutofit/>
          </a:bodyPr>
          <a:lstStyle/>
          <a:p>
            <a:r>
              <a:rPr lang="es-ES" sz="2700" b="1" dirty="0"/>
              <a:t>Requisitos a la importación (Artículo VII)</a:t>
            </a:r>
          </a:p>
        </p:txBody>
      </p:sp>
      <p:sp>
        <p:nvSpPr>
          <p:cNvPr id="21508" name="Rectangle 3"/>
          <p:cNvSpPr>
            <a:spLocks noGrp="1" noChangeArrowheads="1"/>
          </p:cNvSpPr>
          <p:nvPr>
            <p:ph idx="1"/>
          </p:nvPr>
        </p:nvSpPr>
        <p:spPr>
          <a:xfrm>
            <a:off x="909582" y="866125"/>
            <a:ext cx="7602406" cy="3451622"/>
          </a:xfrm>
        </p:spPr>
        <p:txBody>
          <a:bodyPr vert="horz" lIns="91440" tIns="45720" rIns="91440" bIns="45720" rtlCol="0" anchor="t">
            <a:noAutofit/>
          </a:bodyPr>
          <a:lstStyle/>
          <a:p>
            <a:pPr marL="0" indent="0" algn="just">
              <a:buNone/>
            </a:pPr>
            <a:r>
              <a:rPr lang="es-ES" sz="1500" dirty="0"/>
              <a:t>Las partes contratantes tienen la autoridad soberana para:</a:t>
            </a:r>
          </a:p>
          <a:p>
            <a:pPr algn="just" eaLnBrk="1" hangingPunct="1">
              <a:buFont typeface="Arial" panose="020B0604020202020204" pitchFamily="34" charset="0"/>
              <a:buChar char="•"/>
            </a:pPr>
            <a:r>
              <a:rPr lang="es-ES" sz="1500" dirty="0"/>
              <a:t>reglamentar la entrada de plantas, productos vegetales y artículos reglamentados, con el objetivo de prevenir la introducción y/o dispersión de plagas.</a:t>
            </a:r>
          </a:p>
          <a:p>
            <a:pPr algn="just" eaLnBrk="1" hangingPunct="1">
              <a:buFont typeface="Arial" panose="020B0604020202020204" pitchFamily="34" charset="0"/>
              <a:buChar char="•"/>
            </a:pPr>
            <a:r>
              <a:rPr lang="es-ES" sz="1500" dirty="0"/>
              <a:t>prescribir y aplicar medidas fitosanitarias (inspección, restricciones a la importación,  tratamiento, destrucción) de los envíos de importación o en tránsito.</a:t>
            </a:r>
          </a:p>
          <a:p>
            <a:pPr algn="just" eaLnBrk="1" hangingPunct="1">
              <a:buFont typeface="Arial" panose="020B0604020202020204" pitchFamily="34" charset="0"/>
              <a:buChar char="•"/>
            </a:pPr>
            <a:r>
              <a:rPr lang="es-ES" sz="1500" dirty="0"/>
              <a:t> prohibir o restringir el traslado de plagas reglamentadas, agentes de control biológico y otros organismos de interés fitosanitario en sus territorios, sobre la base de:</a:t>
            </a:r>
          </a:p>
          <a:p>
            <a:pPr lvl="1" algn="just">
              <a:buFont typeface="Courier New" panose="02070309020205020404" pitchFamily="49" charset="0"/>
              <a:buChar char="o"/>
            </a:pPr>
            <a:r>
              <a:rPr lang="es-ES" sz="1500" dirty="0"/>
              <a:t>consideraciones fitosanitarias</a:t>
            </a:r>
          </a:p>
          <a:p>
            <a:pPr lvl="1" algn="just">
              <a:buFont typeface="Courier New" panose="02070309020205020404" pitchFamily="49" charset="0"/>
              <a:buChar char="o"/>
            </a:pPr>
            <a:r>
              <a:rPr lang="es-ES" sz="1500" dirty="0"/>
              <a:t>análisis de riesgo de plagas </a:t>
            </a:r>
          </a:p>
          <a:p>
            <a:pPr lvl="1" algn="just">
              <a:buFont typeface="Courier New" panose="02070309020205020404" pitchFamily="49" charset="0"/>
              <a:buChar char="o"/>
            </a:pPr>
            <a:r>
              <a:rPr lang="es-ES" sz="1500" dirty="0"/>
              <a:t>justificación técnica</a:t>
            </a:r>
          </a:p>
          <a:p>
            <a:pPr lvl="1" algn="just">
              <a:buFont typeface="Courier New" panose="02070309020205020404" pitchFamily="49" charset="0"/>
              <a:buChar char="o"/>
            </a:pPr>
            <a:r>
              <a:rPr lang="es-ES" sz="1500" dirty="0"/>
              <a:t>notificación (transparencia).</a:t>
            </a:r>
          </a:p>
          <a:p>
            <a:pPr marL="0" indent="0" algn="just"/>
            <a:r>
              <a:rPr lang="es-ES" sz="1500" dirty="0"/>
              <a:t> Principal referencia: NIMF 20: Sistema de certificación fitosanitaria</a:t>
            </a:r>
          </a:p>
        </p:txBody>
      </p:sp>
    </p:spTree>
    <p:extLst>
      <p:ext uri="{BB962C8B-B14F-4D97-AF65-F5344CB8AC3E}">
        <p14:creationId xmlns:p14="http://schemas.microsoft.com/office/powerpoint/2010/main" val="12255224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idx="1"/>
          </p:nvPr>
        </p:nvSpPr>
        <p:spPr>
          <a:xfrm>
            <a:off x="773113" y="885825"/>
            <a:ext cx="8175260" cy="3637537"/>
          </a:xfrm>
        </p:spPr>
        <p:txBody>
          <a:bodyPr vert="horz" lIns="91440" tIns="45720" rIns="91440" bIns="45720" rtlCol="0" anchor="t">
            <a:noAutofit/>
          </a:bodyPr>
          <a:lstStyle/>
          <a:p>
            <a:pPr marL="0" indent="0" algn="just"/>
            <a:r>
              <a:rPr lang="es-ES" dirty="0"/>
              <a:t> </a:t>
            </a:r>
            <a:r>
              <a:rPr lang="es-ES" sz="2000" dirty="0"/>
              <a:t>Requisitos de las medidas fitosanitarias:</a:t>
            </a:r>
          </a:p>
          <a:p>
            <a:pPr lvl="1" algn="just">
              <a:buFont typeface="Arial" panose="020B0604020202020204" pitchFamily="34" charset="0"/>
              <a:buChar char="•"/>
            </a:pPr>
            <a:r>
              <a:rPr lang="es-ES" sz="2000" dirty="0"/>
              <a:t>Necesarias y justificadas técnicamente (a); no más estrictas de lo necesario, de modo que se traduzcan en el mínimo impedimento al comercio y circulación internacionales (g) y modificarse cuando cambie la situación (h) </a:t>
            </a:r>
          </a:p>
          <a:p>
            <a:pPr lvl="1" algn="just">
              <a:buFont typeface="Arial" panose="020B0604020202020204" pitchFamily="34" charset="0"/>
              <a:buChar char="•"/>
            </a:pPr>
            <a:r>
              <a:rPr lang="es-ES" sz="2000" dirty="0"/>
              <a:t>Notificarse a las otras partes cuando se adopten/publiquen (transparencia)</a:t>
            </a:r>
          </a:p>
          <a:p>
            <a:pPr lvl="1" algn="just"/>
            <a:r>
              <a:rPr lang="es-ES" sz="2000" dirty="0"/>
              <a:t>Basarse en análisis de riesgo de plagas </a:t>
            </a:r>
          </a:p>
          <a:p>
            <a:pPr algn="just"/>
            <a:r>
              <a:rPr lang="es-ES" sz="2000" dirty="0"/>
              <a:t>Los países deben notificar los casos de incumplimiento al país exportador</a:t>
            </a:r>
          </a:p>
          <a:p>
            <a:pPr marL="0" indent="0" algn="just"/>
            <a:r>
              <a:rPr lang="es-ES" sz="2000" dirty="0"/>
              <a:t> Principal referencia: NIMF 20: Sistema de certificación fitosanitaria</a:t>
            </a:r>
          </a:p>
        </p:txBody>
      </p:sp>
      <p:sp>
        <p:nvSpPr>
          <p:cNvPr id="5" name="Rectangle 2"/>
          <p:cNvSpPr>
            <a:spLocks noGrp="1" noChangeArrowheads="1"/>
          </p:cNvSpPr>
          <p:nvPr>
            <p:ph type="title"/>
          </p:nvPr>
        </p:nvSpPr>
        <p:spPr>
          <a:xfrm>
            <a:off x="909582" y="249492"/>
            <a:ext cx="6172200" cy="443032"/>
          </a:xfrm>
          <a:noFill/>
          <a:ln w="9525">
            <a:noFill/>
            <a:miter lim="800000"/>
            <a:headEnd/>
            <a:tailEnd/>
          </a:ln>
        </p:spPr>
        <p:txBody>
          <a:bodyPr vert="horz" wrap="square" lIns="0" tIns="34290" rIns="0" bIns="0" numCol="1" rtlCol="0" anchor="b" anchorCtr="0" compatLnSpc="1">
            <a:prstTxWarp prst="textNoShape">
              <a:avLst/>
            </a:prstTxWarp>
            <a:normAutofit/>
          </a:bodyPr>
          <a:lstStyle/>
          <a:p>
            <a:r>
              <a:rPr lang="es-ES" sz="2700" b="1" dirty="0"/>
              <a:t>Requisitos a la importación (Artículo VII)</a:t>
            </a:r>
          </a:p>
        </p:txBody>
      </p:sp>
    </p:spTree>
    <p:extLst>
      <p:ext uri="{BB962C8B-B14F-4D97-AF65-F5344CB8AC3E}">
        <p14:creationId xmlns:p14="http://schemas.microsoft.com/office/powerpoint/2010/main" val="38312928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idx="1"/>
          </p:nvPr>
        </p:nvSpPr>
        <p:spPr>
          <a:xfrm>
            <a:off x="716157" y="933450"/>
            <a:ext cx="8063632" cy="2832100"/>
          </a:xfrm>
        </p:spPr>
        <p:txBody>
          <a:bodyPr vert="horz" lIns="91440" tIns="45720" rIns="91440" bIns="45720" rtlCol="0" anchor="t">
            <a:noAutofit/>
          </a:bodyPr>
          <a:lstStyle/>
          <a:p>
            <a:pPr marL="0" indent="0" algn="just">
              <a:buNone/>
            </a:pPr>
            <a:r>
              <a:rPr lang="es-ES" sz="1800" dirty="0"/>
              <a:t>Otras obligaciones y funciones de la ONPF de acuerdo al Artículo VII:</a:t>
            </a:r>
          </a:p>
          <a:p>
            <a:pPr algn="just"/>
            <a:r>
              <a:rPr lang="es-ES" sz="1800" dirty="0"/>
              <a:t>Aprobar la lista de puertos de entrada para los productos que requieren un certificado fitosanitario (CF)</a:t>
            </a:r>
          </a:p>
          <a:p>
            <a:pPr algn="just"/>
            <a:r>
              <a:rPr lang="es-ES" sz="1800" dirty="0"/>
              <a:t>Establecer y actualizar una </a:t>
            </a:r>
            <a:r>
              <a:rPr lang="es-ES" sz="1800" b="1" dirty="0"/>
              <a:t>lista de plagas reglamentadas </a:t>
            </a:r>
            <a:r>
              <a:rPr lang="es-ES" sz="1800" dirty="0"/>
              <a:t>y ponerla a disposición de la Secretaría de la CIPF, la organización regional y, previa solicitud, a otras partes contratantes</a:t>
            </a:r>
          </a:p>
          <a:p>
            <a:pPr algn="just"/>
            <a:r>
              <a:rPr lang="es-ES" sz="1800" dirty="0"/>
              <a:t>Aprobar una lista de plagas que no son plagas reglamentadas pero que podrían causar daños económicos (plagas de potencial daño económico)</a:t>
            </a:r>
          </a:p>
          <a:p>
            <a:pPr algn="just"/>
            <a:r>
              <a:rPr lang="es-ES" sz="1800" dirty="0"/>
              <a:t>Llevar a cabo la vigilancia, elaborar y mantener información sobre el estado de riesgo de plagas</a:t>
            </a:r>
          </a:p>
          <a:p>
            <a:pPr algn="just"/>
            <a:r>
              <a:rPr lang="es-ES" sz="1800" dirty="0"/>
              <a:t>Reglamentar las excepciones a las restricciones de importación y tránsito para la investigación, educación u otros fines</a:t>
            </a:r>
          </a:p>
        </p:txBody>
      </p:sp>
      <p:sp>
        <p:nvSpPr>
          <p:cNvPr id="5" name="Rectangle 2"/>
          <p:cNvSpPr>
            <a:spLocks noGrp="1" noChangeArrowheads="1"/>
          </p:cNvSpPr>
          <p:nvPr>
            <p:ph type="title"/>
          </p:nvPr>
        </p:nvSpPr>
        <p:spPr>
          <a:xfrm>
            <a:off x="963370" y="249492"/>
            <a:ext cx="6172200" cy="443032"/>
          </a:xfrm>
          <a:noFill/>
          <a:ln w="9525">
            <a:noFill/>
            <a:miter lim="800000"/>
            <a:headEnd/>
            <a:tailEnd/>
          </a:ln>
        </p:spPr>
        <p:txBody>
          <a:bodyPr vert="horz" wrap="square" lIns="0" tIns="34290" rIns="0" bIns="0" numCol="1" rtlCol="0" anchor="b" anchorCtr="0" compatLnSpc="1">
            <a:prstTxWarp prst="textNoShape">
              <a:avLst/>
            </a:prstTxWarp>
            <a:normAutofit/>
          </a:bodyPr>
          <a:lstStyle/>
          <a:p>
            <a:r>
              <a:rPr lang="es-ES" sz="2700" b="1" dirty="0"/>
              <a:t>Requisitos a la importación (Artículo VII)</a:t>
            </a:r>
          </a:p>
        </p:txBody>
      </p:sp>
    </p:spTree>
    <p:extLst>
      <p:ext uri="{BB962C8B-B14F-4D97-AF65-F5344CB8AC3E}">
        <p14:creationId xmlns:p14="http://schemas.microsoft.com/office/powerpoint/2010/main" val="4265619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idx="1"/>
          </p:nvPr>
        </p:nvSpPr>
        <p:spPr>
          <a:xfrm>
            <a:off x="1035425" y="1155237"/>
            <a:ext cx="7664822" cy="3451622"/>
          </a:xfrm>
        </p:spPr>
        <p:txBody>
          <a:bodyPr>
            <a:normAutofit fontScale="92500" lnSpcReduction="10000"/>
          </a:bodyPr>
          <a:lstStyle/>
          <a:p>
            <a:pPr marL="0" indent="0">
              <a:buNone/>
            </a:pPr>
            <a:r>
              <a:rPr lang="es-ES" sz="2200" b="1" dirty="0">
                <a:solidFill>
                  <a:schemeClr val="accent1">
                    <a:lumMod val="75000"/>
                  </a:schemeClr>
                </a:solidFill>
              </a:rPr>
              <a:t>Acciones de emergencia</a:t>
            </a:r>
          </a:p>
          <a:p>
            <a:pPr marL="0" indent="0">
              <a:buNone/>
            </a:pPr>
            <a:endParaRPr lang="es-ES" sz="1500" dirty="0"/>
          </a:p>
          <a:p>
            <a:pPr algn="just"/>
            <a:r>
              <a:rPr lang="es-ES" sz="2200" i="1" dirty="0"/>
              <a:t>"Nada de lo dispuesto en este Artículo impedirá a cualquier parte contratante adoptar medidas apropiadas de emergencia ante la detección de una plaga que represente una posible amenaza para sus territorios o la notificación de tal detección"</a:t>
            </a:r>
            <a:r>
              <a:rPr lang="es-ES" sz="2200" dirty="0"/>
              <a:t>.</a:t>
            </a:r>
          </a:p>
          <a:p>
            <a:pPr algn="just"/>
            <a:r>
              <a:rPr lang="es-ES" sz="2200" dirty="0"/>
              <a:t>Requisitos para la acción de emergencia:</a:t>
            </a:r>
          </a:p>
          <a:p>
            <a:pPr lvl="1" algn="just"/>
            <a:r>
              <a:rPr lang="es-ES" sz="2200" dirty="0"/>
              <a:t>Evaluarse tan pronto como sea posible para justificar su continuación.</a:t>
            </a:r>
          </a:p>
          <a:p>
            <a:pPr lvl="1" algn="just"/>
            <a:r>
              <a:rPr lang="es-ES" sz="2200" dirty="0"/>
              <a:t>Notificar la medida a las partes interesadas.</a:t>
            </a:r>
          </a:p>
          <a:p>
            <a:endParaRPr lang="es-ES" sz="1500" dirty="0"/>
          </a:p>
        </p:txBody>
      </p:sp>
      <p:sp>
        <p:nvSpPr>
          <p:cNvPr id="5" name="Rectangle 2"/>
          <p:cNvSpPr>
            <a:spLocks noGrp="1" noChangeArrowheads="1"/>
          </p:cNvSpPr>
          <p:nvPr>
            <p:ph type="title"/>
          </p:nvPr>
        </p:nvSpPr>
        <p:spPr>
          <a:xfrm>
            <a:off x="963370" y="249492"/>
            <a:ext cx="6172200" cy="443032"/>
          </a:xfrm>
          <a:noFill/>
          <a:ln w="9525">
            <a:noFill/>
            <a:miter lim="800000"/>
            <a:headEnd/>
            <a:tailEnd/>
          </a:ln>
        </p:spPr>
        <p:txBody>
          <a:bodyPr vert="horz" wrap="square" lIns="0" tIns="34290" rIns="0" bIns="0" numCol="1" rtlCol="0" anchor="b" anchorCtr="0" compatLnSpc="1">
            <a:prstTxWarp prst="textNoShape">
              <a:avLst/>
            </a:prstTxWarp>
            <a:normAutofit/>
          </a:bodyPr>
          <a:lstStyle/>
          <a:p>
            <a:r>
              <a:rPr lang="es-ES" sz="2700" b="1" dirty="0"/>
              <a:t>Requisitos a la importación (Artículo VII)</a:t>
            </a:r>
          </a:p>
        </p:txBody>
      </p:sp>
    </p:spTree>
    <p:extLst>
      <p:ext uri="{BB962C8B-B14F-4D97-AF65-F5344CB8AC3E}">
        <p14:creationId xmlns:p14="http://schemas.microsoft.com/office/powerpoint/2010/main" val="20064633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Papyrus"/>
          <p:cNvSpPr>
            <a:spLocks noGrp="1" noChangeArrowheads="1"/>
          </p:cNvSpPr>
          <p:nvPr>
            <p:ph type="title"/>
          </p:nvPr>
        </p:nvSpPr>
        <p:spPr>
          <a:xfrm>
            <a:off x="813547" y="257740"/>
            <a:ext cx="7187453" cy="857250"/>
          </a:xfrm>
          <a:noFill/>
        </p:spPr>
        <p:txBody>
          <a:bodyPr>
            <a:normAutofit/>
          </a:bodyPr>
          <a:lstStyle/>
          <a:p>
            <a:pPr eaLnBrk="1" hangingPunct="1"/>
            <a:r>
              <a:rPr lang="es-ES" sz="2700" b="1" dirty="0"/>
              <a:t>Normas internacionales para medidas fitosanitarias  (NIMF) (Artículo X)</a:t>
            </a:r>
          </a:p>
        </p:txBody>
      </p:sp>
      <p:sp>
        <p:nvSpPr>
          <p:cNvPr id="14339" name="Rectangle 3"/>
          <p:cNvSpPr>
            <a:spLocks noGrp="1" noChangeArrowheads="1"/>
          </p:cNvSpPr>
          <p:nvPr>
            <p:ph idx="1"/>
          </p:nvPr>
        </p:nvSpPr>
        <p:spPr>
          <a:xfrm>
            <a:off x="907675" y="1432425"/>
            <a:ext cx="7987553" cy="3005063"/>
          </a:xfrm>
        </p:spPr>
        <p:txBody>
          <a:bodyPr>
            <a:noAutofit/>
          </a:bodyPr>
          <a:lstStyle/>
          <a:p>
            <a:pPr algn="just">
              <a:spcBef>
                <a:spcPts val="900"/>
              </a:spcBef>
            </a:pPr>
            <a:r>
              <a:rPr lang="es-ES" sz="2200" dirty="0"/>
              <a:t>Los miembros de la OMC deberán basar sus medidas fitosanitarias en las normas internacionales de referencia (las normas de la CIPF (NIMF) se mencionan en el anexo A del Acuerdo MSF).</a:t>
            </a:r>
          </a:p>
          <a:p>
            <a:pPr algn="just">
              <a:spcBef>
                <a:spcPts val="900"/>
              </a:spcBef>
            </a:pPr>
            <a:r>
              <a:rPr lang="es-ES" sz="2200" dirty="0"/>
              <a:t>Se presume que las NIMF son compatibles con el Acuerdo MSF.</a:t>
            </a:r>
          </a:p>
          <a:p>
            <a:pPr algn="just">
              <a:spcBef>
                <a:spcPts val="900"/>
              </a:spcBef>
            </a:pPr>
            <a:r>
              <a:rPr lang="es-ES" sz="2200" dirty="0"/>
              <a:t>Las partes de la CIPF acuerdan cooperar en la elaboración de normas internacionales y tenerlas en cuenta, según proceda cuando emprendan actividades relacionadas con la Convención (Artículo X).</a:t>
            </a:r>
          </a:p>
        </p:txBody>
      </p:sp>
    </p:spTree>
    <p:extLst>
      <p:ext uri="{BB962C8B-B14F-4D97-AF65-F5344CB8AC3E}">
        <p14:creationId xmlns:p14="http://schemas.microsoft.com/office/powerpoint/2010/main" val="1185254738"/>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305" y="186438"/>
            <a:ext cx="7169727" cy="775027"/>
          </a:xfrm>
        </p:spPr>
        <p:txBody>
          <a:bodyPr/>
          <a:lstStyle/>
          <a:p>
            <a:r>
              <a:rPr lang="es-ES" b="1" dirty="0"/>
              <a:t>Otras disposiciones</a:t>
            </a:r>
          </a:p>
        </p:txBody>
      </p:sp>
      <p:sp>
        <p:nvSpPr>
          <p:cNvPr id="3" name="Content Placeholder 2"/>
          <p:cNvSpPr>
            <a:spLocks noGrp="1"/>
          </p:cNvSpPr>
          <p:nvPr>
            <p:ph idx="1"/>
          </p:nvPr>
        </p:nvSpPr>
        <p:spPr>
          <a:xfrm>
            <a:off x="880782" y="1180611"/>
            <a:ext cx="7587363" cy="3307084"/>
          </a:xfrm>
        </p:spPr>
        <p:txBody>
          <a:bodyPr>
            <a:normAutofit/>
          </a:bodyPr>
          <a:lstStyle/>
          <a:p>
            <a:pPr algn="just"/>
            <a:r>
              <a:rPr lang="es-ES"/>
              <a:t>Solución de controversias (Artículo XIII)</a:t>
            </a:r>
          </a:p>
          <a:p>
            <a:pPr marL="514350" lvl="1" indent="-257175" algn="just">
              <a:buFont typeface="+mj-lt"/>
              <a:buAutoNum type="alphaLcParenR"/>
            </a:pPr>
            <a:r>
              <a:rPr lang="es-ES"/>
              <a:t>consultas entre las partes</a:t>
            </a:r>
          </a:p>
          <a:p>
            <a:pPr marL="514350" lvl="1" indent="-257175" algn="just">
              <a:buFont typeface="+mj-lt"/>
              <a:buAutoNum type="alphaLcParenR"/>
            </a:pPr>
            <a:r>
              <a:rPr lang="es-ES"/>
              <a:t>si no hay solución, pedir al Director General que designe un comité de expertos</a:t>
            </a:r>
          </a:p>
          <a:p>
            <a:pPr marL="514350" lvl="1" indent="-257175" algn="just">
              <a:buFont typeface="+mj-lt"/>
              <a:buAutoNum type="alphaLcParenR"/>
            </a:pPr>
            <a:r>
              <a:rPr lang="es-ES"/>
              <a:t>el comité estará compuesto por representantes de cada parte interesada y examinará la cuestión en disputa el informe se transmitirá al Director General de la FAO y también se puede enviar a la organización internacional competente de las controversias comerciales </a:t>
            </a:r>
          </a:p>
          <a:p>
            <a:pPr marL="514350" lvl="1" indent="-257175" algn="just">
              <a:buFont typeface="+mj-lt"/>
              <a:buAutoNum type="alphaLcParenR"/>
            </a:pPr>
            <a:r>
              <a:rPr lang="es-ES"/>
              <a:t>las recomendaciones, aunque no son de carácter vinculantes, se convertirán en la base para un nuevo examen de las partes contratantes </a:t>
            </a:r>
          </a:p>
          <a:p>
            <a:pPr marL="514350" lvl="1" indent="-257175">
              <a:buFont typeface="+mj-lt"/>
              <a:buAutoNum type="alphaLcParenR"/>
            </a:pPr>
            <a:endParaRPr lang="es-ES" dirty="0"/>
          </a:p>
        </p:txBody>
      </p:sp>
    </p:spTree>
    <p:extLst>
      <p:ext uri="{BB962C8B-B14F-4D97-AF65-F5344CB8AC3E}">
        <p14:creationId xmlns:p14="http://schemas.microsoft.com/office/powerpoint/2010/main" val="3431870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Papyrus"/>
          <p:cNvSpPr>
            <a:spLocks noGrp="1" noChangeArrowheads="1"/>
          </p:cNvSpPr>
          <p:nvPr>
            <p:ph type="title"/>
          </p:nvPr>
        </p:nvSpPr>
        <p:spPr>
          <a:xfrm>
            <a:off x="860612" y="390525"/>
            <a:ext cx="7012992" cy="857250"/>
          </a:xfrm>
        </p:spPr>
        <p:txBody>
          <a:bodyPr vert="horz" lIns="68580" tIns="34290" rIns="68580" bIns="34290" rtlCol="0" anchor="b">
            <a:normAutofit fontScale="90000"/>
          </a:bodyPr>
          <a:lstStyle/>
          <a:p>
            <a:r>
              <a:rPr lang="es-ES" sz="3000" b="1" dirty="0"/>
              <a:t>Normas internacionales para medidas fitosanitarias  (NIMF) </a:t>
            </a:r>
          </a:p>
        </p:txBody>
      </p:sp>
      <p:sp>
        <p:nvSpPr>
          <p:cNvPr id="14339" name="Rectangle 3"/>
          <p:cNvSpPr>
            <a:spLocks noGrp="1" noChangeArrowheads="1"/>
          </p:cNvSpPr>
          <p:nvPr>
            <p:ph idx="1"/>
          </p:nvPr>
        </p:nvSpPr>
        <p:spPr>
          <a:xfrm>
            <a:off x="1143001" y="1578791"/>
            <a:ext cx="7395882" cy="3005063"/>
          </a:xfrm>
        </p:spPr>
        <p:txBody>
          <a:bodyPr>
            <a:normAutofit/>
          </a:bodyPr>
          <a:lstStyle/>
          <a:p>
            <a:pPr algn="just">
              <a:spcAft>
                <a:spcPts val="450"/>
              </a:spcAft>
              <a:buFont typeface="Wingdings" panose="05000000000000000000" pitchFamily="2" charset="2"/>
              <a:buChar char="§"/>
            </a:pPr>
            <a:r>
              <a:rPr lang="es-ES" sz="2000" dirty="0"/>
              <a:t>No son jurídicamente vinculantes (las normas)</a:t>
            </a:r>
          </a:p>
          <a:p>
            <a:pPr algn="just">
              <a:spcAft>
                <a:spcPts val="450"/>
              </a:spcAft>
              <a:buFont typeface="Wingdings" panose="05000000000000000000" pitchFamily="2" charset="2"/>
              <a:buChar char="§"/>
            </a:pPr>
            <a:r>
              <a:rPr lang="es-ES" sz="2000" dirty="0"/>
              <a:t>Los miembros de la OMC deberán basar sus medidas fitosanitarias en las normas internacionales de referencia  y las normas de la CIPF (NIMF) se mencionan en el anexo A del Acuerdo MSF.</a:t>
            </a:r>
          </a:p>
          <a:p>
            <a:pPr algn="just">
              <a:spcAft>
                <a:spcPts val="450"/>
              </a:spcAft>
              <a:buFont typeface="Wingdings" panose="05000000000000000000" pitchFamily="2" charset="2"/>
              <a:buChar char="§"/>
            </a:pPr>
            <a:r>
              <a:rPr lang="es-ES" sz="2000" dirty="0"/>
              <a:t>Se presume que las NIMF son consistentes con las disposiciones relevantes del Acuerdo MSF.</a:t>
            </a:r>
          </a:p>
          <a:p>
            <a:pPr algn="just">
              <a:spcAft>
                <a:spcPts val="450"/>
              </a:spcAft>
              <a:buFont typeface="Wingdings" panose="05000000000000000000" pitchFamily="2" charset="2"/>
              <a:buChar char="§"/>
            </a:pPr>
            <a:r>
              <a:rPr lang="es-ES" sz="2000" dirty="0"/>
              <a:t>Las medidas alternativas se basarán en la evaluación del riesgo para la salud de las plantas y en principios científicos.</a:t>
            </a:r>
          </a:p>
        </p:txBody>
      </p:sp>
    </p:spTree>
    <p:extLst>
      <p:ext uri="{BB962C8B-B14F-4D97-AF65-F5344CB8AC3E}">
        <p14:creationId xmlns:p14="http://schemas.microsoft.com/office/powerpoint/2010/main" val="1767339930"/>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565" y="263200"/>
            <a:ext cx="6172200" cy="857250"/>
          </a:xfrm>
        </p:spPr>
        <p:txBody>
          <a:bodyPr>
            <a:normAutofit fontScale="90000"/>
          </a:bodyPr>
          <a:lstStyle/>
          <a:p>
            <a:r>
              <a:rPr lang="es-ES" sz="2900" b="1" dirty="0"/>
              <a:t>Obligaciones resultantes de las NIMF relevantes para el marco regulatorio</a:t>
            </a:r>
          </a:p>
        </p:txBody>
      </p:sp>
      <p:sp>
        <p:nvSpPr>
          <p:cNvPr id="3" name="Content Placeholder 2"/>
          <p:cNvSpPr>
            <a:spLocks noGrp="1"/>
          </p:cNvSpPr>
          <p:nvPr>
            <p:ph idx="1"/>
          </p:nvPr>
        </p:nvSpPr>
        <p:spPr>
          <a:xfrm>
            <a:off x="1669612" y="1363968"/>
            <a:ext cx="6851818" cy="3292078"/>
          </a:xfrm>
        </p:spPr>
        <p:txBody>
          <a:bodyPr/>
          <a:lstStyle/>
          <a:p>
            <a:pPr>
              <a:lnSpc>
                <a:spcPct val="100000"/>
              </a:lnSpc>
              <a:spcBef>
                <a:spcPts val="900"/>
              </a:spcBef>
            </a:pPr>
            <a:r>
              <a:rPr lang="es-ES" sz="2500" dirty="0"/>
              <a:t>Principios generales (NIMF 1)</a:t>
            </a:r>
          </a:p>
          <a:p>
            <a:pPr>
              <a:lnSpc>
                <a:spcPct val="100000"/>
              </a:lnSpc>
              <a:spcBef>
                <a:spcPts val="900"/>
              </a:spcBef>
            </a:pPr>
            <a:r>
              <a:rPr lang="es-ES" sz="2500" dirty="0"/>
              <a:t>Aclaración de conceptos (NIMF 5)</a:t>
            </a:r>
          </a:p>
          <a:p>
            <a:pPr>
              <a:lnSpc>
                <a:spcPct val="100000"/>
              </a:lnSpc>
              <a:spcBef>
                <a:spcPts val="900"/>
              </a:spcBef>
            </a:pPr>
            <a:r>
              <a:rPr lang="es-ES" sz="2500" dirty="0"/>
              <a:t>Certificación (NIMF 1, 7, 32)</a:t>
            </a:r>
          </a:p>
          <a:p>
            <a:pPr>
              <a:lnSpc>
                <a:spcPct val="100000"/>
              </a:lnSpc>
              <a:spcBef>
                <a:spcPts val="900"/>
              </a:spcBef>
            </a:pPr>
            <a:r>
              <a:rPr lang="es-ES" sz="2500" dirty="0"/>
              <a:t>Obligaciones de notificación (NIMF 8, 13, 16, 17) </a:t>
            </a:r>
          </a:p>
          <a:p>
            <a:pPr>
              <a:lnSpc>
                <a:spcPct val="100000"/>
              </a:lnSpc>
              <a:spcBef>
                <a:spcPts val="900"/>
              </a:spcBef>
            </a:pPr>
            <a:endParaRPr lang="es-ES" sz="2400" dirty="0"/>
          </a:p>
        </p:txBody>
      </p:sp>
    </p:spTree>
    <p:extLst>
      <p:ext uri="{BB962C8B-B14F-4D97-AF65-F5344CB8AC3E}">
        <p14:creationId xmlns:p14="http://schemas.microsoft.com/office/powerpoint/2010/main" val="3189288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9247" y="907651"/>
            <a:ext cx="7920318" cy="861656"/>
          </a:xfrm>
        </p:spPr>
        <p:txBody>
          <a:bodyPr/>
          <a:lstStyle/>
          <a:p>
            <a:pPr>
              <a:buNone/>
            </a:pPr>
            <a:r>
              <a:rPr lang="es-ES" b="1" dirty="0">
                <a:solidFill>
                  <a:schemeClr val="accent1">
                    <a:lumMod val="50000"/>
                  </a:schemeClr>
                </a:solidFill>
                <a:latin typeface="+mj-lt"/>
              </a:rPr>
              <a:t>Objetivo: </a:t>
            </a:r>
            <a:r>
              <a:rPr lang="es-ES" dirty="0">
                <a:solidFill>
                  <a:schemeClr val="accent1">
                    <a:lumMod val="50000"/>
                  </a:schemeClr>
                </a:solidFill>
                <a:latin typeface="+mj-lt"/>
              </a:rPr>
              <a:t>reducir o eliminar el uso de medidas fitosanitarias injustificadas como obstáculos al comercio</a:t>
            </a:r>
          </a:p>
          <a:p>
            <a:endParaRPr lang="es-ES" dirty="0">
              <a:solidFill>
                <a:schemeClr val="accent1">
                  <a:lumMod val="50000"/>
                </a:schemeClr>
              </a:solidFill>
              <a:latin typeface="+mj-lt"/>
            </a:endParaRPr>
          </a:p>
        </p:txBody>
      </p:sp>
      <p:sp>
        <p:nvSpPr>
          <p:cNvPr id="7" name="Rectangle 3"/>
          <p:cNvSpPr txBox="1">
            <a:spLocks noChangeArrowheads="1"/>
          </p:cNvSpPr>
          <p:nvPr/>
        </p:nvSpPr>
        <p:spPr bwMode="auto">
          <a:xfrm>
            <a:off x="934571" y="1111522"/>
            <a:ext cx="6025028" cy="247155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04788" indent="-204788" defTabSz="685800" fontAlgn="base">
              <a:spcBef>
                <a:spcPct val="20000"/>
              </a:spcBef>
              <a:spcAft>
                <a:spcPct val="0"/>
              </a:spcAft>
              <a:buClr>
                <a:srgbClr val="0BD0D9"/>
              </a:buClr>
              <a:buSzPct val="95000"/>
              <a:buFont typeface="Wingdings 2" pitchFamily="18" charset="2"/>
              <a:buChar char=""/>
              <a:defRPr/>
            </a:pPr>
            <a:endParaRPr lang="es-ES" sz="1500" dirty="0">
              <a:latin typeface="Calibri" pitchFamily="34" charset="0"/>
            </a:endParaRPr>
          </a:p>
          <a:p>
            <a:pPr marL="204788" indent="-204788" defTabSz="685800" fontAlgn="base">
              <a:spcBef>
                <a:spcPct val="20000"/>
              </a:spcBef>
              <a:spcAft>
                <a:spcPct val="0"/>
              </a:spcAft>
              <a:buClr>
                <a:srgbClr val="0BD0D9"/>
              </a:buClr>
              <a:buSzPct val="95000"/>
              <a:buFont typeface="Wingdings 2" pitchFamily="18" charset="2"/>
              <a:buChar char=""/>
              <a:defRPr/>
            </a:pPr>
            <a:endParaRPr lang="es-ES" sz="1500" dirty="0">
              <a:latin typeface="Calibri" pitchFamily="34" charset="0"/>
            </a:endParaRPr>
          </a:p>
          <a:p>
            <a:pPr marL="204788" indent="-204788">
              <a:spcBef>
                <a:spcPct val="20000"/>
              </a:spcBef>
              <a:buClr>
                <a:srgbClr val="0BD0D9"/>
              </a:buClr>
              <a:buSzPct val="95000"/>
              <a:buFont typeface="Wingdings 2" pitchFamily="18" charset="2"/>
              <a:buChar char=""/>
            </a:pPr>
            <a:r>
              <a:rPr lang="es-ES" sz="1700" dirty="0"/>
              <a:t>Soberanía</a:t>
            </a:r>
          </a:p>
          <a:p>
            <a:pPr marL="204788" indent="-204788">
              <a:spcBef>
                <a:spcPct val="20000"/>
              </a:spcBef>
              <a:buClr>
                <a:srgbClr val="0BD0D9"/>
              </a:buClr>
              <a:buSzPct val="95000"/>
              <a:buFont typeface="Wingdings 2" pitchFamily="18" charset="2"/>
              <a:buChar char=""/>
            </a:pPr>
            <a:r>
              <a:rPr lang="es-ES" sz="1700" dirty="0"/>
              <a:t>Necesidad</a:t>
            </a:r>
          </a:p>
          <a:p>
            <a:pPr marL="204788" indent="-204788">
              <a:spcBef>
                <a:spcPct val="20000"/>
              </a:spcBef>
              <a:buClr>
                <a:srgbClr val="0BD0D9"/>
              </a:buClr>
              <a:buSzPct val="95000"/>
              <a:buFont typeface="Wingdings 2" pitchFamily="18" charset="2"/>
              <a:buChar char=""/>
            </a:pPr>
            <a:r>
              <a:rPr lang="es-ES" sz="1700" dirty="0"/>
              <a:t>Riesgo manejado</a:t>
            </a:r>
          </a:p>
          <a:p>
            <a:pPr marL="204788" indent="-204788">
              <a:spcBef>
                <a:spcPct val="20000"/>
              </a:spcBef>
              <a:buClr>
                <a:srgbClr val="0BD0D9"/>
              </a:buClr>
              <a:buSzPct val="95000"/>
              <a:buFont typeface="Wingdings 2" pitchFamily="18" charset="2"/>
              <a:buChar char=""/>
            </a:pPr>
            <a:r>
              <a:rPr lang="es-ES" sz="1700" dirty="0"/>
              <a:t>Impacto mínimo</a:t>
            </a:r>
          </a:p>
          <a:p>
            <a:pPr marL="204788" indent="-204788">
              <a:spcBef>
                <a:spcPct val="20000"/>
              </a:spcBef>
              <a:buClr>
                <a:srgbClr val="0BD0D9"/>
              </a:buClr>
              <a:buSzPct val="95000"/>
              <a:buFont typeface="Wingdings 2" pitchFamily="18" charset="2"/>
              <a:buChar char=""/>
            </a:pPr>
            <a:r>
              <a:rPr lang="es-ES" sz="1700" dirty="0"/>
              <a:t>Transparencia</a:t>
            </a:r>
          </a:p>
          <a:p>
            <a:pPr marL="204788" indent="-204788">
              <a:spcBef>
                <a:spcPct val="20000"/>
              </a:spcBef>
              <a:buClr>
                <a:srgbClr val="0BD0D9"/>
              </a:buClr>
              <a:buSzPct val="95000"/>
              <a:buFont typeface="Wingdings 2" pitchFamily="18" charset="2"/>
              <a:buChar char=""/>
            </a:pPr>
            <a:r>
              <a:rPr lang="es-ES" sz="1700" dirty="0"/>
              <a:t>Armonización</a:t>
            </a:r>
          </a:p>
          <a:p>
            <a:pPr marL="204788" indent="-204788">
              <a:spcBef>
                <a:spcPct val="20000"/>
              </a:spcBef>
              <a:buClr>
                <a:srgbClr val="0BD0D9"/>
              </a:buClr>
              <a:buSzPct val="95000"/>
              <a:buFont typeface="Wingdings 2" pitchFamily="18" charset="2"/>
              <a:buChar char=""/>
            </a:pPr>
            <a:r>
              <a:rPr lang="es-ES" sz="1700" dirty="0"/>
              <a:t>No discriminación</a:t>
            </a:r>
          </a:p>
          <a:p>
            <a:pPr marL="204788" indent="-204788">
              <a:spcBef>
                <a:spcPct val="20000"/>
              </a:spcBef>
              <a:buClr>
                <a:srgbClr val="0BD0D9"/>
              </a:buClr>
              <a:buSzPct val="95000"/>
              <a:buFont typeface="Wingdings 2" pitchFamily="18" charset="2"/>
              <a:buChar char=""/>
            </a:pPr>
            <a:r>
              <a:rPr lang="es-ES" sz="1700" dirty="0"/>
              <a:t>Justificación técnica</a:t>
            </a:r>
          </a:p>
          <a:p>
            <a:pPr marL="204788" indent="-204788">
              <a:spcBef>
                <a:spcPct val="20000"/>
              </a:spcBef>
              <a:buClr>
                <a:srgbClr val="0BD0D9"/>
              </a:buClr>
              <a:buSzPct val="95000"/>
              <a:buFont typeface="Wingdings 2" pitchFamily="18" charset="2"/>
              <a:buChar char=""/>
            </a:pPr>
            <a:r>
              <a:rPr lang="es-ES" sz="1700" dirty="0"/>
              <a:t>Cooperación</a:t>
            </a:r>
          </a:p>
          <a:p>
            <a:pPr marL="204788" indent="-204788" defTabSz="685800" fontAlgn="base">
              <a:spcBef>
                <a:spcPct val="20000"/>
              </a:spcBef>
              <a:spcAft>
                <a:spcPct val="0"/>
              </a:spcAft>
              <a:buClr>
                <a:srgbClr val="0BD0D9"/>
              </a:buClr>
              <a:buSzPct val="95000"/>
              <a:buFont typeface="Wingdings 2" pitchFamily="18" charset="2"/>
              <a:buChar char=""/>
              <a:defRPr/>
            </a:pPr>
            <a:r>
              <a:rPr lang="es-ES" sz="1700" dirty="0"/>
              <a:t>Equivalencia</a:t>
            </a:r>
          </a:p>
          <a:p>
            <a:pPr marL="204788" indent="-204788" defTabSz="685800" fontAlgn="base">
              <a:spcBef>
                <a:spcPct val="20000"/>
              </a:spcBef>
              <a:spcAft>
                <a:spcPct val="0"/>
              </a:spcAft>
              <a:buClr>
                <a:srgbClr val="0BD0D9"/>
              </a:buClr>
              <a:buSzPct val="95000"/>
              <a:defRPr/>
            </a:pPr>
            <a:endParaRPr lang="es-ES" sz="1500" dirty="0">
              <a:latin typeface="Calibri" pitchFamily="34" charset="0"/>
            </a:endParaRPr>
          </a:p>
        </p:txBody>
      </p:sp>
      <p:sp>
        <p:nvSpPr>
          <p:cNvPr id="4" name="TextBox 3"/>
          <p:cNvSpPr txBox="1"/>
          <p:nvPr/>
        </p:nvSpPr>
        <p:spPr>
          <a:xfrm>
            <a:off x="3691218" y="1651655"/>
            <a:ext cx="5163671" cy="1323439"/>
          </a:xfrm>
          <a:prstGeom prst="rect">
            <a:avLst/>
          </a:prstGeom>
          <a:noFill/>
        </p:spPr>
        <p:txBody>
          <a:bodyPr wrap="square" rtlCol="0" anchor="t">
            <a:spAutoFit/>
          </a:bodyPr>
          <a:lstStyle/>
          <a:p>
            <a:r>
              <a:rPr lang="es-ES" sz="2000" i="1" dirty="0">
                <a:solidFill>
                  <a:srgbClr val="FF0000"/>
                </a:solidFill>
              </a:rPr>
              <a:t>Discusión:</a:t>
            </a:r>
          </a:p>
          <a:p>
            <a:pPr marL="214313" indent="-214313">
              <a:buFont typeface="Arial" panose="020B0604020202020204" pitchFamily="34" charset="0"/>
              <a:buChar char="•"/>
            </a:pPr>
            <a:r>
              <a:rPr lang="es-ES" sz="2000" i="1" dirty="0">
                <a:solidFill>
                  <a:srgbClr val="FF0000"/>
                </a:solidFill>
              </a:rPr>
              <a:t>¿En qué medida estos principios están en consonancia con el Acuerdo MSF?</a:t>
            </a:r>
          </a:p>
          <a:p>
            <a:pPr marL="214313" indent="-214313">
              <a:buFont typeface="Arial" panose="020B0604020202020204" pitchFamily="34" charset="0"/>
              <a:buChar char="•"/>
            </a:pPr>
            <a:r>
              <a:rPr lang="es-ES" sz="2000" i="1" dirty="0">
                <a:solidFill>
                  <a:srgbClr val="FF0000"/>
                </a:solidFill>
              </a:rPr>
              <a:t>¿Hay alguna diferencia en el ámbito de aplicación?</a:t>
            </a:r>
          </a:p>
        </p:txBody>
      </p:sp>
      <p:sp>
        <p:nvSpPr>
          <p:cNvPr id="9" name="Title 1"/>
          <p:cNvSpPr txBox="1">
            <a:spLocks/>
          </p:cNvSpPr>
          <p:nvPr/>
        </p:nvSpPr>
        <p:spPr>
          <a:xfrm>
            <a:off x="853888" y="76267"/>
            <a:ext cx="8001001" cy="832950"/>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b="0" kern="1200">
                <a:solidFill>
                  <a:schemeClr val="accent1"/>
                </a:solidFill>
                <a:latin typeface="+mj-lt"/>
                <a:ea typeface="+mj-ea"/>
                <a:cs typeface="+mj-cs"/>
              </a:defRPr>
            </a:lvl1pPr>
          </a:lstStyle>
          <a:p>
            <a:pPr lvl="0">
              <a:spcBef>
                <a:spcPct val="20000"/>
              </a:spcBef>
              <a:buClr>
                <a:srgbClr val="0BD0D9"/>
              </a:buClr>
              <a:buSzPct val="95000"/>
            </a:pPr>
            <a:r>
              <a:rPr lang="es-ES" sz="2700" b="1" dirty="0"/>
              <a:t>NIMF 1: Principios básicos </a:t>
            </a:r>
          </a:p>
        </p:txBody>
      </p:sp>
    </p:spTree>
    <p:extLst>
      <p:ext uri="{BB962C8B-B14F-4D97-AF65-F5344CB8AC3E}">
        <p14:creationId xmlns:p14="http://schemas.microsoft.com/office/powerpoint/2010/main" val="2993623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5272"/>
            <a:ext cx="6172200" cy="857250"/>
          </a:xfrm>
        </p:spPr>
        <p:txBody>
          <a:bodyPr>
            <a:normAutofit fontScale="90000"/>
          </a:bodyPr>
          <a:lstStyle/>
          <a:p>
            <a:r>
              <a:rPr lang="es-ES" sz="3600" b="1" dirty="0"/>
              <a:t>NIMF 5: Aclaración de conceptos</a:t>
            </a:r>
          </a:p>
        </p:txBody>
      </p:sp>
      <p:sp>
        <p:nvSpPr>
          <p:cNvPr id="6" name="Content Placeholder 2"/>
          <p:cNvSpPr>
            <a:spLocks noGrp="1"/>
          </p:cNvSpPr>
          <p:nvPr>
            <p:ph sz="half" idx="1"/>
          </p:nvPr>
        </p:nvSpPr>
        <p:spPr>
          <a:xfrm>
            <a:off x="968187" y="901507"/>
            <a:ext cx="7853083" cy="3506447"/>
          </a:xfrm>
        </p:spPr>
        <p:txBody>
          <a:bodyPr>
            <a:normAutofit/>
          </a:bodyPr>
          <a:lstStyle/>
          <a:p>
            <a:endParaRPr lang="es-ES" sz="1500" dirty="0"/>
          </a:p>
          <a:p>
            <a:pPr algn="just"/>
            <a:r>
              <a:rPr lang="es-ES" sz="2200" dirty="0"/>
              <a:t>NIMF 5: Definiciones</a:t>
            </a:r>
          </a:p>
          <a:p>
            <a:pPr marL="0" indent="0" algn="just">
              <a:buNone/>
            </a:pPr>
            <a:r>
              <a:rPr lang="es-ES" sz="2200" dirty="0"/>
              <a:t>Medida fitosanitaria, producto reglamentado, medida de emergencia, control oficial, plaga, plagas cuarentenaria, plaga cuarentenaria no reglamentada, técnicamente justificado </a:t>
            </a:r>
          </a:p>
          <a:p>
            <a:pPr marL="0" indent="0" algn="just">
              <a:buNone/>
            </a:pPr>
            <a:endParaRPr lang="es-ES" sz="2200" dirty="0"/>
          </a:p>
          <a:p>
            <a:pPr marL="0" indent="0" algn="just">
              <a:buNone/>
            </a:pPr>
            <a:r>
              <a:rPr lang="es-ES" sz="2200" dirty="0">
                <a:solidFill>
                  <a:srgbClr val="FF0000"/>
                </a:solidFill>
              </a:rPr>
              <a:t>Ejercicio de grupo </a:t>
            </a:r>
          </a:p>
          <a:p>
            <a:pPr marL="0" indent="0" algn="just">
              <a:buNone/>
            </a:pPr>
            <a:r>
              <a:rPr lang="es-ES" sz="2200" dirty="0"/>
              <a:t>En grupos, verificar en la NIMF 5 el concepto de</a:t>
            </a:r>
          </a:p>
          <a:p>
            <a:pPr algn="just"/>
            <a:r>
              <a:rPr lang="es-ES" sz="2200" dirty="0"/>
              <a:t>"importancia económica potencial"</a:t>
            </a:r>
          </a:p>
          <a:p>
            <a:pPr lvl="3">
              <a:buFontTx/>
              <a:buChar char="-"/>
            </a:pPr>
            <a:endParaRPr lang="es-ES" sz="750" i="1" dirty="0"/>
          </a:p>
          <a:p>
            <a:pPr lvl="2"/>
            <a:endParaRPr lang="es-ES" sz="1200" dirty="0"/>
          </a:p>
          <a:p>
            <a:endParaRPr lang="es-ES" sz="1500" dirty="0"/>
          </a:p>
        </p:txBody>
      </p:sp>
    </p:spTree>
    <p:extLst>
      <p:ext uri="{BB962C8B-B14F-4D97-AF65-F5344CB8AC3E}">
        <p14:creationId xmlns:p14="http://schemas.microsoft.com/office/powerpoint/2010/main" val="362139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6481" y="301075"/>
            <a:ext cx="7839635" cy="857250"/>
          </a:xfrm>
          <a:noFill/>
        </p:spPr>
        <p:txBody>
          <a:bodyPr>
            <a:normAutofit fontScale="90000"/>
          </a:bodyPr>
          <a:lstStyle/>
          <a:p>
            <a:pPr eaLnBrk="1" hangingPunct="1"/>
            <a:r>
              <a:rPr lang="es-ES" sz="3000" b="1" dirty="0"/>
              <a:t>CIPF  Convención Internacional de Protección Fitosanitaria</a:t>
            </a:r>
          </a:p>
        </p:txBody>
      </p:sp>
      <p:sp>
        <p:nvSpPr>
          <p:cNvPr id="13315" name="Rectangle 3"/>
          <p:cNvSpPr>
            <a:spLocks noGrp="1" noChangeArrowheads="1"/>
          </p:cNvSpPr>
          <p:nvPr>
            <p:ph idx="1"/>
          </p:nvPr>
        </p:nvSpPr>
        <p:spPr>
          <a:xfrm>
            <a:off x="867335" y="1498789"/>
            <a:ext cx="7637929" cy="2750481"/>
          </a:xfrm>
        </p:spPr>
        <p:txBody>
          <a:bodyPr>
            <a:normAutofit fontScale="92500" lnSpcReduction="10000"/>
          </a:bodyPr>
          <a:lstStyle/>
          <a:p>
            <a:pPr algn="just" eaLnBrk="1" hangingPunct="1">
              <a:lnSpc>
                <a:spcPct val="90000"/>
              </a:lnSpc>
              <a:buFont typeface="Wingdings" panose="05000000000000000000" pitchFamily="2" charset="2"/>
              <a:buChar char="§"/>
            </a:pPr>
            <a:r>
              <a:rPr lang="es-ES" sz="2200" dirty="0">
                <a:latin typeface="Calibri" panose="020F0502020204030204" pitchFamily="34" charset="0"/>
              </a:rPr>
              <a:t>Aprobada en 1951 (basada en un convenio anterior de 1929). Revisada en 1997 para armonizar el texto con el Acuerdo MSF.</a:t>
            </a:r>
          </a:p>
          <a:p>
            <a:pPr algn="just" eaLnBrk="1" hangingPunct="1">
              <a:lnSpc>
                <a:spcPct val="90000"/>
              </a:lnSpc>
              <a:buFont typeface="Wingdings" panose="05000000000000000000" pitchFamily="2" charset="2"/>
              <a:buChar char="§"/>
            </a:pPr>
            <a:r>
              <a:rPr lang="es-ES" sz="2200" dirty="0">
                <a:latin typeface="Calibri" panose="020F0502020204030204" pitchFamily="34" charset="0"/>
              </a:rPr>
              <a:t>Es un acuerdo internacional, vinculante para las partes.</a:t>
            </a:r>
          </a:p>
          <a:p>
            <a:pPr algn="just" eaLnBrk="1" hangingPunct="1">
              <a:lnSpc>
                <a:spcPct val="90000"/>
              </a:lnSpc>
              <a:buFont typeface="Wingdings" panose="05000000000000000000" pitchFamily="2" charset="2"/>
              <a:buChar char="§"/>
            </a:pPr>
            <a:r>
              <a:rPr lang="es-ES" sz="2200" dirty="0">
                <a:latin typeface="Calibri" panose="020F0502020204030204" pitchFamily="34" charset="0"/>
              </a:rPr>
              <a:t>Las obligaciones en virtud de la CIPF son consistentes y complementarias con el Acuerdo MSF de la OMC.</a:t>
            </a:r>
          </a:p>
          <a:p>
            <a:pPr algn="just" eaLnBrk="1" hangingPunct="1">
              <a:lnSpc>
                <a:spcPct val="90000"/>
              </a:lnSpc>
              <a:buFont typeface="Wingdings" panose="05000000000000000000" pitchFamily="2" charset="2"/>
              <a:buChar char="§"/>
            </a:pPr>
            <a:r>
              <a:rPr lang="es-ES" sz="2200" dirty="0">
                <a:latin typeface="Calibri" panose="020F0502020204030204" pitchFamily="34" charset="0"/>
              </a:rPr>
              <a:t>La CIPF abraza los principios de soberanía, matizado por los principios de necesidad, proporcionalidad y mínimo impacto, cooperación entre los países y no discriminación.</a:t>
            </a:r>
          </a:p>
          <a:p>
            <a:pPr eaLnBrk="1" hangingPunct="1">
              <a:lnSpc>
                <a:spcPct val="90000"/>
              </a:lnSpc>
              <a:buFont typeface="Arial" panose="020B0604020202020204" pitchFamily="34" charset="0"/>
              <a:buChar char="•"/>
            </a:pPr>
            <a:endParaRPr lang="es-ES" sz="1200" dirty="0">
              <a:latin typeface="Calibri" pitchFamily="34" charset="0"/>
            </a:endParaRPr>
          </a:p>
        </p:txBody>
      </p:sp>
    </p:spTree>
    <p:extLst>
      <p:ext uri="{BB962C8B-B14F-4D97-AF65-F5344CB8AC3E}">
        <p14:creationId xmlns:p14="http://schemas.microsoft.com/office/powerpoint/2010/main" val="709386160"/>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941645" y="901508"/>
            <a:ext cx="7805667" cy="1404156"/>
          </a:xfrm>
        </p:spPr>
        <p:txBody>
          <a:bodyPr>
            <a:normAutofit lnSpcReduction="10000"/>
          </a:bodyPr>
          <a:lstStyle/>
          <a:p>
            <a:endParaRPr lang="es-ES" sz="1500" dirty="0"/>
          </a:p>
          <a:p>
            <a:pPr algn="just"/>
            <a:r>
              <a:rPr lang="es-ES" sz="2000" dirty="0"/>
              <a:t>NIMF 16: </a:t>
            </a:r>
            <a:r>
              <a:rPr lang="es-ES" sz="2000" b="1" i="1" dirty="0"/>
              <a:t>Plagas no cuarentenarias reglamentadas: concepto y aplicación</a:t>
            </a:r>
          </a:p>
          <a:p>
            <a:pPr marL="204788" lvl="2" indent="-204788" algn="just">
              <a:buClr>
                <a:srgbClr val="0BD0D9"/>
              </a:buClr>
              <a:buSzPct val="95000"/>
              <a:buNone/>
            </a:pPr>
            <a:r>
              <a:rPr lang="en-US" sz="2000" i="1" dirty="0"/>
              <a:t>	</a:t>
            </a:r>
            <a:r>
              <a:rPr lang="es-ES" sz="2000" i="1" dirty="0"/>
              <a:t>Definición de plagas cuarentenarias no reglamentadas  y definición de plagas cuarentenarias</a:t>
            </a:r>
          </a:p>
          <a:p>
            <a:pPr marL="204788" lvl="2" indent="-204788">
              <a:buClr>
                <a:srgbClr val="0BD0D9"/>
              </a:buClr>
              <a:buSzPct val="95000"/>
              <a:buNone/>
            </a:pPr>
            <a:endParaRPr lang="es-ES" sz="1200" i="1" dirty="0"/>
          </a:p>
          <a:p>
            <a:endParaRPr lang="es-ES" sz="1500" b="1" i="1" dirty="0"/>
          </a:p>
          <a:p>
            <a:pPr lvl="3">
              <a:buFontTx/>
              <a:buChar char="-"/>
            </a:pPr>
            <a:endParaRPr lang="es-ES" sz="750" i="1" dirty="0"/>
          </a:p>
          <a:p>
            <a:pPr lvl="2"/>
            <a:endParaRPr lang="es-ES" sz="1200" dirty="0"/>
          </a:p>
          <a:p>
            <a:endParaRPr lang="es-ES" sz="1500" dirty="0"/>
          </a:p>
        </p:txBody>
      </p:sp>
      <p:pic>
        <p:nvPicPr>
          <p:cNvPr id="10" name="Picture 2"/>
          <p:cNvPicPr>
            <a:picLocks noChangeAspect="1" noChangeArrowheads="1"/>
          </p:cNvPicPr>
          <p:nvPr/>
        </p:nvPicPr>
        <p:blipFill>
          <a:blip r:embed="rId2" cstate="print"/>
          <a:srcRect/>
          <a:stretch>
            <a:fillRect/>
          </a:stretch>
        </p:blipFill>
        <p:spPr bwMode="auto">
          <a:xfrm>
            <a:off x="1549159" y="2379623"/>
            <a:ext cx="6462706" cy="2010842"/>
          </a:xfrm>
          <a:prstGeom prst="rect">
            <a:avLst/>
          </a:prstGeom>
          <a:noFill/>
          <a:ln w="9525">
            <a:noFill/>
            <a:miter lim="800000"/>
            <a:headEnd/>
            <a:tailEnd/>
          </a:ln>
        </p:spPr>
      </p:pic>
      <p:sp>
        <p:nvSpPr>
          <p:cNvPr id="7" name="Title 1"/>
          <p:cNvSpPr txBox="1">
            <a:spLocks/>
          </p:cNvSpPr>
          <p:nvPr/>
        </p:nvSpPr>
        <p:spPr>
          <a:xfrm>
            <a:off x="1143000" y="225272"/>
            <a:ext cx="6172200" cy="857250"/>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b="0" kern="1200">
                <a:solidFill>
                  <a:schemeClr val="accent1"/>
                </a:solidFill>
                <a:latin typeface="+mj-lt"/>
                <a:ea typeface="+mj-ea"/>
                <a:cs typeface="+mj-cs"/>
              </a:defRPr>
            </a:lvl1pPr>
          </a:lstStyle>
          <a:p>
            <a:r>
              <a:rPr lang="es-ES" sz="3600" b="1"/>
              <a:t>NIMF 5: Aclaración de conceptos</a:t>
            </a:r>
            <a:endParaRPr lang="es-ES" sz="3600" b="1" dirty="0"/>
          </a:p>
        </p:txBody>
      </p:sp>
    </p:spTree>
    <p:extLst>
      <p:ext uri="{BB962C8B-B14F-4D97-AF65-F5344CB8AC3E}">
        <p14:creationId xmlns:p14="http://schemas.microsoft.com/office/powerpoint/2010/main" val="3437404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318" y="252830"/>
            <a:ext cx="6642030" cy="857250"/>
          </a:xfrm>
        </p:spPr>
        <p:txBody>
          <a:bodyPr>
            <a:normAutofit fontScale="90000"/>
          </a:bodyPr>
          <a:lstStyle/>
          <a:p>
            <a:r>
              <a:rPr lang="es-ES" sz="2700" b="1" dirty="0"/>
              <a:t>Certificación fitosanitaria</a:t>
            </a:r>
            <a:r>
              <a:t/>
            </a:r>
            <a:br/>
            <a:r>
              <a:rPr lang="es-ES" sz="2400" b="1" dirty="0"/>
              <a:t>NIMF 7 Sistema de certificación fitosanitaria</a:t>
            </a:r>
            <a:r>
              <a:t/>
            </a:r>
            <a:br/>
            <a:r>
              <a:rPr lang="es-ES" sz="2400" b="1" dirty="0"/>
              <a:t> NIMF 12 versión revisada 2011 </a:t>
            </a:r>
          </a:p>
        </p:txBody>
      </p:sp>
      <p:sp>
        <p:nvSpPr>
          <p:cNvPr id="3" name="Content Placeholder 2"/>
          <p:cNvSpPr>
            <a:spLocks noGrp="1"/>
          </p:cNvSpPr>
          <p:nvPr>
            <p:ph sz="half" idx="1"/>
          </p:nvPr>
        </p:nvSpPr>
        <p:spPr>
          <a:xfrm>
            <a:off x="1840818" y="1197036"/>
            <a:ext cx="5462364" cy="3326130"/>
          </a:xfrm>
        </p:spPr>
        <p:txBody>
          <a:bodyPr vert="horz" lIns="91440" tIns="45720" rIns="91440" bIns="45720" rtlCol="0" anchor="t">
            <a:normAutofit/>
          </a:bodyPr>
          <a:lstStyle/>
          <a:p>
            <a:pPr>
              <a:buNone/>
            </a:pPr>
            <a:r>
              <a:rPr lang="es-ES" sz="1500" b="1"/>
              <a:t>¿Expedición de certificados fitosanitarios para la exportación y reexportación?</a:t>
            </a:r>
            <a:endParaRPr lang="es-ES" sz="1350" b="1" dirty="0"/>
          </a:p>
          <a:p>
            <a:pPr>
              <a:buNone/>
            </a:pPr>
            <a:r>
              <a:rPr lang="en-US"/>
              <a:t>	</a:t>
            </a:r>
          </a:p>
          <a:p>
            <a:pPr>
              <a:buFontTx/>
              <a:buChar char="-"/>
            </a:pPr>
            <a:endParaRPr lang="es-ES" sz="1350" b="1" dirty="0"/>
          </a:p>
          <a:p>
            <a:pPr>
              <a:buFontTx/>
              <a:buChar char="-"/>
            </a:pPr>
            <a:endParaRPr lang="es-ES" sz="1200" dirty="0"/>
          </a:p>
          <a:p>
            <a:pPr>
              <a:buNone/>
            </a:pPr>
            <a:r>
              <a:rPr lang="en-US"/>
              <a:t>	</a:t>
            </a:r>
            <a:endParaRPr lang="es-ES" sz="1200" dirty="0"/>
          </a:p>
          <a:p>
            <a:pPr>
              <a:buNone/>
            </a:pPr>
            <a:endParaRPr lang="es-ES" sz="1350" dirty="0"/>
          </a:p>
        </p:txBody>
      </p:sp>
      <p:graphicFrame>
        <p:nvGraphicFramePr>
          <p:cNvPr id="4" name="Table 3"/>
          <p:cNvGraphicFramePr>
            <a:graphicFrameLocks noGrp="1"/>
          </p:cNvGraphicFramePr>
          <p:nvPr>
            <p:extLst/>
          </p:nvPr>
        </p:nvGraphicFramePr>
        <p:xfrm>
          <a:off x="1840817" y="1889407"/>
          <a:ext cx="5313017" cy="2628900"/>
        </p:xfrm>
        <a:graphic>
          <a:graphicData uri="http://schemas.openxmlformats.org/drawingml/2006/table">
            <a:tbl>
              <a:tblPr firstRow="1" bandRow="1">
                <a:tableStyleId>{5C22544A-7EE6-4342-B048-85BDC9FD1C3A}</a:tableStyleId>
              </a:tblPr>
              <a:tblGrid>
                <a:gridCol w="1024771">
                  <a:extLst>
                    <a:ext uri="{9D8B030D-6E8A-4147-A177-3AD203B41FA5}">
                      <a16:colId xmlns:a16="http://schemas.microsoft.com/office/drawing/2014/main" xmlns="" val="20000"/>
                    </a:ext>
                  </a:extLst>
                </a:gridCol>
                <a:gridCol w="4288246">
                  <a:extLst>
                    <a:ext uri="{9D8B030D-6E8A-4147-A177-3AD203B41FA5}">
                      <a16:colId xmlns:a16="http://schemas.microsoft.com/office/drawing/2014/main" xmlns="" val="20001"/>
                    </a:ext>
                  </a:extLst>
                </a:gridCol>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¿Para qué?</a:t>
                      </a:r>
                    </a:p>
                  </a:txBody>
                  <a:tcPr marL="68580" marR="68580" marT="34290" marB="34290"/>
                </a:tc>
                <a:tc>
                  <a:txBody>
                    <a:bodyPr/>
                    <a:lstStyle/>
                    <a:p>
                      <a:pPr>
                        <a:buNone/>
                      </a:pPr>
                      <a:r>
                        <a:rPr lang="en-US" sz="1400" dirty="0"/>
                        <a:t>Para dar fe de que los envíos cumplen los requisitos fitosanitarios de importación</a:t>
                      </a:r>
                    </a:p>
                    <a:p>
                      <a:pPr>
                        <a:buNone/>
                      </a:pPr>
                      <a:r>
                        <a:rPr lang="en-US" sz="1400" dirty="0"/>
                        <a:t>Sólo para artículos reglamentados</a:t>
                      </a:r>
                    </a:p>
                  </a:txBody>
                  <a:tcPr marL="68580" marR="68580" marT="34290" marB="34290"/>
                </a:tc>
                <a:extLst>
                  <a:ext uri="{0D108BD9-81ED-4DB2-BD59-A6C34878D82A}">
                    <a16:rowId xmlns:a16="http://schemas.microsoft.com/office/drawing/2014/main" xmlns="" val="10000"/>
                  </a:ext>
                </a:extLst>
              </a:tr>
              <a:tr h="480060">
                <a:tc>
                  <a:txBody>
                    <a:bodyPr/>
                    <a:lstStyle/>
                    <a:p>
                      <a:r>
                        <a:rPr lang="en-US" sz="1400" b="1" dirty="0"/>
                        <a:t>¿Quién? </a:t>
                      </a:r>
                      <a:endParaRPr lang="es-ES" sz="10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La ONPF debería tener la autoridad legal</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Sólo el funcionario público puede emitir los certificados</a:t>
                      </a:r>
                    </a:p>
                  </a:txBody>
                  <a:tcPr marL="68580" marR="68580" marT="34290" marB="34290"/>
                </a:tc>
                <a:extLst>
                  <a:ext uri="{0D108BD9-81ED-4DB2-BD59-A6C34878D82A}">
                    <a16:rowId xmlns:a16="http://schemas.microsoft.com/office/drawing/2014/main" xmlns="" val="10001"/>
                  </a:ext>
                </a:extLst>
              </a:tr>
              <a:tr h="428625">
                <a:tc>
                  <a:txBody>
                    <a:bodyPr/>
                    <a:lstStyle/>
                    <a:p>
                      <a:r>
                        <a:rPr lang="en-US" sz="1400" b="1" dirty="0"/>
                        <a:t>¿Cómo? </a:t>
                      </a:r>
                      <a:endParaRPr lang="es-ES" sz="10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Medios electrónicos, en papel</a:t>
                      </a:r>
                    </a:p>
                    <a:p>
                      <a:endParaRPr lang="es-ES" sz="1000" dirty="0"/>
                    </a:p>
                  </a:txBody>
                  <a:tcPr marL="68580" marR="68580" marT="34290" marB="34290"/>
                </a:tc>
                <a:extLst>
                  <a:ext uri="{0D108BD9-81ED-4DB2-BD59-A6C34878D82A}">
                    <a16:rowId xmlns:a16="http://schemas.microsoft.com/office/drawing/2014/main" xmlns="" val="10002"/>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¿Validez?  </a:t>
                      </a:r>
                    </a:p>
                    <a:p>
                      <a:endParaRPr lang="es-ES" sz="1000" dirty="0"/>
                    </a:p>
                  </a:txBody>
                  <a:tcPr marL="68580" marR="68580" marT="34290" marB="34290"/>
                </a:tc>
                <a:tc>
                  <a:txBody>
                    <a:bodyPr/>
                    <a:lstStyle/>
                    <a:p>
                      <a:pPr>
                        <a:buNone/>
                      </a:pPr>
                      <a:r>
                        <a:rPr lang="en-US" sz="1400" dirty="0"/>
                        <a:t>Original, copia certificada, versión electrónica</a:t>
                      </a:r>
                    </a:p>
                    <a:p>
                      <a:pPr>
                        <a:buNone/>
                      </a:pPr>
                      <a:r>
                        <a:rPr lang="en-US" sz="1400" dirty="0"/>
                        <a:t>	ONPF</a:t>
                      </a:r>
                    </a:p>
                  </a:txBody>
                  <a:tcPr marL="68580" marR="68580" marT="34290" marB="34290"/>
                </a:tc>
                <a:extLst>
                  <a:ext uri="{0D108BD9-81ED-4DB2-BD59-A6C34878D82A}">
                    <a16:rowId xmlns:a16="http://schemas.microsoft.com/office/drawing/2014/main" xmlns="" val="10003"/>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a:solidFill>
                            <a:schemeClr val="dk1"/>
                          </a:solidFill>
                          <a:latin typeface="+mn-lt"/>
                        </a:rPr>
                        <a:t>Otros</a:t>
                      </a:r>
                      <a:endParaRPr lang="es-ES" sz="1400" b="1" kern="1200" dirty="0">
                        <a:solidFill>
                          <a:schemeClr val="dk1"/>
                        </a:solidFill>
                        <a:latin typeface="+mn-lt"/>
                        <a:ea typeface="+mn-ea"/>
                        <a:cs typeface="+mn-cs"/>
                      </a:endParaRPr>
                    </a:p>
                  </a:txBody>
                  <a:tcPr marL="68580" marR="68580" marT="34290" marB="34290"/>
                </a:tc>
                <a:tc>
                  <a:txBody>
                    <a:bodyPr/>
                    <a:lstStyle/>
                    <a:p>
                      <a:pPr>
                        <a:buNone/>
                      </a:pPr>
                      <a:r>
                        <a:rPr lang="en-US" sz="1400" dirty="0"/>
                        <a:t>Mantenimiento de registros</a:t>
                      </a:r>
                    </a:p>
                    <a:p>
                      <a:pPr>
                        <a:buNone/>
                      </a:pPr>
                      <a:r>
                        <a:rPr lang="en-US" sz="1400" dirty="0"/>
                        <a:t>Requisitos de comunicación/notificación</a:t>
                      </a:r>
                      <a:endParaRPr lang="es-ES" sz="1400" dirty="0"/>
                    </a:p>
                  </a:txBody>
                  <a:tcPr marL="68580" marR="68580" marT="34290" marB="3429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399935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909" y="87474"/>
            <a:ext cx="6172200" cy="857250"/>
          </a:xfrm>
        </p:spPr>
        <p:txBody>
          <a:bodyPr/>
          <a:lstStyle/>
          <a:p>
            <a:r>
              <a:rPr lang="es-ES" sz="2400" b="1" dirty="0"/>
              <a:t>Sistema de reglamentación de las importaciones, NIMF 20</a:t>
            </a:r>
            <a:endParaRPr lang="es-ES" sz="3000" b="1" dirty="0"/>
          </a:p>
        </p:txBody>
      </p:sp>
      <p:graphicFrame>
        <p:nvGraphicFramePr>
          <p:cNvPr id="4" name="Table 3"/>
          <p:cNvGraphicFramePr>
            <a:graphicFrameLocks noGrp="1"/>
          </p:cNvGraphicFramePr>
          <p:nvPr>
            <p:extLst>
              <p:ext uri="{D42A27DB-BD31-4B8C-83A1-F6EECF244321}">
                <p14:modId xmlns:p14="http://schemas.microsoft.com/office/powerpoint/2010/main" val="459273442"/>
              </p:ext>
            </p:extLst>
          </p:nvPr>
        </p:nvGraphicFramePr>
        <p:xfrm>
          <a:off x="1304636" y="969345"/>
          <a:ext cx="6924963" cy="4291065"/>
        </p:xfrm>
        <a:graphic>
          <a:graphicData uri="http://schemas.openxmlformats.org/drawingml/2006/table">
            <a:tbl>
              <a:tblPr firstRow="1" bandRow="1">
                <a:tableStyleId>{5C22544A-7EE6-4342-B048-85BDC9FD1C3A}</a:tableStyleId>
              </a:tblPr>
              <a:tblGrid>
                <a:gridCol w="2399082">
                  <a:extLst>
                    <a:ext uri="{9D8B030D-6E8A-4147-A177-3AD203B41FA5}">
                      <a16:colId xmlns:a16="http://schemas.microsoft.com/office/drawing/2014/main" xmlns="" val="20000"/>
                    </a:ext>
                  </a:extLst>
                </a:gridCol>
                <a:gridCol w="4525881">
                  <a:extLst>
                    <a:ext uri="{9D8B030D-6E8A-4147-A177-3AD203B41FA5}">
                      <a16:colId xmlns:a16="http://schemas.microsoft.com/office/drawing/2014/main" xmlns="" val="20001"/>
                    </a:ext>
                  </a:extLst>
                </a:gridCol>
              </a:tblGrid>
              <a:tr h="434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Elementos de un sistema de reglamentación de las importaciones:</a:t>
                      </a:r>
                      <a:endParaRPr lang="es-E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Un marco normativo y un servicio oficial</a:t>
                      </a:r>
                    </a:p>
                    <a:p>
                      <a:endParaRPr lang="es-ES" sz="1200" dirty="0"/>
                    </a:p>
                  </a:txBody>
                  <a:tcPr marL="68580" marR="68580" marT="34290" marB="34290"/>
                </a:tc>
                <a:extLst>
                  <a:ext uri="{0D108BD9-81ED-4DB2-BD59-A6C34878D82A}">
                    <a16:rowId xmlns:a16="http://schemas.microsoft.com/office/drawing/2014/main" xmlns="" val="10000"/>
                  </a:ext>
                </a:extLst>
              </a:tr>
              <a:tr h="1172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Elementos del marco jurídico</a:t>
                      </a:r>
                      <a:endParaRPr lang="es-E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Autoridad para llevar a cabo las obligaciones, las medidas fitosanitarias;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Medidas que han de adoptarse cuando se detectan incidentes de incumplimiento o que requieren una acción de </a:t>
                      </a:r>
                      <a:r>
                        <a:rPr lang="en-US" sz="1400" dirty="0" err="1"/>
                        <a:t>emergencia</a:t>
                      </a:r>
                      <a:endParaRPr lang="es-ES" sz="1200" dirty="0"/>
                    </a:p>
                  </a:txBody>
                  <a:tcPr marL="68580" marR="68580" marT="34290" marB="34290"/>
                </a:tc>
                <a:extLst>
                  <a:ext uri="{0D108BD9-81ED-4DB2-BD59-A6C34878D82A}">
                    <a16:rowId xmlns:a16="http://schemas.microsoft.com/office/drawing/2014/main" xmlns="" val="10001"/>
                  </a:ext>
                </a:extLst>
              </a:tr>
              <a:tr h="434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Detalles de las responsabilidades de la ONPF en el Art. IV.2</a:t>
                      </a:r>
                      <a:endParaRPr lang="es-E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Vigilancia, Inspección, desinsectación, ARP, capacitación.</a:t>
                      </a:r>
                    </a:p>
                    <a:p>
                      <a:endParaRPr lang="es-ES" sz="1200" dirty="0"/>
                    </a:p>
                  </a:txBody>
                  <a:tcPr marL="68580" marR="68580" marT="34290" marB="34290"/>
                </a:tc>
                <a:extLst>
                  <a:ext uri="{0D108BD9-81ED-4DB2-BD59-A6C34878D82A}">
                    <a16:rowId xmlns:a16="http://schemas.microsoft.com/office/drawing/2014/main" xmlns="" val="10002"/>
                  </a:ext>
                </a:extLst>
              </a:tr>
              <a:tr h="779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Otros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Administración, auditoría, evaluación de la conformidad -</a:t>
                      </a:r>
                      <a:r>
                        <a:rPr lang="en-US" sz="1400" i="1" dirty="0"/>
                        <a:t>en los puntos de importación</a:t>
                      </a:r>
                      <a:r>
                        <a:rPr lang="en-US" sz="1400" dirty="0"/>
                        <a:t>-, autorización de importación - </a:t>
                      </a:r>
                      <a:r>
                        <a:rPr lang="en-US" sz="1400" i="1" dirty="0"/>
                        <a:t>general o específica -</a:t>
                      </a:r>
                      <a:r>
                        <a:rPr lang="en-US" sz="1400" dirty="0"/>
                        <a:t>, desarrollo reglamentario </a:t>
                      </a:r>
                    </a:p>
                  </a:txBody>
                  <a:tcPr marL="68580" marR="68580" marT="34290" marB="34290"/>
                </a:tc>
                <a:extLst>
                  <a:ext uri="{0D108BD9-81ED-4DB2-BD59-A6C34878D82A}">
                    <a16:rowId xmlns:a16="http://schemas.microsoft.com/office/drawing/2014/main" xmlns="" val="10003"/>
                  </a:ext>
                </a:extLst>
              </a:tr>
              <a:tr h="800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Autoridad jurídica (facultades de los inspectores)</a:t>
                      </a:r>
                      <a:endParaRPr lang="es-E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entrar en las instalaciones, inspeccionar o probar los envíos, tomar muestras, detener los envíos, tratar o requerir tratamiento, negar la entrada de envíos; tomar medidas de emergencia; fijar y cobrar cuotas/sanciones</a:t>
                      </a:r>
                    </a:p>
                  </a:txBody>
                  <a:tcPr marL="68580" marR="68580" marT="34290" marB="3429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19856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15253" y="113161"/>
            <a:ext cx="7456394" cy="857250"/>
          </a:xfrm>
        </p:spPr>
        <p:txBody>
          <a:bodyPr>
            <a:normAutofit fontScale="90000"/>
          </a:bodyPr>
          <a:lstStyle/>
          <a:p>
            <a:r>
              <a:rPr lang="es-ES" altLang="en-US" b="1" dirty="0"/>
              <a:t>Obligaciones de notificación (ej. NIMF 8, 13, 16 y 17)</a:t>
            </a:r>
          </a:p>
        </p:txBody>
      </p:sp>
      <p:sp>
        <p:nvSpPr>
          <p:cNvPr id="3" name="Content Placeholder 2"/>
          <p:cNvSpPr>
            <a:spLocks noGrp="1"/>
          </p:cNvSpPr>
          <p:nvPr>
            <p:ph sz="half" idx="1"/>
          </p:nvPr>
        </p:nvSpPr>
        <p:spPr>
          <a:xfrm>
            <a:off x="1143054" y="961894"/>
            <a:ext cx="7032758" cy="3780234"/>
          </a:xfrm>
        </p:spPr>
        <p:txBody>
          <a:bodyPr>
            <a:normAutofit/>
          </a:bodyPr>
          <a:lstStyle/>
          <a:p>
            <a:pPr marL="676275" lvl="3" indent="-209550">
              <a:defRPr/>
            </a:pPr>
            <a:endParaRPr lang="en-US" sz="900" i="1" dirty="0"/>
          </a:p>
          <a:p>
            <a:pPr lvl="3">
              <a:buFontTx/>
              <a:buChar char="-"/>
              <a:defRPr/>
            </a:pPr>
            <a:endParaRPr lang="en-US" sz="750" i="1" dirty="0"/>
          </a:p>
          <a:p>
            <a:pPr lvl="2">
              <a:defRPr/>
            </a:pPr>
            <a:endParaRPr lang="en-US" sz="1200" dirty="0"/>
          </a:p>
          <a:p>
            <a:pPr>
              <a:defRPr/>
            </a:pPr>
            <a:endParaRPr lang="en-US" sz="1500" dirty="0"/>
          </a:p>
        </p:txBody>
      </p:sp>
      <p:sp>
        <p:nvSpPr>
          <p:cNvPr id="2" name="Rectangle 1"/>
          <p:cNvSpPr/>
          <p:nvPr/>
        </p:nvSpPr>
        <p:spPr>
          <a:xfrm>
            <a:off x="1143054" y="2078517"/>
            <a:ext cx="7384720" cy="400110"/>
          </a:xfrm>
          <a:prstGeom prst="rect">
            <a:avLst/>
          </a:prstGeom>
        </p:spPr>
        <p:txBody>
          <a:bodyPr wrap="square">
            <a:spAutoFit/>
          </a:bodyPr>
          <a:lstStyle/>
          <a:p>
            <a:pPr lvl="1" algn="just">
              <a:buFont typeface="Arial" panose="020B0604020202020204" pitchFamily="34" charset="0"/>
              <a:buChar char="•"/>
              <a:defRPr/>
            </a:pPr>
            <a:r>
              <a:rPr lang="es-ES" sz="2000" dirty="0"/>
              <a:t>.</a:t>
            </a:r>
            <a:endParaRPr lang="es-ES" sz="2000" b="1" dirty="0"/>
          </a:p>
        </p:txBody>
      </p:sp>
      <p:graphicFrame>
        <p:nvGraphicFramePr>
          <p:cNvPr id="4" name="Table 3"/>
          <p:cNvGraphicFramePr>
            <a:graphicFrameLocks noGrp="1"/>
          </p:cNvGraphicFramePr>
          <p:nvPr/>
        </p:nvGraphicFramePr>
        <p:xfrm>
          <a:off x="1196951" y="1221973"/>
          <a:ext cx="6924963" cy="2247621"/>
        </p:xfrm>
        <a:graphic>
          <a:graphicData uri="http://schemas.openxmlformats.org/drawingml/2006/table">
            <a:tbl>
              <a:tblPr firstRow="1" bandRow="1">
                <a:tableStyleId>{5C22544A-7EE6-4342-B048-85BDC9FD1C3A}</a:tableStyleId>
              </a:tblPr>
              <a:tblGrid>
                <a:gridCol w="2399082">
                  <a:extLst>
                    <a:ext uri="{9D8B030D-6E8A-4147-A177-3AD203B41FA5}">
                      <a16:colId xmlns:a16="http://schemas.microsoft.com/office/drawing/2014/main" xmlns="" val="20000"/>
                    </a:ext>
                  </a:extLst>
                </a:gridCol>
                <a:gridCol w="4525881">
                  <a:extLst>
                    <a:ext uri="{9D8B030D-6E8A-4147-A177-3AD203B41FA5}">
                      <a16:colId xmlns:a16="http://schemas.microsoft.com/office/drawing/2014/main" xmlns="" val="20001"/>
                    </a:ext>
                  </a:extLst>
                </a:gridCol>
              </a:tblGrid>
              <a:tr h="97220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t>NIMF 8: </a:t>
                      </a:r>
                      <a:r>
                        <a:rPr lang="en-US" sz="1400" b="1" dirty="0"/>
                        <a:t>Determinación de la situación de una plaga en un área</a:t>
                      </a:r>
                    </a:p>
                    <a:p>
                      <a:endParaRPr lang="es-ES" dirty="0"/>
                    </a:p>
                  </a:txBody>
                  <a:tcPr marL="68580" marR="68580" marT="34290" marB="34290"/>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600" dirty="0"/>
                        <a:t>Las ONPF tienen la responsabilidad de proporcionar información precisa sobre los registros de plagas cuando se les solicite.</a:t>
                      </a:r>
                    </a:p>
                    <a:p>
                      <a:endParaRPr lang="es-ES" sz="1200" dirty="0"/>
                    </a:p>
                  </a:txBody>
                  <a:tcPr marL="68580" marR="68580" marT="34290" marB="34290"/>
                </a:tc>
                <a:extLst>
                  <a:ext uri="{0D108BD9-81ED-4DB2-BD59-A6C34878D82A}">
                    <a16:rowId xmlns:a16="http://schemas.microsoft.com/office/drawing/2014/main" xmlns="" val="10000"/>
                  </a:ext>
                </a:extLst>
              </a:tr>
              <a:tr h="1264641">
                <a:tc>
                  <a:txBody>
                    <a:bodyPr/>
                    <a:lstStyle/>
                    <a:p>
                      <a:pPr algn="just">
                        <a:defRPr/>
                      </a:pPr>
                      <a:r>
                        <a:rPr lang="en-US" sz="1400" dirty="0"/>
                        <a:t>NIMF 13: </a:t>
                      </a:r>
                      <a:r>
                        <a:rPr lang="en-US" sz="1400" b="1" dirty="0"/>
                        <a:t>Notificación de incumplimiento y acción de emergencia</a:t>
                      </a:r>
                    </a:p>
                    <a:p>
                      <a:pPr algn="just">
                        <a:buNone/>
                        <a:defRPr/>
                      </a:pPr>
                      <a:r>
                        <a:rPr lang="en-US"/>
                        <a:t>	</a:t>
                      </a:r>
                      <a:endParaRPr lang="es-ES" sz="1400" dirty="0"/>
                    </a:p>
                  </a:txBody>
                  <a:tcPr marL="68580" marR="68580" marT="34290" marB="34290"/>
                </a:tc>
                <a:tc>
                  <a:txBody>
                    <a:bodyPr/>
                    <a:lstStyle/>
                    <a:p>
                      <a:pPr lvl="0" algn="just">
                        <a:buFontTx/>
                        <a:buNone/>
                        <a:defRPr/>
                      </a:pPr>
                      <a:r>
                        <a:rPr lang="es-ES" sz="1600" b="0" kern="1200" dirty="0">
                          <a:solidFill>
                            <a:schemeClr val="tx1"/>
                          </a:solidFill>
                          <a:latin typeface="+mn-lt"/>
                        </a:rPr>
                        <a:t>Notificaciones del país importador al país exportador, para identificar los incumplimientos importantes o para informar sobre medidas de emergencia</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dirty="0"/>
                    </a:p>
                  </a:txBody>
                  <a:tcPr marL="68580" marR="68580" marT="34290" marB="3429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045695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655676" y="735547"/>
            <a:ext cx="5829300" cy="1125140"/>
          </a:xfrm>
        </p:spPr>
        <p:txBody>
          <a:bodyPr/>
          <a:lstStyle/>
          <a:p>
            <a:r>
              <a:rPr lang="es-ES" sz="3300" b="1" dirty="0">
                <a:solidFill>
                  <a:schemeClr val="tx2"/>
                </a:solidFill>
              </a:rPr>
              <a:t>Muchas gracias</a:t>
            </a:r>
          </a:p>
        </p:txBody>
      </p:sp>
      <p:sp>
        <p:nvSpPr>
          <p:cNvPr id="5" name="Footer Placeholder 4"/>
          <p:cNvSpPr>
            <a:spLocks noGrp="1"/>
          </p:cNvSpPr>
          <p:nvPr>
            <p:ph type="ftr" sz="quarter" idx="4294967295"/>
          </p:nvPr>
        </p:nvSpPr>
        <p:spPr>
          <a:xfrm>
            <a:off x="3486150" y="4767263"/>
            <a:ext cx="2171700" cy="273844"/>
          </a:xfrm>
          <a:prstGeom prst="rect">
            <a:avLst/>
          </a:prstGeom>
        </p:spPr>
        <p:txBody>
          <a:bodyPr/>
          <a:lstStyle/>
          <a:p>
            <a:pPr>
              <a:defRPr/>
            </a:pPr>
            <a:r>
              <a:rPr lang="es-ES"/>
              <a:t>Oficina Jurídica de la FAO</a:t>
            </a:r>
          </a:p>
        </p:txBody>
      </p:sp>
      <p:sp>
        <p:nvSpPr>
          <p:cNvPr id="9" name="Text Placeholder 6"/>
          <p:cNvSpPr txBox="1">
            <a:spLocks/>
          </p:cNvSpPr>
          <p:nvPr/>
        </p:nvSpPr>
        <p:spPr bwMode="auto">
          <a:xfrm>
            <a:off x="1642004" y="2197504"/>
            <a:ext cx="6156684" cy="1836204"/>
          </a:xfrm>
          <a:prstGeom prst="rect">
            <a:avLst/>
          </a:prstGeom>
          <a:noFill/>
          <a:ln w="9525">
            <a:noFill/>
            <a:miter lim="800000"/>
            <a:headEnd/>
            <a:tailEnd/>
          </a:ln>
        </p:spPr>
        <p:txBody>
          <a:bodyPr vert="horz" wrap="square" lIns="68580" tIns="34290" rIns="68580" bIns="34290" numCol="1" anchor="b" anchorCtr="0" compatLnSpc="1">
            <a:prstTxWarp prst="textNoShape">
              <a:avLst/>
            </a:prstTxWarp>
          </a:bodyPr>
          <a:lstStyle/>
          <a:p>
            <a:pPr defTabSz="685800" eaLnBrk="0" hangingPunct="0">
              <a:spcBef>
                <a:spcPct val="20000"/>
              </a:spcBef>
              <a:defRPr/>
            </a:pPr>
            <a:r>
              <a:rPr lang="es-ES" sz="1500" b="1" dirty="0">
                <a:solidFill>
                  <a:schemeClr val="tx2"/>
                </a:solidFill>
              </a:rPr>
              <a:t>Carmen Bullon - </a:t>
            </a:r>
            <a:r>
              <a:rPr lang="es-ES" sz="1500" b="1" dirty="0">
                <a:solidFill>
                  <a:schemeClr val="tx2"/>
                </a:solidFill>
                <a:hlinkClick r:id="rId2"/>
              </a:rPr>
              <a:t>Carmen.Bullon@fao.org</a:t>
            </a:r>
            <a:endParaRPr lang="es-ES" sz="1500" b="1" dirty="0">
              <a:solidFill>
                <a:schemeClr val="tx2"/>
              </a:solidFill>
            </a:endParaRPr>
          </a:p>
          <a:p>
            <a:pPr lvl="0" algn="l" eaLnBrk="0" hangingPunct="0">
              <a:spcBef>
                <a:spcPct val="20000"/>
              </a:spcBef>
              <a:defRPr/>
            </a:pPr>
            <a:r>
              <a:rPr lang="es-ES" sz="1500" b="1" dirty="0">
                <a:solidFill>
                  <a:schemeClr val="tx2"/>
                </a:solidFill>
              </a:rPr>
              <a:t>Lalaina Ravelomanantsoa - </a:t>
            </a:r>
            <a:r>
              <a:rPr lang="es-ES" sz="1500" b="1" dirty="0">
                <a:solidFill>
                  <a:schemeClr val="tx2"/>
                </a:solidFill>
                <a:hlinkClick r:id="rId3"/>
              </a:rPr>
              <a:t>Lalaina.Ravelomanantsoa@fao.org</a:t>
            </a:r>
            <a:endParaRPr lang="es-ES" sz="1500" b="1" dirty="0">
              <a:solidFill>
                <a:schemeClr val="tx2"/>
              </a:solidFill>
            </a:endParaRPr>
          </a:p>
          <a:p>
            <a:pPr algn="l" eaLnBrk="0" hangingPunct="0">
              <a:spcBef>
                <a:spcPct val="20000"/>
              </a:spcBef>
            </a:pPr>
            <a:r>
              <a:rPr lang="es-ES" sz="2100" b="1" dirty="0">
                <a:solidFill>
                  <a:schemeClr val="tx2"/>
                </a:solidFill>
              </a:rPr>
              <a:t>Oficiales jurídicos: Servicio de Derecho del Desarrollo de la FAO:</a:t>
            </a:r>
          </a:p>
        </p:txBody>
      </p:sp>
      <p:pic>
        <p:nvPicPr>
          <p:cNvPr id="10" name="Picture 6" descr="See full size image">
            <a:hlinkClick r:id="rId4"/>
          </p:cNvPr>
          <p:cNvPicPr>
            <a:picLocks noChangeAspect="1" noChangeArrowheads="1"/>
          </p:cNvPicPr>
          <p:nvPr/>
        </p:nvPicPr>
        <p:blipFill>
          <a:blip r:embed="rId5" cstate="print"/>
          <a:srcRect/>
          <a:stretch>
            <a:fillRect/>
          </a:stretch>
        </p:blipFill>
        <p:spPr>
          <a:xfrm>
            <a:off x="5579269" y="0"/>
            <a:ext cx="2421731" cy="2380060"/>
          </a:xfrm>
          <a:prstGeom prst="rect">
            <a:avLst/>
          </a:prstGeom>
        </p:spPr>
      </p:pic>
    </p:spTree>
    <p:extLst>
      <p:ext uri="{BB962C8B-B14F-4D97-AF65-F5344CB8AC3E}">
        <p14:creationId xmlns:p14="http://schemas.microsoft.com/office/powerpoint/2010/main" val="8924978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465" y="273844"/>
            <a:ext cx="7506679" cy="994172"/>
          </a:xfrm>
        </p:spPr>
        <p:txBody>
          <a:bodyPr/>
          <a:lstStyle/>
          <a:p>
            <a:r>
              <a:rPr lang="es-ES" b="1" dirty="0"/>
              <a:t>Propósito y objetivos (Preámbulo y Artículo 1)</a:t>
            </a:r>
          </a:p>
        </p:txBody>
      </p:sp>
      <p:sp>
        <p:nvSpPr>
          <p:cNvPr id="3" name="Content Placeholder 2"/>
          <p:cNvSpPr>
            <a:spLocks noGrp="1"/>
          </p:cNvSpPr>
          <p:nvPr>
            <p:ph idx="1"/>
          </p:nvPr>
        </p:nvSpPr>
        <p:spPr>
          <a:xfrm>
            <a:off x="900954" y="1429731"/>
            <a:ext cx="7567192" cy="3118475"/>
          </a:xfrm>
        </p:spPr>
        <p:txBody>
          <a:bodyPr vert="horz" lIns="91440" tIns="45720" rIns="91440" bIns="45720" rtlCol="0" anchor="t">
            <a:normAutofit fontScale="92500" lnSpcReduction="10000"/>
          </a:bodyPr>
          <a:lstStyle/>
          <a:p>
            <a:pPr algn="just"/>
            <a:r>
              <a:rPr lang="es-ES" sz="2400" dirty="0"/>
              <a:t>Objetivo: fomentar la cooperación internacional en la lucha contra la propagación de plagas de las plantas.</a:t>
            </a:r>
          </a:p>
          <a:p>
            <a:pPr algn="just"/>
            <a:r>
              <a:rPr lang="es-ES" sz="2400" dirty="0"/>
              <a:t>Las medidas fitosanitarias deben estar técnicamente justificadas, ser transparentes y no aplicarse en forma tal que constituyan una restricción arbitraria o encubierta al comercio.</a:t>
            </a:r>
          </a:p>
          <a:p>
            <a:pPr algn="just"/>
            <a:r>
              <a:rPr lang="es-ES" sz="2400" dirty="0"/>
              <a:t>Las partes contratantes se comprometen a adoptar las medidas legislativas, técnicas y administrativas que se especifican en esta Convención y en los acuerdos complementarios.</a:t>
            </a:r>
          </a:p>
        </p:txBody>
      </p:sp>
    </p:spTree>
    <p:extLst>
      <p:ext uri="{BB962C8B-B14F-4D97-AF65-F5344CB8AC3E}">
        <p14:creationId xmlns:p14="http://schemas.microsoft.com/office/powerpoint/2010/main" val="56204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394" y="1472758"/>
            <a:ext cx="7169727" cy="2778230"/>
          </a:xfrm>
        </p:spPr>
        <p:txBody>
          <a:bodyPr>
            <a:normAutofit/>
          </a:bodyPr>
          <a:lstStyle/>
          <a:p>
            <a:pPr algn="just"/>
            <a:r>
              <a:rPr lang="es-ES" sz="2200" dirty="0"/>
              <a:t>Cuando las partes contratantes lo consideren apropiado, las disposiciones de esta Convención pueden aplicarse, además de a las plantas y a los productos vegetales, a los</a:t>
            </a:r>
            <a:r>
              <a:rPr dirty="0"/>
              <a:t/>
            </a:r>
            <a:br>
              <a:rPr dirty="0"/>
            </a:br>
            <a:r>
              <a:rPr lang="es-ES" sz="2200" b="1" dirty="0"/>
              <a:t>lugares de almacenamiento, de empacado, los medios de transporte, contenedores, suelo y todo otro organismo, objeto o material capaz de albergar o diseminar plagas de plantas</a:t>
            </a:r>
            <a:r>
              <a:rPr lang="es-ES" sz="2200" dirty="0"/>
              <a:t>, en particular cuando medie el transporte internacional. </a:t>
            </a:r>
          </a:p>
        </p:txBody>
      </p:sp>
      <p:sp>
        <p:nvSpPr>
          <p:cNvPr id="4" name="Title 1"/>
          <p:cNvSpPr>
            <a:spLocks noGrp="1"/>
          </p:cNvSpPr>
          <p:nvPr>
            <p:ph type="title"/>
          </p:nvPr>
        </p:nvSpPr>
        <p:spPr>
          <a:xfrm>
            <a:off x="1177394" y="273844"/>
            <a:ext cx="7169727" cy="994172"/>
          </a:xfrm>
        </p:spPr>
        <p:txBody>
          <a:bodyPr/>
          <a:lstStyle/>
          <a:p>
            <a:r>
              <a:rPr lang="es-ES" b="1" dirty="0"/>
              <a:t>Ámbito de aplicación (Artículo I (4))</a:t>
            </a:r>
          </a:p>
        </p:txBody>
      </p:sp>
    </p:spTree>
    <p:extLst>
      <p:ext uri="{BB962C8B-B14F-4D97-AF65-F5344CB8AC3E}">
        <p14:creationId xmlns:p14="http://schemas.microsoft.com/office/powerpoint/2010/main" val="289477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200" y="206608"/>
            <a:ext cx="7169727" cy="994172"/>
          </a:xfrm>
        </p:spPr>
        <p:txBody>
          <a:bodyPr/>
          <a:lstStyle/>
          <a:p>
            <a:r>
              <a:rPr lang="es-ES" b="1" dirty="0"/>
              <a:t>Artículo II. Términos utilizados</a:t>
            </a:r>
          </a:p>
        </p:txBody>
      </p:sp>
      <p:sp>
        <p:nvSpPr>
          <p:cNvPr id="3" name="Content Placeholder 2"/>
          <p:cNvSpPr>
            <a:spLocks noGrp="1"/>
          </p:cNvSpPr>
          <p:nvPr>
            <p:ph idx="1"/>
          </p:nvPr>
        </p:nvSpPr>
        <p:spPr>
          <a:xfrm>
            <a:off x="1036200" y="1283420"/>
            <a:ext cx="7482511" cy="3118475"/>
          </a:xfrm>
        </p:spPr>
        <p:txBody>
          <a:bodyPr vert="horz" lIns="91440" tIns="45720" rIns="91440" bIns="45720" rtlCol="0" anchor="t">
            <a:normAutofit/>
          </a:bodyPr>
          <a:lstStyle/>
          <a:p>
            <a:pPr algn="just"/>
            <a:endParaRPr lang="es-ES" sz="2200" dirty="0"/>
          </a:p>
          <a:p>
            <a:pPr algn="just"/>
            <a:r>
              <a:rPr lang="es-ES" sz="2200" dirty="0"/>
              <a:t>Es importante que todos los países tengan un entendimiento común de algunos términos clave relevantes para la protección de las plantas (planta, plaga, cuarentena, ARP, etc.).</a:t>
            </a:r>
          </a:p>
          <a:p>
            <a:pPr algn="just"/>
            <a:r>
              <a:rPr lang="es-ES" sz="2200" dirty="0"/>
              <a:t>Algunos de estos términos se aclaran ulteriormente en la NIMF 5</a:t>
            </a:r>
          </a:p>
        </p:txBody>
      </p:sp>
    </p:spTree>
    <p:extLst>
      <p:ext uri="{BB962C8B-B14F-4D97-AF65-F5344CB8AC3E}">
        <p14:creationId xmlns:p14="http://schemas.microsoft.com/office/powerpoint/2010/main" val="147102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0612" y="1221600"/>
            <a:ext cx="3873406" cy="3292078"/>
          </a:xfrm>
        </p:spPr>
        <p:txBody>
          <a:bodyPr>
            <a:normAutofit lnSpcReduction="10000"/>
          </a:bodyPr>
          <a:lstStyle/>
          <a:p>
            <a:pPr marL="0" indent="0" algn="just">
              <a:buNone/>
            </a:pPr>
            <a:r>
              <a:rPr lang="es-ES" sz="1050" dirty="0"/>
              <a:t>La ONPF debería tener las siguientes responsabilidades:</a:t>
            </a:r>
          </a:p>
          <a:p>
            <a:pPr marL="257175" indent="-257175" algn="just">
              <a:buFont typeface="+mj-lt"/>
              <a:buAutoNum type="alphaLcParenR"/>
            </a:pPr>
            <a:r>
              <a:rPr lang="es-ES" sz="1050" dirty="0"/>
              <a:t>la expedición de certificados relativos a la reglamentación fitosanitaria de la parte contratante importadora de los envíos de plantas, productos vegetales y otros artículos reglamentados;</a:t>
            </a:r>
          </a:p>
          <a:p>
            <a:pPr marL="257175" indent="-257175" algn="just">
              <a:buFont typeface="+mj-lt"/>
              <a:buAutoNum type="alphaLcParenR"/>
            </a:pPr>
            <a:r>
              <a:rPr lang="es-ES" sz="1050" dirty="0"/>
              <a:t>la vigilancia de plantas en cultivo, tanto de las tierras cultivadas (por ejemplo campos, plantaciones, viveros, jardines, invernaderos y laboratorios) y la flora silvestre, de las plantas y productos vegetales en almacenamiento o en</a:t>
            </a:r>
            <a:r>
              <a:rPr dirty="0"/>
              <a:t/>
            </a:r>
            <a:br>
              <a:rPr dirty="0"/>
            </a:br>
            <a:r>
              <a:rPr lang="es-ES" sz="1050" dirty="0"/>
              <a:t>transporte, particularmente con el fin de informar de la presencia, el brote y la diseminación de plagas, y de combatirlas, incluida la presentación de informes a que se hace referencia en el párrafo 1 a) del Artículo VIII;</a:t>
            </a:r>
          </a:p>
          <a:p>
            <a:pPr marL="257175" indent="-257175" algn="just">
              <a:buFont typeface="+mj-lt"/>
              <a:buAutoNum type="alphaLcParenR"/>
            </a:pPr>
            <a:r>
              <a:rPr lang="es-ES" sz="1050" dirty="0"/>
              <a:t>la inspección de los envíos de plantas y productos vegetales que circulan en el tráfico internacional y, cuando sea apropiado, la inspección de otros artículos reglamentados, particularmente con el fin de prevenir la introducción y/o diseminación de plagas;</a:t>
            </a:r>
          </a:p>
          <a:p>
            <a:pPr marL="0" indent="0" algn="just">
              <a:buNone/>
            </a:pPr>
            <a:endParaRPr lang="es-ES" sz="1050" dirty="0"/>
          </a:p>
          <a:p>
            <a:pPr algn="just"/>
            <a:endParaRPr lang="es-ES" sz="1050" dirty="0"/>
          </a:p>
        </p:txBody>
      </p:sp>
      <p:sp>
        <p:nvSpPr>
          <p:cNvPr id="4" name="Content Placeholder 1"/>
          <p:cNvSpPr txBox="1">
            <a:spLocks/>
          </p:cNvSpPr>
          <p:nvPr/>
        </p:nvSpPr>
        <p:spPr>
          <a:xfrm>
            <a:off x="4760061" y="1205655"/>
            <a:ext cx="3772098" cy="3292078"/>
          </a:xfrm>
          <a:prstGeom prst="rect">
            <a:avLst/>
          </a:prstGeom>
        </p:spPr>
        <p:txBody>
          <a:bodyPr vert="horz" lIns="68580" tIns="34290" rIns="68580" bIns="34290" rtlCol="0">
            <a:normAutofit/>
          </a:bodyPr>
          <a:lstStyle>
            <a:lvl1pPr marL="273050" indent="-273050" algn="l" defTabSz="901800" rtl="0" eaLnBrk="1" latinLnBrk="0" hangingPunct="1">
              <a:lnSpc>
                <a:spcPct val="90000"/>
              </a:lnSpc>
              <a:spcBef>
                <a:spcPts val="750"/>
              </a:spcBef>
              <a:spcAft>
                <a:spcPts val="600"/>
              </a:spcAft>
              <a:buFont typeface="Wingdings" charset="2"/>
              <a:buChar char="§"/>
              <a:tabLst>
                <a:tab pos="719138" algn="l"/>
              </a:tabLst>
              <a:defRPr sz="2100" kern="1200">
                <a:solidFill>
                  <a:schemeClr val="tx1"/>
                </a:solidFill>
                <a:latin typeface="+mn-lt"/>
                <a:ea typeface="+mn-ea"/>
                <a:cs typeface="+mn-cs"/>
              </a:defRPr>
            </a:lvl1pPr>
            <a:lvl2pPr marL="577850" indent="-234950" algn="l" defTabSz="685800" rtl="0" eaLnBrk="1" latinLnBrk="0" hangingPunct="1">
              <a:lnSpc>
                <a:spcPct val="90000"/>
              </a:lnSpc>
              <a:spcBef>
                <a:spcPts val="375"/>
              </a:spcBef>
              <a:spcAft>
                <a:spcPts val="600"/>
              </a:spcAft>
              <a:buFont typeface="Wingdings" charset="2"/>
              <a:buChar char="§"/>
              <a:tabLst/>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spcAft>
                <a:spcPts val="600"/>
              </a:spcAft>
              <a:buFont typeface="Wingdings" charset="2"/>
              <a:buChar char="§"/>
              <a:tabLst/>
              <a:defRPr sz="1500" kern="1200">
                <a:solidFill>
                  <a:schemeClr val="tx1"/>
                </a:solidFill>
                <a:latin typeface="+mn-lt"/>
                <a:ea typeface="+mn-ea"/>
                <a:cs typeface="+mn-cs"/>
              </a:defRPr>
            </a:lvl3pPr>
            <a:lvl4pPr marL="1244600" indent="-215900" algn="l" defTabSz="685800" rtl="0" eaLnBrk="1" latinLnBrk="0" hangingPunct="1">
              <a:lnSpc>
                <a:spcPct val="90000"/>
              </a:lnSpc>
              <a:spcBef>
                <a:spcPts val="375"/>
              </a:spcBef>
              <a:spcAft>
                <a:spcPts val="600"/>
              </a:spcAft>
              <a:buFont typeface="Wingdings" charset="2"/>
              <a:buChar char="§"/>
              <a:tabLst/>
              <a:defRPr sz="1350" kern="1200">
                <a:solidFill>
                  <a:schemeClr val="tx1"/>
                </a:solidFill>
                <a:latin typeface="+mn-lt"/>
                <a:ea typeface="+mn-ea"/>
                <a:cs typeface="+mn-cs"/>
              </a:defRPr>
            </a:lvl4pPr>
            <a:lvl5pPr marL="1558925" indent="-187325" algn="l" defTabSz="685800" rtl="0" eaLnBrk="1" latinLnBrk="0" hangingPunct="1">
              <a:lnSpc>
                <a:spcPct val="90000"/>
              </a:lnSpc>
              <a:spcBef>
                <a:spcPts val="375"/>
              </a:spcBef>
              <a:spcAft>
                <a:spcPts val="600"/>
              </a:spcAft>
              <a:buFont typeface="Wingdings" charset="2"/>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endParaRPr lang="es-ES" sz="1500" b="1" dirty="0">
              <a:solidFill>
                <a:srgbClr val="7030A0"/>
              </a:solidFill>
            </a:endParaRPr>
          </a:p>
          <a:p>
            <a:pPr marL="257175" indent="-257175" algn="just">
              <a:buFont typeface="Wingdings" charset="2"/>
              <a:buAutoNum type="alphaLcParenR"/>
            </a:pPr>
            <a:r>
              <a:rPr lang="es-ES" sz="1700" b="1" dirty="0">
                <a:solidFill>
                  <a:srgbClr val="7030A0"/>
                </a:solidFill>
              </a:rPr>
              <a:t>Certificados fitosanitarios</a:t>
            </a:r>
          </a:p>
          <a:p>
            <a:pPr marL="0" indent="0" algn="just">
              <a:buNone/>
            </a:pPr>
            <a:endParaRPr lang="es-ES" sz="1700" b="1" dirty="0">
              <a:solidFill>
                <a:srgbClr val="7030A0"/>
              </a:solidFill>
            </a:endParaRPr>
          </a:p>
          <a:p>
            <a:pPr marL="0" indent="0" algn="just">
              <a:buNone/>
            </a:pPr>
            <a:r>
              <a:rPr lang="es-ES" sz="1700" b="1" dirty="0">
                <a:solidFill>
                  <a:srgbClr val="7030A0"/>
                </a:solidFill>
              </a:rPr>
              <a:t>b) Vigilancia interna (¡de amplio alcance!)</a:t>
            </a:r>
          </a:p>
          <a:p>
            <a:pPr marL="0" indent="0" algn="just">
              <a:buNone/>
            </a:pPr>
            <a:endParaRPr lang="es-ES" sz="1700" b="1" dirty="0">
              <a:solidFill>
                <a:srgbClr val="7030A0"/>
              </a:solidFill>
            </a:endParaRPr>
          </a:p>
          <a:p>
            <a:pPr marL="0" indent="0" algn="just">
              <a:buNone/>
            </a:pPr>
            <a:r>
              <a:rPr lang="es-ES" sz="1700" b="1" dirty="0">
                <a:solidFill>
                  <a:srgbClr val="7030A0"/>
                </a:solidFill>
              </a:rPr>
              <a:t>c) Inspecciones en el comercio internacional</a:t>
            </a:r>
          </a:p>
          <a:p>
            <a:pPr algn="just" fontAlgn="auto"/>
            <a:endParaRPr lang="es-ES" sz="1200" b="1" dirty="0"/>
          </a:p>
        </p:txBody>
      </p:sp>
      <p:sp>
        <p:nvSpPr>
          <p:cNvPr id="6" name="Rectangle 2"/>
          <p:cNvSpPr>
            <a:spLocks noGrp="1" noChangeArrowheads="1"/>
          </p:cNvSpPr>
          <p:nvPr>
            <p:ph type="title"/>
          </p:nvPr>
        </p:nvSpPr>
        <p:spPr>
          <a:xfrm>
            <a:off x="957300" y="320375"/>
            <a:ext cx="7400047" cy="580578"/>
          </a:xfrm>
          <a:noFill/>
          <a:ln w="9525">
            <a:noFill/>
            <a:miter lim="800000"/>
            <a:headEnd/>
            <a:tailEnd/>
          </a:ln>
        </p:spPr>
        <p:txBody>
          <a:bodyPr vert="horz" wrap="square" lIns="0" tIns="34290" rIns="0" bIns="0" numCol="1" rtlCol="0" anchor="b" anchorCtr="0" compatLnSpc="1">
            <a:prstTxWarp prst="textNoShape">
              <a:avLst/>
            </a:prstTxWarp>
            <a:noAutofit/>
          </a:bodyPr>
          <a:lstStyle/>
          <a:p>
            <a:r>
              <a:rPr lang="es-ES" sz="2700" b="1" dirty="0"/>
              <a:t>Funciones de las organizaciones nacionales de protección fitosanitaria (Artículo IV)</a:t>
            </a:r>
          </a:p>
        </p:txBody>
      </p:sp>
    </p:spTree>
    <p:extLst>
      <p:ext uri="{BB962C8B-B14F-4D97-AF65-F5344CB8AC3E}">
        <p14:creationId xmlns:p14="http://schemas.microsoft.com/office/powerpoint/2010/main" val="18480966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0782" y="1221600"/>
            <a:ext cx="3853236" cy="3292078"/>
          </a:xfrm>
        </p:spPr>
        <p:txBody>
          <a:bodyPr>
            <a:normAutofit/>
          </a:bodyPr>
          <a:lstStyle/>
          <a:p>
            <a:pPr marL="0" indent="0" algn="just">
              <a:buNone/>
            </a:pPr>
            <a:r>
              <a:rPr lang="es-ES" sz="1050" dirty="0"/>
              <a:t>La ONPF debería tener las siguientes responsabilidades:</a:t>
            </a:r>
          </a:p>
          <a:p>
            <a:pPr marL="257175" indent="-257175">
              <a:buFont typeface="+mj-lt"/>
              <a:buAutoNum type="alphaLcParenR" startAt="4"/>
            </a:pPr>
            <a:r>
              <a:rPr lang="es-ES" sz="1050" dirty="0"/>
              <a:t>desinfestación / desinfección de los envíos de plantas y otros artículos reglamentados que circulan en el tráfico internacional, con el fin de cumplir los requisitos fitosanitarios;</a:t>
            </a:r>
          </a:p>
          <a:p>
            <a:pPr marL="257175" indent="-257175">
              <a:buFont typeface="+mj-lt"/>
              <a:buAutoNum type="alphaLcParenR" startAt="4"/>
            </a:pPr>
            <a:r>
              <a:rPr lang="es-ES" sz="1050" dirty="0"/>
              <a:t>protección de las áreas en peligro y designación, mantenimiento y vigilancia de áreas libres de plagas y áreas de baja prevalencia de plagas;</a:t>
            </a:r>
          </a:p>
          <a:p>
            <a:pPr marL="257175" indent="-257175">
              <a:buFont typeface="+mj-lt"/>
              <a:buAutoNum type="alphaLcParenR" startAt="4"/>
            </a:pPr>
            <a:r>
              <a:rPr lang="es-ES" sz="1050" dirty="0"/>
              <a:t> realización de análisis de riesgo de plagas;</a:t>
            </a:r>
          </a:p>
          <a:p>
            <a:pPr marL="257175" indent="-257175">
              <a:buFont typeface="+mj-lt"/>
              <a:buAutoNum type="alphaLcParenR" startAt="4"/>
            </a:pPr>
            <a:r>
              <a:rPr lang="es-ES" sz="1050" dirty="0"/>
              <a:t>garantizar, mediante los procedimientos apropiados, que se mantenga la seguridad fitosanitaria de los envíos después de la certificación con respecto a la composición, la sustitución y la reinfestación antes de la exportación; y</a:t>
            </a:r>
          </a:p>
          <a:p>
            <a:pPr marL="257175" indent="-257175">
              <a:buFont typeface="+mj-lt"/>
              <a:buAutoNum type="alphaLcParenR" startAt="4"/>
            </a:pPr>
            <a:r>
              <a:rPr lang="es-ES" sz="1050" dirty="0"/>
              <a:t>capacitación y desarrollo del personal.</a:t>
            </a:r>
          </a:p>
          <a:p>
            <a:pPr marL="0" indent="0" algn="just">
              <a:buNone/>
            </a:pPr>
            <a:endParaRPr lang="es-ES" sz="1050" dirty="0"/>
          </a:p>
          <a:p>
            <a:pPr marL="0" indent="0" algn="just">
              <a:buNone/>
            </a:pPr>
            <a:endParaRPr lang="es-ES" sz="1050" dirty="0"/>
          </a:p>
          <a:p>
            <a:pPr algn="just"/>
            <a:endParaRPr lang="es-ES" sz="1050" dirty="0"/>
          </a:p>
        </p:txBody>
      </p:sp>
      <p:sp>
        <p:nvSpPr>
          <p:cNvPr id="4" name="Content Placeholder 1"/>
          <p:cNvSpPr txBox="1">
            <a:spLocks/>
          </p:cNvSpPr>
          <p:nvPr/>
        </p:nvSpPr>
        <p:spPr>
          <a:xfrm>
            <a:off x="4760061" y="1205655"/>
            <a:ext cx="3186354" cy="3292078"/>
          </a:xfrm>
          <a:prstGeom prst="rect">
            <a:avLst/>
          </a:prstGeom>
        </p:spPr>
        <p:txBody>
          <a:bodyPr vert="horz" lIns="68580" tIns="34290" rIns="68580" bIns="34290" rtlCol="0">
            <a:normAutofit/>
          </a:bodyPr>
          <a:lstStyle>
            <a:lvl1pPr marL="273050" indent="-273050" algn="l" defTabSz="901800" rtl="0" eaLnBrk="1" latinLnBrk="0" hangingPunct="1">
              <a:lnSpc>
                <a:spcPct val="90000"/>
              </a:lnSpc>
              <a:spcBef>
                <a:spcPts val="750"/>
              </a:spcBef>
              <a:spcAft>
                <a:spcPts val="600"/>
              </a:spcAft>
              <a:buFont typeface="Wingdings" charset="2"/>
              <a:buChar char="§"/>
              <a:tabLst>
                <a:tab pos="719138" algn="l"/>
              </a:tabLst>
              <a:defRPr sz="2100" kern="1200">
                <a:solidFill>
                  <a:schemeClr val="tx1"/>
                </a:solidFill>
                <a:latin typeface="+mn-lt"/>
                <a:ea typeface="+mn-ea"/>
                <a:cs typeface="+mn-cs"/>
              </a:defRPr>
            </a:lvl1pPr>
            <a:lvl2pPr marL="577850" indent="-234950" algn="l" defTabSz="685800" rtl="0" eaLnBrk="1" latinLnBrk="0" hangingPunct="1">
              <a:lnSpc>
                <a:spcPct val="90000"/>
              </a:lnSpc>
              <a:spcBef>
                <a:spcPts val="375"/>
              </a:spcBef>
              <a:spcAft>
                <a:spcPts val="600"/>
              </a:spcAft>
              <a:buFont typeface="Wingdings" charset="2"/>
              <a:buChar char="§"/>
              <a:tabLst/>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spcAft>
                <a:spcPts val="600"/>
              </a:spcAft>
              <a:buFont typeface="Wingdings" charset="2"/>
              <a:buChar char="§"/>
              <a:tabLst/>
              <a:defRPr sz="1500" kern="1200">
                <a:solidFill>
                  <a:schemeClr val="tx1"/>
                </a:solidFill>
                <a:latin typeface="+mn-lt"/>
                <a:ea typeface="+mn-ea"/>
                <a:cs typeface="+mn-cs"/>
              </a:defRPr>
            </a:lvl3pPr>
            <a:lvl4pPr marL="1244600" indent="-215900" algn="l" defTabSz="685800" rtl="0" eaLnBrk="1" latinLnBrk="0" hangingPunct="1">
              <a:lnSpc>
                <a:spcPct val="90000"/>
              </a:lnSpc>
              <a:spcBef>
                <a:spcPts val="375"/>
              </a:spcBef>
              <a:spcAft>
                <a:spcPts val="600"/>
              </a:spcAft>
              <a:buFont typeface="Wingdings" charset="2"/>
              <a:buChar char="§"/>
              <a:tabLst/>
              <a:defRPr sz="1350" kern="1200">
                <a:solidFill>
                  <a:schemeClr val="tx1"/>
                </a:solidFill>
                <a:latin typeface="+mn-lt"/>
                <a:ea typeface="+mn-ea"/>
                <a:cs typeface="+mn-cs"/>
              </a:defRPr>
            </a:lvl4pPr>
            <a:lvl5pPr marL="1558925" indent="-187325" algn="l" defTabSz="685800" rtl="0" eaLnBrk="1" latinLnBrk="0" hangingPunct="1">
              <a:lnSpc>
                <a:spcPct val="90000"/>
              </a:lnSpc>
              <a:spcBef>
                <a:spcPts val="375"/>
              </a:spcBef>
              <a:spcAft>
                <a:spcPts val="600"/>
              </a:spcAft>
              <a:buFont typeface="Wingdings" charset="2"/>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endParaRPr lang="en-US" sz="1500" b="1" dirty="0">
              <a:solidFill>
                <a:srgbClr val="7030A0"/>
              </a:solidFill>
            </a:endParaRPr>
          </a:p>
          <a:p>
            <a:pPr algn="just" fontAlgn="auto"/>
            <a:endParaRPr lang="en-GB" sz="1200" b="1" dirty="0"/>
          </a:p>
        </p:txBody>
      </p:sp>
      <p:sp>
        <p:nvSpPr>
          <p:cNvPr id="5" name="Content Placeholder 1"/>
          <p:cNvSpPr txBox="1">
            <a:spLocks/>
          </p:cNvSpPr>
          <p:nvPr/>
        </p:nvSpPr>
        <p:spPr>
          <a:xfrm>
            <a:off x="4724252" y="1133625"/>
            <a:ext cx="4144083" cy="3468028"/>
          </a:xfrm>
          <a:prstGeom prst="rect">
            <a:avLst/>
          </a:prstGeom>
        </p:spPr>
        <p:txBody>
          <a:bodyPr vert="horz" lIns="68580" tIns="34290" rIns="68580" bIns="34290" rtlCol="0">
            <a:normAutofit/>
          </a:bodyPr>
          <a:lstStyle>
            <a:lvl1pPr marL="273050" indent="-273050" algn="l" defTabSz="901800" rtl="0" eaLnBrk="1" latinLnBrk="0" hangingPunct="1">
              <a:lnSpc>
                <a:spcPct val="90000"/>
              </a:lnSpc>
              <a:spcBef>
                <a:spcPts val="750"/>
              </a:spcBef>
              <a:spcAft>
                <a:spcPts val="600"/>
              </a:spcAft>
              <a:buFont typeface="Wingdings" charset="2"/>
              <a:buChar char="§"/>
              <a:tabLst>
                <a:tab pos="719138" algn="l"/>
              </a:tabLst>
              <a:defRPr sz="2100" kern="1200">
                <a:solidFill>
                  <a:schemeClr val="tx1"/>
                </a:solidFill>
                <a:latin typeface="+mn-lt"/>
                <a:ea typeface="+mn-ea"/>
                <a:cs typeface="+mn-cs"/>
              </a:defRPr>
            </a:lvl1pPr>
            <a:lvl2pPr marL="577850" indent="-234950" algn="l" defTabSz="685800" rtl="0" eaLnBrk="1" latinLnBrk="0" hangingPunct="1">
              <a:lnSpc>
                <a:spcPct val="90000"/>
              </a:lnSpc>
              <a:spcBef>
                <a:spcPts val="375"/>
              </a:spcBef>
              <a:spcAft>
                <a:spcPts val="600"/>
              </a:spcAft>
              <a:buFont typeface="Wingdings" charset="2"/>
              <a:buChar char="§"/>
              <a:tabLst/>
              <a:defRPr sz="1800" kern="1200">
                <a:solidFill>
                  <a:schemeClr val="tx1"/>
                </a:solidFill>
                <a:latin typeface="+mn-lt"/>
                <a:ea typeface="+mn-ea"/>
                <a:cs typeface="+mn-cs"/>
              </a:defRPr>
            </a:lvl2pPr>
            <a:lvl3pPr marL="892175" indent="-206375" algn="l" defTabSz="685800" rtl="0" eaLnBrk="1" latinLnBrk="0" hangingPunct="1">
              <a:lnSpc>
                <a:spcPct val="90000"/>
              </a:lnSpc>
              <a:spcBef>
                <a:spcPts val="375"/>
              </a:spcBef>
              <a:spcAft>
                <a:spcPts val="600"/>
              </a:spcAft>
              <a:buFont typeface="Wingdings" charset="2"/>
              <a:buChar char="§"/>
              <a:tabLst/>
              <a:defRPr sz="1500" kern="1200">
                <a:solidFill>
                  <a:schemeClr val="tx1"/>
                </a:solidFill>
                <a:latin typeface="+mn-lt"/>
                <a:ea typeface="+mn-ea"/>
                <a:cs typeface="+mn-cs"/>
              </a:defRPr>
            </a:lvl3pPr>
            <a:lvl4pPr marL="1244600" indent="-215900" algn="l" defTabSz="685800" rtl="0" eaLnBrk="1" latinLnBrk="0" hangingPunct="1">
              <a:lnSpc>
                <a:spcPct val="90000"/>
              </a:lnSpc>
              <a:spcBef>
                <a:spcPts val="375"/>
              </a:spcBef>
              <a:spcAft>
                <a:spcPts val="600"/>
              </a:spcAft>
              <a:buFont typeface="Wingdings" charset="2"/>
              <a:buChar char="§"/>
              <a:tabLst/>
              <a:defRPr sz="1350" kern="1200">
                <a:solidFill>
                  <a:schemeClr val="tx1"/>
                </a:solidFill>
                <a:latin typeface="+mn-lt"/>
                <a:ea typeface="+mn-ea"/>
                <a:cs typeface="+mn-cs"/>
              </a:defRPr>
            </a:lvl4pPr>
            <a:lvl5pPr marL="1558925" indent="-187325" algn="l" defTabSz="685800" rtl="0" eaLnBrk="1" latinLnBrk="0" hangingPunct="1">
              <a:lnSpc>
                <a:spcPct val="90000"/>
              </a:lnSpc>
              <a:spcBef>
                <a:spcPts val="375"/>
              </a:spcBef>
              <a:spcAft>
                <a:spcPts val="600"/>
              </a:spcAft>
              <a:buFont typeface="Wingdings" charset="2"/>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endParaRPr lang="es-ES" sz="1700" b="1" dirty="0">
              <a:solidFill>
                <a:srgbClr val="7030A0"/>
              </a:solidFill>
            </a:endParaRPr>
          </a:p>
          <a:p>
            <a:pPr marL="342900" indent="-342900" algn="just">
              <a:buFont typeface="+mj-lt"/>
              <a:buAutoNum type="alphaLcParenR" startAt="4"/>
            </a:pPr>
            <a:r>
              <a:rPr lang="es-ES" sz="1600" b="1" dirty="0">
                <a:solidFill>
                  <a:srgbClr val="7030A0"/>
                </a:solidFill>
              </a:rPr>
              <a:t>Acción fitosanitaria en las fronteras</a:t>
            </a:r>
          </a:p>
          <a:p>
            <a:pPr marL="257175" indent="-257175" algn="just">
              <a:buFont typeface="Wingdings" charset="2"/>
              <a:buAutoNum type="alphaLcParenR" startAt="4"/>
            </a:pPr>
            <a:r>
              <a:rPr lang="es-ES" sz="1600" b="1" dirty="0">
                <a:solidFill>
                  <a:srgbClr val="7030A0"/>
                </a:solidFill>
              </a:rPr>
              <a:t>Designación de áreas como áreas libres, áreas  de baja prevalencia de plagas y áreas  infectadas, y acciones fitosanitarias en estas áreas</a:t>
            </a:r>
          </a:p>
          <a:p>
            <a:pPr marL="257175" indent="-257175" algn="just">
              <a:buFont typeface="Wingdings" charset="2"/>
              <a:buAutoNum type="alphaLcParenR" startAt="4"/>
            </a:pPr>
            <a:r>
              <a:rPr lang="es-ES" sz="1600" b="1" dirty="0">
                <a:solidFill>
                  <a:srgbClr val="7030A0"/>
                </a:solidFill>
              </a:rPr>
              <a:t>ARP</a:t>
            </a:r>
          </a:p>
          <a:p>
            <a:pPr marL="257175" indent="-257175" algn="just">
              <a:buFont typeface="Wingdings" charset="2"/>
              <a:buAutoNum type="alphaLcParenR" startAt="4"/>
            </a:pPr>
            <a:r>
              <a:rPr lang="es-ES" sz="1600" b="1" dirty="0">
                <a:solidFill>
                  <a:srgbClr val="7030A0"/>
                </a:solidFill>
              </a:rPr>
              <a:t>Mantener el estado fitosanitario de los envíos certificados hasta la entrega</a:t>
            </a:r>
          </a:p>
          <a:p>
            <a:pPr marL="257175" indent="-257175" algn="just">
              <a:buFont typeface="Wingdings" charset="2"/>
              <a:buAutoNum type="alphaLcParenR" startAt="4"/>
            </a:pPr>
            <a:r>
              <a:rPr lang="es-ES" sz="1600" b="1" dirty="0">
                <a:solidFill>
                  <a:srgbClr val="7030A0"/>
                </a:solidFill>
              </a:rPr>
              <a:t>Apoyar el desarrollo de las capacidades fitosanitarias nacionales</a:t>
            </a:r>
          </a:p>
          <a:p>
            <a:pPr algn="just" fontAlgn="auto"/>
            <a:endParaRPr lang="es-ES" sz="1200" b="1" dirty="0"/>
          </a:p>
        </p:txBody>
      </p:sp>
      <p:sp>
        <p:nvSpPr>
          <p:cNvPr id="7" name="Rectangle 2"/>
          <p:cNvSpPr>
            <a:spLocks noGrp="1" noChangeArrowheads="1"/>
          </p:cNvSpPr>
          <p:nvPr>
            <p:ph type="title"/>
          </p:nvPr>
        </p:nvSpPr>
        <p:spPr>
          <a:xfrm>
            <a:off x="957300" y="320375"/>
            <a:ext cx="7400047" cy="580578"/>
          </a:xfrm>
          <a:noFill/>
          <a:ln w="9525">
            <a:noFill/>
            <a:miter lim="800000"/>
            <a:headEnd/>
            <a:tailEnd/>
          </a:ln>
        </p:spPr>
        <p:txBody>
          <a:bodyPr vert="horz" wrap="square" lIns="0" tIns="34290" rIns="0" bIns="0" numCol="1" rtlCol="0" anchor="b" anchorCtr="0" compatLnSpc="1">
            <a:prstTxWarp prst="textNoShape">
              <a:avLst/>
            </a:prstTxWarp>
            <a:noAutofit/>
          </a:bodyPr>
          <a:lstStyle/>
          <a:p>
            <a:r>
              <a:rPr lang="es-ES" sz="2700" b="1" dirty="0"/>
              <a:t>Funciones de las organizaciones nacionales de protección fitosanitaria (Artículo IV)</a:t>
            </a:r>
          </a:p>
        </p:txBody>
      </p:sp>
    </p:spTree>
    <p:extLst>
      <p:ext uri="{BB962C8B-B14F-4D97-AF65-F5344CB8AC3E}">
        <p14:creationId xmlns:p14="http://schemas.microsoft.com/office/powerpoint/2010/main" val="298059495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908956" y="0"/>
            <a:ext cx="6172200" cy="665629"/>
          </a:xfrm>
          <a:noFill/>
          <a:ln w="9525">
            <a:noFill/>
            <a:miter lim="800000"/>
            <a:headEnd/>
            <a:tailEnd/>
          </a:ln>
        </p:spPr>
        <p:txBody>
          <a:bodyPr vert="horz" wrap="square" lIns="0" tIns="34290" rIns="0" bIns="0" numCol="1" rtlCol="0" anchor="b" anchorCtr="0" compatLnSpc="1">
            <a:prstTxWarp prst="textNoShape">
              <a:avLst/>
            </a:prstTxWarp>
            <a:normAutofit/>
          </a:bodyPr>
          <a:lstStyle/>
          <a:p>
            <a:r>
              <a:rPr lang="es-ES" sz="2700" b="1" dirty="0"/>
              <a:t>Certificación fitosanitaria (Artículo  V)</a:t>
            </a:r>
          </a:p>
        </p:txBody>
      </p:sp>
      <p:sp>
        <p:nvSpPr>
          <p:cNvPr id="1029" name="Rectangle 3"/>
          <p:cNvSpPr>
            <a:spLocks noGrp="1" noChangeArrowheads="1"/>
          </p:cNvSpPr>
          <p:nvPr>
            <p:ph idx="1"/>
          </p:nvPr>
        </p:nvSpPr>
        <p:spPr>
          <a:xfrm>
            <a:off x="726141" y="886948"/>
            <a:ext cx="8108576" cy="2535994"/>
          </a:xfrm>
        </p:spPr>
        <p:txBody>
          <a:bodyPr vert="horz" lIns="91440" tIns="45720" rIns="91440" bIns="45720" rtlCol="0" anchor="t">
            <a:noAutofit/>
          </a:bodyPr>
          <a:lstStyle/>
          <a:p>
            <a:pPr>
              <a:lnSpc>
                <a:spcPct val="100000"/>
              </a:lnSpc>
              <a:spcBef>
                <a:spcPts val="450"/>
              </a:spcBef>
            </a:pPr>
            <a:r>
              <a:rPr lang="es-ES" sz="1700" b="1" dirty="0"/>
              <a:t>Documento oficial </a:t>
            </a:r>
            <a:r>
              <a:rPr lang="es-ES" sz="1700" dirty="0"/>
              <a:t>que garantiza la situación fitosanitaria del envío para exportación.</a:t>
            </a:r>
          </a:p>
          <a:p>
            <a:pPr>
              <a:lnSpc>
                <a:spcPct val="100000"/>
              </a:lnSpc>
              <a:spcBef>
                <a:spcPts val="450"/>
              </a:spcBef>
            </a:pPr>
            <a:r>
              <a:rPr lang="es-ES" sz="1700" dirty="0"/>
              <a:t>La ONPF es responsable de emitir los certificados fitosanitarios: </a:t>
            </a:r>
          </a:p>
          <a:p>
            <a:pPr lvl="1">
              <a:lnSpc>
                <a:spcPct val="100000"/>
              </a:lnSpc>
              <a:spcBef>
                <a:spcPts val="450"/>
              </a:spcBef>
              <a:buFont typeface="Arial" panose="020B0604020202020204" pitchFamily="34" charset="0"/>
              <a:buChar char="•"/>
            </a:pPr>
            <a:r>
              <a:rPr lang="es-ES" sz="1700" b="0" dirty="0"/>
              <a:t>Sobre la base de la inspección bajo la autoridad de la ONPF </a:t>
            </a:r>
          </a:p>
          <a:p>
            <a:pPr lvl="1">
              <a:lnSpc>
                <a:spcPct val="100000"/>
              </a:lnSpc>
              <a:spcBef>
                <a:spcPts val="450"/>
              </a:spcBef>
              <a:buFont typeface="Arial" panose="020B0604020202020204" pitchFamily="34" charset="0"/>
              <a:buChar char="•"/>
            </a:pPr>
            <a:r>
              <a:rPr lang="es-ES" sz="1700" b="0" dirty="0"/>
              <a:t>Firmado por un </a:t>
            </a:r>
            <a:r>
              <a:rPr lang="es-ES" sz="1700" b="0" u="sng" dirty="0"/>
              <a:t>funcionario público</a:t>
            </a:r>
            <a:r>
              <a:rPr lang="es-ES" sz="1700" b="0" dirty="0"/>
              <a:t> (técnicamente cualificado y debidamente autorizado por la ONPF)</a:t>
            </a:r>
          </a:p>
          <a:p>
            <a:pPr lvl="1">
              <a:lnSpc>
                <a:spcPct val="100000"/>
              </a:lnSpc>
              <a:spcBef>
                <a:spcPts val="450"/>
              </a:spcBef>
              <a:buFont typeface="Arial" panose="020B0604020202020204" pitchFamily="34" charset="0"/>
              <a:buChar char="•"/>
            </a:pPr>
            <a:r>
              <a:rPr lang="es-ES" sz="1700" b="0" dirty="0"/>
              <a:t>Los certificados, o su equivalente electrónico, deberán estar en consonancia con el modelo de la CIPF </a:t>
            </a:r>
          </a:p>
          <a:p>
            <a:pPr lvl="1">
              <a:lnSpc>
                <a:spcPct val="100000"/>
              </a:lnSpc>
              <a:spcBef>
                <a:spcPts val="450"/>
              </a:spcBef>
              <a:buFont typeface="Arial" panose="020B0604020202020204" pitchFamily="34" charset="0"/>
              <a:buChar char="•"/>
            </a:pPr>
            <a:r>
              <a:rPr lang="es-ES" sz="1700" b="0" dirty="0"/>
              <a:t>Teniendo en cuenta las normas internacionales (NIMF 7 Sistema de certificación fitosanitaria)</a:t>
            </a:r>
          </a:p>
          <a:p>
            <a:pPr lvl="1">
              <a:lnSpc>
                <a:spcPct val="100000"/>
              </a:lnSpc>
              <a:spcBef>
                <a:spcPts val="450"/>
              </a:spcBef>
              <a:buFont typeface="Arial" panose="020B0604020202020204" pitchFamily="34" charset="0"/>
              <a:buChar char="•"/>
            </a:pPr>
            <a:r>
              <a:rPr lang="es-ES" sz="1700" dirty="0"/>
              <a:t>Todo requisito de declaraciones adicionales deberá justificarse técnicamente</a:t>
            </a:r>
            <a:endParaRPr lang="es-ES" sz="1700" b="0" dirty="0"/>
          </a:p>
        </p:txBody>
      </p:sp>
      <p:graphicFrame>
        <p:nvGraphicFramePr>
          <p:cNvPr id="1026" name="Object 4"/>
          <p:cNvGraphicFramePr>
            <a:graphicFrameLocks noChangeAspect="1"/>
          </p:cNvGraphicFramePr>
          <p:nvPr>
            <p:extLst>
              <p:ext uri="{D42A27DB-BD31-4B8C-83A1-F6EECF244321}">
                <p14:modId xmlns:p14="http://schemas.microsoft.com/office/powerpoint/2010/main" val="3503961231"/>
              </p:ext>
            </p:extLst>
          </p:nvPr>
        </p:nvGraphicFramePr>
        <p:xfrm>
          <a:off x="7520267" y="142455"/>
          <a:ext cx="1314450" cy="901303"/>
        </p:xfrm>
        <a:graphic>
          <a:graphicData uri="http://schemas.openxmlformats.org/presentationml/2006/ole">
            <mc:AlternateContent xmlns:mc="http://schemas.openxmlformats.org/markup-compatibility/2006">
              <mc:Choice xmlns:v="urn:schemas-microsoft-com:vml" Requires="v">
                <p:oleObj spid="_x0000_s1080" name="Clip" r:id="rId4" imgW="3387240" imgH="2323440" progId="">
                  <p:embed/>
                </p:oleObj>
              </mc:Choice>
              <mc:Fallback>
                <p:oleObj name="Clip" r:id="rId4" imgW="3387240" imgH="23234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0267" y="142455"/>
                        <a:ext cx="1314450" cy="90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355235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10653" y="373813"/>
            <a:ext cx="6426714" cy="425202"/>
          </a:xfrm>
        </p:spPr>
        <p:txBody>
          <a:bodyPr>
            <a:noAutofit/>
          </a:bodyPr>
          <a:lstStyle/>
          <a:p>
            <a:r>
              <a:rPr lang="es-ES" sz="2700" b="1" dirty="0"/>
              <a:t>Plagas reglamentadas (Artículo VI)</a:t>
            </a:r>
          </a:p>
        </p:txBody>
      </p:sp>
      <p:sp>
        <p:nvSpPr>
          <p:cNvPr id="7" name="Content Placeholder 2"/>
          <p:cNvSpPr>
            <a:spLocks noGrp="1"/>
          </p:cNvSpPr>
          <p:nvPr>
            <p:ph sz="half" idx="1"/>
          </p:nvPr>
        </p:nvSpPr>
        <p:spPr>
          <a:xfrm>
            <a:off x="949076" y="989760"/>
            <a:ext cx="7825130" cy="3504419"/>
          </a:xfrm>
        </p:spPr>
        <p:txBody>
          <a:bodyPr>
            <a:normAutofit fontScale="92500" lnSpcReduction="20000"/>
          </a:bodyPr>
          <a:lstStyle/>
          <a:p>
            <a:pPr>
              <a:buNone/>
            </a:pPr>
            <a:endParaRPr lang="es-ES" sz="1500" dirty="0"/>
          </a:p>
          <a:p>
            <a:pPr algn="just"/>
            <a:r>
              <a:rPr lang="es-ES" sz="2200" dirty="0"/>
              <a:t>Las Partes contratantes podrán exigir medidas fitosanitarias para las</a:t>
            </a:r>
            <a:r>
              <a:rPr lang="es-ES" sz="2200" dirty="0">
                <a:solidFill>
                  <a:srgbClr val="7030A0"/>
                </a:solidFill>
              </a:rPr>
              <a:t>plagas cuarentenarias </a:t>
            </a:r>
            <a:r>
              <a:rPr lang="es-ES" sz="2200" dirty="0"/>
              <a:t>y las </a:t>
            </a:r>
            <a:r>
              <a:rPr lang="es-ES" sz="2200" dirty="0">
                <a:solidFill>
                  <a:srgbClr val="7030A0"/>
                </a:solidFill>
              </a:rPr>
              <a:t>plagas no cuarentenarias reglamentadas </a:t>
            </a:r>
            <a:r>
              <a:rPr lang="es-ES" sz="2200" dirty="0"/>
              <a:t>de conformidad con los principios de:</a:t>
            </a:r>
          </a:p>
          <a:p>
            <a:pPr algn="just"/>
            <a:endParaRPr lang="es-ES" sz="2200" b="1" dirty="0">
              <a:solidFill>
                <a:srgbClr val="7030A0"/>
              </a:solidFill>
            </a:endParaRPr>
          </a:p>
          <a:p>
            <a:pPr lvl="1" algn="just">
              <a:buNone/>
            </a:pPr>
            <a:r>
              <a:rPr lang="es-ES" sz="2200" b="1" cap="small" dirty="0">
                <a:solidFill>
                  <a:srgbClr val="7030A0"/>
                </a:solidFill>
              </a:rPr>
              <a:t>No discriminación</a:t>
            </a:r>
          </a:p>
          <a:p>
            <a:pPr marL="600075" lvl="1" indent="-342900" algn="just">
              <a:buAutoNum type="alphaLcParenR"/>
            </a:pPr>
            <a:r>
              <a:rPr lang="es-ES" sz="2200" dirty="0"/>
              <a:t>no más rigurosas que las medidas aplicadas a las mismas plagas, si están presentes en el territorio de la parte contratante importadora, y</a:t>
            </a:r>
          </a:p>
          <a:p>
            <a:pPr marL="257175" lvl="1" indent="0" algn="just">
              <a:buNone/>
            </a:pPr>
            <a:endParaRPr lang="es-ES" sz="2200" dirty="0"/>
          </a:p>
          <a:p>
            <a:pPr lvl="1" algn="just">
              <a:buNone/>
            </a:pPr>
            <a:r>
              <a:rPr lang="es-ES" sz="2200" b="1" cap="small" dirty="0">
                <a:solidFill>
                  <a:srgbClr val="7030A0"/>
                </a:solidFill>
              </a:rPr>
              <a:t>Proporcionalidad y justificación técnica</a:t>
            </a:r>
          </a:p>
          <a:p>
            <a:pPr lvl="1" algn="just">
              <a:buNone/>
            </a:pPr>
            <a:r>
              <a:rPr lang="es-ES" sz="2200" dirty="0"/>
              <a:t>b) limitadas a lo que es necesario para proteger la sanidad vegetal y/o salvaguardar el uso propuesto y está técnicamente justificado por la parte contratante interesada.</a:t>
            </a:r>
          </a:p>
          <a:p>
            <a:pPr>
              <a:buNone/>
            </a:pPr>
            <a:endParaRPr lang="es-ES" sz="975" dirty="0"/>
          </a:p>
          <a:p>
            <a:endParaRPr lang="es-ES" sz="975" i="1" dirty="0"/>
          </a:p>
          <a:p>
            <a:pPr lvl="3">
              <a:buFontTx/>
              <a:buChar char="-"/>
            </a:pPr>
            <a:endParaRPr lang="es-ES" sz="975" i="1" dirty="0"/>
          </a:p>
          <a:p>
            <a:pPr lvl="2"/>
            <a:endParaRPr lang="es-ES" sz="975" dirty="0"/>
          </a:p>
          <a:p>
            <a:endParaRPr lang="es-ES" sz="975" dirty="0"/>
          </a:p>
        </p:txBody>
      </p:sp>
    </p:spTree>
    <p:extLst>
      <p:ext uri="{BB962C8B-B14F-4D97-AF65-F5344CB8AC3E}">
        <p14:creationId xmlns:p14="http://schemas.microsoft.com/office/powerpoint/2010/main" val="305498417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6C217F"/>
      </a:accent1>
      <a:accent2>
        <a:srgbClr val="CFC2D9"/>
      </a:accent2>
      <a:accent3>
        <a:srgbClr val="006E31"/>
      </a:accent3>
      <a:accent4>
        <a:srgbClr val="FF66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1428</TotalTime>
  <Words>3032</Words>
  <Application>Microsoft Office PowerPoint</Application>
  <PresentationFormat>On-screen Show (16:9)</PresentationFormat>
  <Paragraphs>217</Paragraphs>
  <Slides>24</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Courier New</vt:lpstr>
      <vt:lpstr>Wingdings</vt:lpstr>
      <vt:lpstr>Wingdings 2</vt:lpstr>
      <vt:lpstr>Office Theme</vt:lpstr>
      <vt:lpstr>Clip</vt:lpstr>
      <vt:lpstr>Marco jurídico internacional Obligaciones y responsabilidades en el virtud de la CIPF</vt:lpstr>
      <vt:lpstr>CIPF  Convención Internacional de Protección Fitosanitaria</vt:lpstr>
      <vt:lpstr>Propósito y objetivos (Preámbulo y Artículo 1)</vt:lpstr>
      <vt:lpstr>Ámbito de aplicación (Artículo I (4))</vt:lpstr>
      <vt:lpstr>Artículo II. Términos utilizados</vt:lpstr>
      <vt:lpstr>Funciones de las organizaciones nacionales de protección fitosanitaria (Artículo IV)</vt:lpstr>
      <vt:lpstr>Funciones de las organizaciones nacionales de protección fitosanitaria (Artículo IV)</vt:lpstr>
      <vt:lpstr>Certificación fitosanitaria (Artículo  V)</vt:lpstr>
      <vt:lpstr>Plagas reglamentadas (Artículo VI)</vt:lpstr>
      <vt:lpstr>Requisitos a la importación (Artículo VII)</vt:lpstr>
      <vt:lpstr>Requisitos a la importación (Artículo VII)</vt:lpstr>
      <vt:lpstr>Requisitos a la importación (Artículo VII)</vt:lpstr>
      <vt:lpstr>Requisitos a la importación (Artículo VII)</vt:lpstr>
      <vt:lpstr>Normas internacionales para medidas fitosanitarias  (NIMF) (Artículo X)</vt:lpstr>
      <vt:lpstr>Otras disposiciones</vt:lpstr>
      <vt:lpstr>Normas internacionales para medidas fitosanitarias  (NIMF) </vt:lpstr>
      <vt:lpstr>Obligaciones resultantes de las NIMF relevantes para el marco regulatorio</vt:lpstr>
      <vt:lpstr>PowerPoint Presentation</vt:lpstr>
      <vt:lpstr>NIMF 5: Aclaración de conceptos</vt:lpstr>
      <vt:lpstr>PowerPoint Presentation</vt:lpstr>
      <vt:lpstr>Certificación fitosanitaria NIMF 7 Sistema de certificación fitosanitaria  NIMF 12 versión revisada 2011 </vt:lpstr>
      <vt:lpstr>Sistema de reglamentación de las importaciones, NIMF 20</vt:lpstr>
      <vt:lpstr>Obligaciones de notificación (ej. NIMF 8, 13, 16 y 17)</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Philpot</dc:creator>
  <cp:lastModifiedBy>Brunel, Sarah (AGDI)</cp:lastModifiedBy>
  <cp:revision>163</cp:revision>
  <cp:lastPrinted>2016-01-16T17:31:26Z</cp:lastPrinted>
  <dcterms:created xsi:type="dcterms:W3CDTF">2015-12-01T15:06:03Z</dcterms:created>
  <dcterms:modified xsi:type="dcterms:W3CDTF">2018-01-09T16:00:54Z</dcterms:modified>
</cp:coreProperties>
</file>