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handoutMasterIdLst>
    <p:handoutMasterId r:id="rId27"/>
  </p:handoutMasterIdLst>
  <p:sldIdLst>
    <p:sldId id="354" r:id="rId2"/>
    <p:sldId id="258" r:id="rId3"/>
    <p:sldId id="312" r:id="rId4"/>
    <p:sldId id="324" r:id="rId5"/>
    <p:sldId id="325" r:id="rId6"/>
    <p:sldId id="355" r:id="rId7"/>
    <p:sldId id="326" r:id="rId8"/>
    <p:sldId id="327" r:id="rId9"/>
    <p:sldId id="330" r:id="rId10"/>
    <p:sldId id="331" r:id="rId11"/>
    <p:sldId id="338" r:id="rId12"/>
    <p:sldId id="342" r:id="rId13"/>
    <p:sldId id="343" r:id="rId14"/>
    <p:sldId id="345" r:id="rId15"/>
    <p:sldId id="346" r:id="rId16"/>
    <p:sldId id="358" r:id="rId17"/>
    <p:sldId id="329" r:id="rId18"/>
    <p:sldId id="317" r:id="rId19"/>
    <p:sldId id="351" r:id="rId20"/>
    <p:sldId id="352" r:id="rId21"/>
    <p:sldId id="353" r:id="rId22"/>
    <p:sldId id="360" r:id="rId23"/>
    <p:sldId id="363" r:id="rId24"/>
    <p:sldId id="364" r:id="rId25"/>
  </p:sldIdLst>
  <p:sldSz cx="9144000" cy="5143500" type="screen16x9"/>
  <p:notesSz cx="6794500" cy="9906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ouser01" initials="F" lastIdx="3" clrIdx="0"/>
  <p:cmAuthor id="1" name="Leanne Stewart (AGDI)" initials="LS" lastIdx="1" clrIdx="1"/>
  <p:cmAuthor id="2" name="Lomsadze, Ketevan (AGDD)" initials="LK(" lastIdx="9"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5" autoAdjust="0"/>
    <p:restoredTop sz="94434" autoAdjust="0"/>
  </p:normalViewPr>
  <p:slideViewPr>
    <p:cSldViewPr snapToGrid="0" snapToObjects="1">
      <p:cViewPr varScale="1">
        <p:scale>
          <a:sx n="140" d="100"/>
          <a:sy n="140" d="100"/>
        </p:scale>
        <p:origin x="552" y="120"/>
      </p:cViewPr>
      <p:guideLst>
        <p:guide orient="horz" pos="1620"/>
        <p:guide pos="2880"/>
      </p:guideLst>
    </p:cSldViewPr>
  </p:slideViewPr>
  <p:outlineViewPr>
    <p:cViewPr>
      <p:scale>
        <a:sx n="33" d="100"/>
        <a:sy n="33" d="100"/>
      </p:scale>
      <p:origin x="0" y="-492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FB789CD8-43C3-408D-9368-FDBE42C7EDFE}" type="datetimeFigureOut">
              <a:rPr lang="en-GB" smtClean="0"/>
              <a:t>09/01/2018</a:t>
            </a:fld>
            <a:endParaRPr lang="fr-FR"/>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F1413137-96A3-48AD-B4BE-ACD569C4C195}" type="slidenum">
              <a:rPr lang="en-GB" smtClean="0"/>
              <a:t>‹#›</a:t>
            </a:fld>
            <a:endParaRPr lang="fr-FR"/>
          </a:p>
        </p:txBody>
      </p:sp>
    </p:spTree>
    <p:extLst>
      <p:ext uri="{BB962C8B-B14F-4D97-AF65-F5344CB8AC3E}">
        <p14:creationId xmlns:p14="http://schemas.microsoft.com/office/powerpoint/2010/main" val="95139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88DF8E99-B454-B548-A324-6AB8EBF83957}" type="datetimeFigureOut">
              <a:rPr lang="en-US" smtClean="0"/>
              <a:pPr/>
              <a:t>1/9/2018</a:t>
            </a:fld>
            <a:endParaRPr lang="fr-FR"/>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C8F58E2D-82E9-4B40-B463-526FA93C539E}" type="slidenum">
              <a:rPr lang="en-US" smtClean="0"/>
              <a:pPr/>
              <a:t>‹#›</a:t>
            </a:fld>
            <a:endParaRPr lang="fr-FR"/>
          </a:p>
        </p:txBody>
      </p:sp>
    </p:spTree>
    <p:extLst>
      <p:ext uri="{BB962C8B-B14F-4D97-AF65-F5344CB8AC3E}">
        <p14:creationId xmlns:p14="http://schemas.microsoft.com/office/powerpoint/2010/main" val="123568637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58E2D-82E9-4B40-B463-526FA93C539E}" type="slidenum">
              <a:rPr lang="en-US" smtClean="0"/>
              <a:pPr/>
              <a:t>1</a:t>
            </a:fld>
            <a:endParaRPr lang="fr-FR"/>
          </a:p>
        </p:txBody>
      </p:sp>
    </p:spTree>
    <p:extLst>
      <p:ext uri="{BB962C8B-B14F-4D97-AF65-F5344CB8AC3E}">
        <p14:creationId xmlns:p14="http://schemas.microsoft.com/office/powerpoint/2010/main" val="272691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17</a:t>
            </a:fld>
            <a:endParaRPr lang="fr-FR"/>
          </a:p>
        </p:txBody>
      </p:sp>
    </p:spTree>
    <p:extLst>
      <p:ext uri="{BB962C8B-B14F-4D97-AF65-F5344CB8AC3E}">
        <p14:creationId xmlns:p14="http://schemas.microsoft.com/office/powerpoint/2010/main" val="407404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4</a:t>
            </a:fld>
            <a:endParaRPr lang="fr-FR"/>
          </a:p>
        </p:txBody>
      </p:sp>
    </p:spTree>
    <p:extLst>
      <p:ext uri="{BB962C8B-B14F-4D97-AF65-F5344CB8AC3E}">
        <p14:creationId xmlns:p14="http://schemas.microsoft.com/office/powerpoint/2010/main" val="335067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Le Cadre stratégique de la CIPV comprend quatre grands objectifs qui définissent le rôle de la CIPV en ce qui concerne la protection des ressources végétales nationales contre les risques associés aux organismes nuisibles, en vue de :</a:t>
            </a:r>
          </a:p>
          <a:p>
            <a:endParaRPr lang="fr-FR" dirty="0" smtClean="0"/>
          </a:p>
          <a:p>
            <a:r>
              <a:rPr dirty="0" smtClean="0"/>
              <a:t>Garantir la sécurité alimentaire mondiale : protéger l'agriculture durable et les cultures en luttant contre l'introduction et la dissémination des organismes nuisibles.</a:t>
            </a:r>
          </a:p>
          <a:p>
            <a:endParaRPr lang="fr-FR" dirty="0" smtClean="0"/>
          </a:p>
          <a:p>
            <a:r>
              <a:rPr dirty="0" smtClean="0"/>
              <a:t>Protéger l’environnement : protéger les écosystèmes naturels, les forêts et la biodiversité contre les organismes nuisibles.</a:t>
            </a:r>
          </a:p>
          <a:p>
            <a:endParaRPr lang="fr-FR" dirty="0" smtClean="0"/>
          </a:p>
          <a:p>
            <a:r>
              <a:rPr dirty="0" smtClean="0"/>
              <a:t>Favoriser l'innocuité du commerce international et le développement économique : créer des </a:t>
            </a:r>
            <a:r>
              <a:rPr lang="fr-FR" dirty="0" smtClean="0"/>
              <a:t>opportunités </a:t>
            </a:r>
            <a:r>
              <a:rPr dirty="0" smtClean="0"/>
              <a:t>de développement économique et commercial grâce à la promotion de mesures phytosanitaires harmonisées et reposant sur la science.</a:t>
            </a:r>
          </a:p>
          <a:p>
            <a:endParaRPr lang="fr-FR" dirty="0" smtClean="0"/>
          </a:p>
          <a:p>
            <a:r>
              <a:rPr dirty="0" smtClean="0"/>
              <a:t>Renforcer les capacités : fournir aux membres des ressources/matériels et formations pour renforcer leurs capacités phytosanitaires et </a:t>
            </a:r>
            <a:r>
              <a:rPr dirty="0" err="1" smtClean="0"/>
              <a:t>leur</a:t>
            </a:r>
            <a:r>
              <a:rPr dirty="0" smtClean="0"/>
              <a:t> permettre de réaliser les trois objectifs précités.</a:t>
            </a:r>
          </a:p>
          <a:p>
            <a:endParaRPr lang="fr-FR" dirty="0" smtClean="0"/>
          </a:p>
          <a:p>
            <a:r>
              <a:rPr dirty="0" smtClean="0"/>
              <a:t>Les parties qui participent activement à la CIPV se </a:t>
            </a:r>
            <a:r>
              <a:rPr dirty="0" err="1" smtClean="0"/>
              <a:t>soutiennent</a:t>
            </a:r>
            <a:r>
              <a:rPr dirty="0" smtClean="0"/>
              <a:t> </a:t>
            </a:r>
            <a:r>
              <a:rPr lang="fr-FR" dirty="0" smtClean="0"/>
              <a:t>mutuellement </a:t>
            </a:r>
            <a:r>
              <a:rPr dirty="0" smtClean="0"/>
              <a:t>et favorisent l'accès au marché et contribuent également à façonner les normes internationales qui permettent la réalisation des quatre objectifs énoncés dans le Cadre stratégique de la CIPV.</a:t>
            </a:r>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7</a:t>
            </a:fld>
            <a:endParaRPr lang="fr-FR"/>
          </a:p>
        </p:txBody>
      </p:sp>
    </p:spTree>
    <p:extLst>
      <p:ext uri="{BB962C8B-B14F-4D97-AF65-F5344CB8AC3E}">
        <p14:creationId xmlns:p14="http://schemas.microsoft.com/office/powerpoint/2010/main" val="31247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Avec ses membres, la CIPV participe activement à la réalisation des quatre activités de base énoncées dans son cadre stratégique. </a:t>
            </a:r>
          </a:p>
          <a:p>
            <a:endParaRPr lang="fr-FR" dirty="0" smtClean="0"/>
          </a:p>
          <a:p>
            <a:r>
              <a:rPr dirty="0" err="1" smtClean="0"/>
              <a:t>Établissement</a:t>
            </a:r>
            <a:r>
              <a:rPr dirty="0" smtClean="0"/>
              <a:t> de normes : </a:t>
            </a:r>
          </a:p>
          <a:p>
            <a:r>
              <a:rPr dirty="0" smtClean="0"/>
              <a:t>Les membres de la CIPV jouent un rôle clé dans l'établissement des normes. Les normes internationales pour les mesures phytosanitaires (NIMP) adoptées par la CIPV renforcent les efforts communs déployés par les parties contractantes pour protéger les ressources végétales à travers le monde.</a:t>
            </a:r>
          </a:p>
          <a:p>
            <a:endParaRPr lang="fr-FR" dirty="0" smtClean="0"/>
          </a:p>
          <a:p>
            <a:r>
              <a:rPr dirty="0" smtClean="0"/>
              <a:t>Obligations </a:t>
            </a:r>
            <a:r>
              <a:rPr lang="fr-FR" dirty="0" smtClean="0"/>
              <a:t>nationales </a:t>
            </a:r>
            <a:r>
              <a:rPr lang="en-US" sz="1000" dirty="0" err="1" smtClean="0"/>
              <a:t>en</a:t>
            </a:r>
            <a:r>
              <a:rPr lang="en-US" sz="1000" dirty="0" smtClean="0"/>
              <a:t> </a:t>
            </a:r>
            <a:r>
              <a:rPr lang="en-US" sz="1000" dirty="0" err="1" smtClean="0"/>
              <a:t>matière</a:t>
            </a:r>
            <a:r>
              <a:rPr lang="en-US" sz="1000" dirty="0" smtClean="0"/>
              <a:t> de notification </a:t>
            </a:r>
            <a:r>
              <a:rPr dirty="0" smtClean="0"/>
              <a:t>:</a:t>
            </a:r>
          </a:p>
          <a:p>
            <a:r>
              <a:rPr dirty="0" smtClean="0"/>
              <a:t>La CIPV facilite l'échange d'informations entre les parties contractantes via le Portail phytosanitaire international (www.ippc.int), sur lequel les points de contact officiels de la CIPV peuvent consulter et publier des informations.</a:t>
            </a:r>
          </a:p>
          <a:p>
            <a:endParaRPr lang="fr-FR" dirty="0" smtClean="0"/>
          </a:p>
          <a:p>
            <a:r>
              <a:rPr dirty="0" smtClean="0"/>
              <a:t>Règlement des différends :</a:t>
            </a:r>
          </a:p>
          <a:p>
            <a:r>
              <a:rPr dirty="0" smtClean="0"/>
              <a:t>La CIPV fournit un forum de conciliation neutre pour les questions techniques et peut </a:t>
            </a:r>
            <a:r>
              <a:rPr dirty="0" err="1" smtClean="0"/>
              <a:t>également</a:t>
            </a:r>
            <a:r>
              <a:rPr dirty="0" smtClean="0"/>
              <a:t> </a:t>
            </a:r>
            <a:r>
              <a:rPr lang="fr-FR" dirty="0" smtClean="0"/>
              <a:t>proposer </a:t>
            </a:r>
            <a:r>
              <a:rPr dirty="0" smtClean="0"/>
              <a:t>un </a:t>
            </a:r>
            <a:r>
              <a:rPr lang="fr-FR" dirty="0" smtClean="0"/>
              <a:t>processus de </a:t>
            </a:r>
            <a:r>
              <a:rPr dirty="0" err="1" smtClean="0"/>
              <a:t>règlement</a:t>
            </a:r>
            <a:r>
              <a:rPr dirty="0" smtClean="0"/>
              <a:t> des </a:t>
            </a:r>
            <a:r>
              <a:rPr dirty="0" err="1" smtClean="0"/>
              <a:t>différends</a:t>
            </a:r>
            <a:r>
              <a:rPr dirty="0" smtClean="0"/>
              <a:t> non</a:t>
            </a:r>
            <a:r>
              <a:rPr lang="fr-FR" baseline="0" dirty="0" smtClean="0"/>
              <a:t> </a:t>
            </a:r>
            <a:r>
              <a:rPr dirty="0" err="1" smtClean="0"/>
              <a:t>contraignant</a:t>
            </a:r>
            <a:r>
              <a:rPr dirty="0" smtClean="0"/>
              <a:t>.</a:t>
            </a:r>
          </a:p>
          <a:p>
            <a:endParaRPr lang="fr-FR" dirty="0" smtClean="0"/>
          </a:p>
          <a:p>
            <a:r>
              <a:rPr dirty="0" smtClean="0"/>
              <a:t>- Les parties procèdent dans un premier temps à des consultations </a:t>
            </a:r>
            <a:r>
              <a:rPr dirty="0" err="1" smtClean="0"/>
              <a:t>bilatérales</a:t>
            </a:r>
            <a:r>
              <a:rPr dirty="0" smtClean="0"/>
              <a:t> </a:t>
            </a:r>
            <a:r>
              <a:rPr lang="fr-FR" dirty="0" smtClean="0"/>
              <a:t>pour </a:t>
            </a:r>
            <a:r>
              <a:rPr dirty="0" err="1" smtClean="0"/>
              <a:t>régler</a:t>
            </a:r>
            <a:r>
              <a:rPr dirty="0" smtClean="0"/>
              <a:t> le problème.</a:t>
            </a:r>
          </a:p>
          <a:p>
            <a:r>
              <a:rPr dirty="0" smtClean="0"/>
              <a:t>- Si d'autres mesures s'avèrent nécessaires, les parties disposent d'autres solutions, notamment la création d'un Groupe d'experts de la CIPV.</a:t>
            </a:r>
          </a:p>
          <a:p>
            <a:endParaRPr lang="fr-FR" dirty="0" smtClean="0"/>
          </a:p>
          <a:p>
            <a:r>
              <a:rPr dirty="0" smtClean="0"/>
              <a:t>Renforcement des capacités :</a:t>
            </a:r>
          </a:p>
          <a:p>
            <a:r>
              <a:rPr dirty="0" smtClean="0"/>
              <a:t>La CIPV aide </a:t>
            </a:r>
            <a:r>
              <a:rPr dirty="0" err="1" smtClean="0"/>
              <a:t>l'ensemble</a:t>
            </a:r>
            <a:r>
              <a:rPr dirty="0" smtClean="0"/>
              <a:t> des parties contractantes à établir une stratégie pour renforcer efficacement et </a:t>
            </a:r>
            <a:r>
              <a:rPr dirty="0" err="1" smtClean="0"/>
              <a:t>durablement</a:t>
            </a:r>
            <a:r>
              <a:rPr dirty="0" smtClean="0"/>
              <a:t> </a:t>
            </a:r>
            <a:r>
              <a:rPr dirty="0" err="1" smtClean="0"/>
              <a:t>leur</a:t>
            </a:r>
            <a:r>
              <a:rPr lang="fr-FR" dirty="0" smtClean="0"/>
              <a:t>s</a:t>
            </a:r>
            <a:r>
              <a:rPr dirty="0" smtClean="0"/>
              <a:t> </a:t>
            </a:r>
            <a:r>
              <a:rPr dirty="0" err="1" smtClean="0"/>
              <a:t>capacité</a:t>
            </a:r>
            <a:r>
              <a:rPr lang="fr-FR" dirty="0" smtClean="0"/>
              <a:t>s</a:t>
            </a:r>
            <a:r>
              <a:rPr dirty="0" smtClean="0"/>
              <a:t> </a:t>
            </a:r>
            <a:r>
              <a:rPr dirty="0" err="1" smtClean="0"/>
              <a:t>phytosanitaire</a:t>
            </a:r>
            <a:r>
              <a:rPr lang="fr-FR" dirty="0" smtClean="0"/>
              <a:t>s</a:t>
            </a:r>
            <a:r>
              <a:rPr dirty="0" smtClean="0"/>
              <a:t>.</a:t>
            </a:r>
          </a:p>
          <a:p>
            <a:endParaRPr lang="fr-FR" dirty="0" smtClean="0"/>
          </a:p>
          <a:p>
            <a:r>
              <a:rPr dirty="0" smtClean="0"/>
              <a:t>La CIPV aide à la mise en </a:t>
            </a:r>
            <a:r>
              <a:rPr dirty="0" err="1" smtClean="0"/>
              <a:t>œuvre</a:t>
            </a:r>
            <a:r>
              <a:rPr dirty="0" smtClean="0"/>
              <a:t> des normes et au renforcement des ONPV en mettant à disposition un outil d'évaluation de l</a:t>
            </a:r>
            <a:r>
              <a:rPr lang="fr-FR" dirty="0" err="1" smtClean="0"/>
              <a:t>eurs</a:t>
            </a:r>
            <a:r>
              <a:rPr dirty="0" smtClean="0"/>
              <a:t> </a:t>
            </a:r>
            <a:r>
              <a:rPr dirty="0" err="1" smtClean="0"/>
              <a:t>capacité</a:t>
            </a:r>
            <a:r>
              <a:rPr lang="fr-FR" dirty="0" smtClean="0"/>
              <a:t>s</a:t>
            </a:r>
            <a:r>
              <a:rPr dirty="0" smtClean="0"/>
              <a:t> </a:t>
            </a:r>
            <a:r>
              <a:rPr dirty="0" err="1" smtClean="0"/>
              <a:t>phytosanitaire</a:t>
            </a:r>
            <a:r>
              <a:rPr lang="fr-FR" dirty="0" smtClean="0"/>
              <a:t>s</a:t>
            </a:r>
            <a:r>
              <a:rPr dirty="0" smtClean="0"/>
              <a:t>.</a:t>
            </a:r>
          </a:p>
          <a:p>
            <a:endParaRPr lang="fr-FR" dirty="0" smtClean="0"/>
          </a:p>
          <a:p>
            <a:r>
              <a:rPr dirty="0" smtClean="0"/>
              <a:t>Plusieurs ressources et programmes d'apprentissage en ligne sur le renforcement des capacités sont disponibles sur la page des ressources phytosanitaires, à l'adresse http://www.phytosanitary.info.</a:t>
            </a:r>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8</a:t>
            </a:fld>
            <a:endParaRPr lang="fr-FR"/>
          </a:p>
        </p:txBody>
      </p:sp>
    </p:spTree>
    <p:extLst>
      <p:ext uri="{BB962C8B-B14F-4D97-AF65-F5344CB8AC3E}">
        <p14:creationId xmlns:p14="http://schemas.microsoft.com/office/powerpoint/2010/main" val="220412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9</a:t>
            </a:fld>
            <a:endParaRPr lang="fr-FR"/>
          </a:p>
        </p:txBody>
      </p:sp>
    </p:spTree>
    <p:extLst>
      <p:ext uri="{BB962C8B-B14F-4D97-AF65-F5344CB8AC3E}">
        <p14:creationId xmlns:p14="http://schemas.microsoft.com/office/powerpoint/2010/main" val="58232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latin typeface="Arial" panose="020B0604020202020204" pitchFamily="34" charset="0"/>
              </a:rPr>
              <a:t>À quelles étapes du processus de normalisation les ONPV interviennent-elles ?</a:t>
            </a:r>
          </a:p>
          <a:p>
            <a:endParaRPr lang="fr-FR" altLang="en-US" b="1" dirty="0" smtClean="0">
              <a:latin typeface="Arial" panose="020B0604020202020204" pitchFamily="34" charset="0"/>
              <a:cs typeface="Arial" panose="020B0604020202020204" pitchFamily="34" charset="0"/>
            </a:endParaRPr>
          </a:p>
          <a:p>
            <a:pPr marL="0" lvl="1"/>
            <a:r>
              <a:rPr lang="en-US" altLang="en-US" dirty="0" smtClean="0">
                <a:latin typeface="Arial" panose="020B0604020202020204" pitchFamily="34" charset="0"/>
              </a:rPr>
              <a:t>À toutes les </a:t>
            </a:r>
            <a:r>
              <a:rPr lang="en-US" altLang="en-US" dirty="0" err="1" smtClean="0">
                <a:latin typeface="Arial" panose="020B0604020202020204" pitchFamily="34" charset="0"/>
              </a:rPr>
              <a:t>étapes</a:t>
            </a:r>
            <a:r>
              <a:rPr lang="en-US" altLang="en-US" dirty="0" smtClean="0">
                <a:latin typeface="Arial" panose="020B0604020202020204" pitchFamily="34" charset="0"/>
              </a:rPr>
              <a:t> :</a:t>
            </a:r>
          </a:p>
          <a:p>
            <a:pPr marL="0" lvl="1"/>
            <a:r>
              <a:rPr lang="en-US" altLang="en-US" dirty="0" smtClean="0">
                <a:latin typeface="Arial" panose="020B0604020202020204" pitchFamily="34" charset="0"/>
              </a:rPr>
              <a:t> </a:t>
            </a:r>
          </a:p>
          <a:p>
            <a:pPr marL="0" lvl="1">
              <a:buFontTx/>
              <a:buAutoNum type="arabicPeriod"/>
            </a:pPr>
            <a:r>
              <a:rPr lang="en-US" altLang="en-US" dirty="0" smtClean="0">
                <a:solidFill>
                  <a:srgbClr val="000000"/>
                </a:solidFill>
              </a:rPr>
              <a:t>En proposant des </a:t>
            </a:r>
            <a:r>
              <a:rPr lang="en-US" altLang="en-US" dirty="0" err="1" smtClean="0">
                <a:solidFill>
                  <a:srgbClr val="000000"/>
                </a:solidFill>
              </a:rPr>
              <a:t>thèmes</a:t>
            </a:r>
            <a:r>
              <a:rPr lang="en-US" altLang="en-US" dirty="0" smtClean="0">
                <a:solidFill>
                  <a:srgbClr val="000000"/>
                </a:solidFill>
              </a:rPr>
              <a:t>.</a:t>
            </a:r>
          </a:p>
          <a:p>
            <a:pPr marL="0" lvl="1"/>
            <a:r>
              <a:rPr lang="fr-FR" altLang="en-US" dirty="0" smtClean="0">
                <a:solidFill>
                  <a:srgbClr val="000000"/>
                </a:solidFill>
              </a:rPr>
              <a:t>Une harmonisation mondiale est-elle vraiment nécessaire ?</a:t>
            </a:r>
            <a:endParaRPr lang="en-US" altLang="en-US" dirty="0" smtClean="0">
              <a:solidFill>
                <a:srgbClr val="000000"/>
              </a:solidFill>
            </a:endParaRPr>
          </a:p>
          <a:p>
            <a:pPr marL="0" lvl="1"/>
            <a:r>
              <a:rPr lang="en-US" altLang="en-US" dirty="0" smtClean="0">
                <a:solidFill>
                  <a:srgbClr val="000000"/>
                </a:solidFill>
              </a:rPr>
              <a:t>Peut-on obtenir des conseils d'une autre manière ?</a:t>
            </a:r>
          </a:p>
          <a:p>
            <a:pPr marL="0" lvl="1"/>
            <a:r>
              <a:rPr lang="en-US" altLang="en-US" dirty="0" smtClean="0">
                <a:solidFill>
                  <a:srgbClr val="000000"/>
                </a:solidFill>
              </a:rPr>
              <a:t>S'agit-il d'une priorité mondiale ?</a:t>
            </a:r>
          </a:p>
          <a:p>
            <a:pPr marL="0" lvl="1"/>
            <a:r>
              <a:rPr lang="en-US" altLang="en-US" dirty="0" smtClean="0">
                <a:solidFill>
                  <a:srgbClr val="000000"/>
                </a:solidFill>
              </a:rPr>
              <a:t>(</a:t>
            </a:r>
            <a:r>
              <a:rPr lang="en-US" altLang="en-US" dirty="0" err="1" smtClean="0">
                <a:solidFill>
                  <a:srgbClr val="000000"/>
                </a:solidFill>
              </a:rPr>
              <a:t>voir</a:t>
            </a:r>
            <a:r>
              <a:rPr lang="en-US" altLang="en-US" dirty="0" smtClean="0">
                <a:solidFill>
                  <a:srgbClr val="000000"/>
                </a:solidFill>
              </a:rPr>
              <a:t> les critères relatifs aux thèmes dans le formulaire de soumission, à la page 136 du </a:t>
            </a:r>
            <a:r>
              <a:rPr lang="en-US" altLang="en-US" dirty="0" err="1" smtClean="0">
                <a:solidFill>
                  <a:srgbClr val="000000"/>
                </a:solidFill>
              </a:rPr>
              <a:t>manuel</a:t>
            </a:r>
            <a:r>
              <a:rPr lang="en-US" altLang="en-US" dirty="0" smtClean="0">
                <a:solidFill>
                  <a:srgbClr val="000000"/>
                </a:solidFill>
              </a:rPr>
              <a:t> </a:t>
            </a:r>
            <a:r>
              <a:rPr lang="en-US" altLang="en-US" dirty="0" err="1" smtClean="0">
                <a:solidFill>
                  <a:srgbClr val="000000"/>
                </a:solidFill>
              </a:rPr>
              <a:t>phytosanitaire</a:t>
            </a:r>
            <a:r>
              <a:rPr lang="en-US" altLang="en-US" dirty="0" smtClean="0">
                <a:solidFill>
                  <a:srgbClr val="000000"/>
                </a:solidFill>
              </a:rPr>
              <a:t>, </a:t>
            </a:r>
            <a:r>
              <a:rPr lang="en-US" altLang="en-US" b="1" dirty="0" smtClean="0"/>
              <a:t>ANNEXE 3 :</a:t>
            </a:r>
            <a:r>
              <a:rPr lang="en-US" altLang="en-US" b="1" baseline="0" dirty="0" smtClean="0"/>
              <a:t> </a:t>
            </a:r>
            <a:r>
              <a:rPr lang="en-US" altLang="en-US" b="1" dirty="0" err="1" smtClean="0"/>
              <a:t>Formulaire</a:t>
            </a:r>
            <a:r>
              <a:rPr lang="en-US" altLang="en-US" b="1" dirty="0" smtClean="0"/>
              <a:t> pour la soumission de thèmes pour les normes de la CIPV</a:t>
            </a:r>
            <a:r>
              <a:rPr lang="en-US" altLang="en-US" dirty="0" smtClean="0">
                <a:solidFill>
                  <a:srgbClr val="000000"/>
                </a:solidFill>
              </a:rPr>
              <a:t>)</a:t>
            </a:r>
            <a:endParaRPr lang="en-US" altLang="en-US" b="1" dirty="0" smtClean="0"/>
          </a:p>
          <a:p>
            <a:pPr marL="0" lvl="1"/>
            <a:r>
              <a:rPr lang="en-US" altLang="en-US" dirty="0" smtClean="0">
                <a:solidFill>
                  <a:srgbClr val="000000"/>
                </a:solidFill>
              </a:rPr>
              <a:t>Préparez un projet de spécification en lien avec le thème, en prenant </a:t>
            </a:r>
            <a:r>
              <a:rPr lang="en-US" altLang="en-US" dirty="0" err="1" smtClean="0">
                <a:solidFill>
                  <a:srgbClr val="000000"/>
                </a:solidFill>
              </a:rPr>
              <a:t>soin</a:t>
            </a:r>
            <a:r>
              <a:rPr lang="en-US" altLang="en-US" dirty="0" smtClean="0">
                <a:solidFill>
                  <a:srgbClr val="000000"/>
                </a:solidFill>
              </a:rPr>
              <a:t> </a:t>
            </a:r>
            <a:r>
              <a:rPr lang="en-US" altLang="en-US" dirty="0" err="1" smtClean="0">
                <a:solidFill>
                  <a:srgbClr val="000000"/>
                </a:solidFill>
              </a:rPr>
              <a:t>d'en</a:t>
            </a:r>
            <a:r>
              <a:rPr lang="en-US" altLang="en-US" dirty="0" smtClean="0">
                <a:solidFill>
                  <a:srgbClr val="000000"/>
                </a:solidFill>
              </a:rPr>
              <a:t> préciser la portée et indiquez les tâches que doivent effectuer les experts pour obtenir une bonne </a:t>
            </a:r>
            <a:r>
              <a:rPr lang="en-US" altLang="en-US" dirty="0" err="1" smtClean="0">
                <a:solidFill>
                  <a:srgbClr val="000000"/>
                </a:solidFill>
              </a:rPr>
              <a:t>norme</a:t>
            </a:r>
            <a:r>
              <a:rPr lang="en-US" altLang="en-US" dirty="0" smtClean="0">
                <a:solidFill>
                  <a:srgbClr val="000000"/>
                </a:solidFill>
              </a:rPr>
              <a:t>.</a:t>
            </a:r>
          </a:p>
          <a:p>
            <a:pPr marL="0" lvl="1"/>
            <a:endParaRPr lang="fr-FR" altLang="en-US" dirty="0" smtClean="0">
              <a:solidFill>
                <a:srgbClr val="000000"/>
              </a:solidFill>
              <a:cs typeface="Arial" panose="020B0604020202020204" pitchFamily="34" charset="0"/>
            </a:endParaRPr>
          </a:p>
          <a:p>
            <a:pPr marL="0" lvl="1"/>
            <a:r>
              <a:rPr lang="en-US" altLang="en-US" dirty="0" smtClean="0">
                <a:solidFill>
                  <a:srgbClr val="000000"/>
                </a:solidFill>
              </a:rPr>
              <a:t>2. En ajustant la liste de thèmes lors de la CMP</a:t>
            </a:r>
          </a:p>
          <a:p>
            <a:pPr marL="0" lvl="1"/>
            <a:r>
              <a:rPr lang="en-US" altLang="en-US" dirty="0" smtClean="0">
                <a:solidFill>
                  <a:srgbClr val="000000"/>
                </a:solidFill>
              </a:rPr>
              <a:t>C'est le moment où sont prises les décisions, évitez de laisser à l'ordre du jour des thèmes dont vous estimez qu'ils ne sont pas utiles.  </a:t>
            </a:r>
          </a:p>
          <a:p>
            <a:pPr marL="0" lvl="1"/>
            <a:r>
              <a:rPr lang="en-US" altLang="en-US" dirty="0" smtClean="0">
                <a:solidFill>
                  <a:srgbClr val="000000"/>
                </a:solidFill>
              </a:rPr>
              <a:t>Assurez-vous que tous les </a:t>
            </a:r>
            <a:r>
              <a:rPr lang="en-US" altLang="en-US" dirty="0" err="1" smtClean="0">
                <a:solidFill>
                  <a:srgbClr val="000000"/>
                </a:solidFill>
              </a:rPr>
              <a:t>thèmes</a:t>
            </a:r>
            <a:r>
              <a:rPr lang="en-US" altLang="en-US" dirty="0" smtClean="0">
                <a:solidFill>
                  <a:srgbClr val="000000"/>
                </a:solidFill>
              </a:rPr>
              <a:t> </a:t>
            </a:r>
            <a:r>
              <a:rPr lang="en-US" altLang="en-US" dirty="0" err="1" smtClean="0">
                <a:solidFill>
                  <a:srgbClr val="000000"/>
                </a:solidFill>
              </a:rPr>
              <a:t>n‘aient</a:t>
            </a:r>
            <a:r>
              <a:rPr lang="en-US" altLang="en-US" dirty="0" smtClean="0">
                <a:solidFill>
                  <a:srgbClr val="000000"/>
                </a:solidFill>
              </a:rPr>
              <a:t> pas </a:t>
            </a:r>
            <a:r>
              <a:rPr lang="en-US" altLang="en-US" dirty="0" err="1" smtClean="0">
                <a:solidFill>
                  <a:srgbClr val="000000"/>
                </a:solidFill>
              </a:rPr>
              <a:t>tous</a:t>
            </a:r>
            <a:r>
              <a:rPr lang="en-US" altLang="en-US" dirty="0" smtClean="0">
                <a:solidFill>
                  <a:srgbClr val="000000"/>
                </a:solidFill>
              </a:rPr>
              <a:t> un </a:t>
            </a:r>
            <a:r>
              <a:rPr lang="en-US" altLang="en-US" dirty="0" err="1" smtClean="0">
                <a:solidFill>
                  <a:srgbClr val="000000"/>
                </a:solidFill>
              </a:rPr>
              <a:t>degré</a:t>
            </a:r>
            <a:r>
              <a:rPr lang="en-US" altLang="en-US" dirty="0" smtClean="0">
                <a:solidFill>
                  <a:srgbClr val="000000"/>
                </a:solidFill>
              </a:rPr>
              <a:t> de </a:t>
            </a:r>
            <a:r>
              <a:rPr lang="en-US" altLang="en-US" dirty="0" err="1" smtClean="0">
                <a:solidFill>
                  <a:srgbClr val="000000"/>
                </a:solidFill>
              </a:rPr>
              <a:t>priorité</a:t>
            </a:r>
            <a:r>
              <a:rPr lang="en-US" altLang="en-US" dirty="0" smtClean="0">
                <a:solidFill>
                  <a:srgbClr val="000000"/>
                </a:solidFill>
              </a:rPr>
              <a:t> </a:t>
            </a:r>
            <a:r>
              <a:rPr lang="en-US" altLang="en-US" dirty="0" err="1" smtClean="0">
                <a:solidFill>
                  <a:srgbClr val="000000"/>
                </a:solidFill>
              </a:rPr>
              <a:t>élevé</a:t>
            </a:r>
            <a:r>
              <a:rPr lang="en-US" altLang="en-US" dirty="0" smtClean="0">
                <a:solidFill>
                  <a:srgbClr val="000000"/>
                </a:solidFill>
              </a:rPr>
              <a:t>.</a:t>
            </a:r>
          </a:p>
          <a:p>
            <a:pPr marL="0" lvl="1"/>
            <a:endParaRPr lang="fr-FR" altLang="en-US" dirty="0" smtClean="0">
              <a:solidFill>
                <a:srgbClr val="000000"/>
              </a:solidFill>
              <a:cs typeface="Arial" panose="020B0604020202020204" pitchFamily="34" charset="0"/>
            </a:endParaRPr>
          </a:p>
          <a:p>
            <a:pPr marL="0" lvl="1"/>
            <a:r>
              <a:rPr lang="en-US" altLang="en-US" dirty="0" smtClean="0">
                <a:solidFill>
                  <a:srgbClr val="000000"/>
                </a:solidFill>
              </a:rPr>
              <a:t>3. En soumettant des observations sur le projet de spécification </a:t>
            </a:r>
          </a:p>
          <a:p>
            <a:pPr marL="0" lvl="1"/>
            <a:r>
              <a:rPr lang="en-US" altLang="en-US" dirty="0" smtClean="0">
                <a:solidFill>
                  <a:srgbClr val="000000"/>
                </a:solidFill>
              </a:rPr>
              <a:t>Il s'agit du cadre de base de la norme. S'il n'est pas entièrement valide, il en ira de même pour la norme. Garantir la validité du cadre de base est donc une étape essentielle !!!</a:t>
            </a:r>
          </a:p>
          <a:p>
            <a:pPr marL="0" lvl="1"/>
            <a:endParaRPr lang="fr-FR" altLang="en-US" dirty="0" smtClean="0">
              <a:solidFill>
                <a:srgbClr val="000000"/>
              </a:solidFill>
              <a:cs typeface="Arial" panose="020B0604020202020204" pitchFamily="34" charset="0"/>
            </a:endParaRPr>
          </a:p>
          <a:p>
            <a:pPr marL="0" lvl="1"/>
            <a:r>
              <a:rPr lang="en-US" altLang="en-US" dirty="0" smtClean="0">
                <a:solidFill>
                  <a:srgbClr val="000000"/>
                </a:solidFill>
              </a:rPr>
              <a:t>4. En nommant un expert pour les groupes techniques et les groupes de travail d’experts.</a:t>
            </a:r>
          </a:p>
          <a:p>
            <a:pPr marL="0" lvl="1"/>
            <a:r>
              <a:rPr lang="en-US" altLang="en-US" dirty="0" smtClean="0">
                <a:solidFill>
                  <a:srgbClr val="000000"/>
                </a:solidFill>
              </a:rPr>
              <a:t>Demandez à vos experts de préparer un CV détaillé avant de remplir le formulaire de nomination et de le retourner au Secrétariat de la CIPV.</a:t>
            </a:r>
          </a:p>
          <a:p>
            <a:pPr marL="0" lvl="1"/>
            <a:r>
              <a:rPr lang="en-US" altLang="en-US" dirty="0" err="1" smtClean="0">
                <a:solidFill>
                  <a:srgbClr val="000000"/>
                </a:solidFill>
              </a:rPr>
              <a:t>Soumettez</a:t>
            </a:r>
            <a:r>
              <a:rPr lang="en-US" altLang="en-US" dirty="0" smtClean="0">
                <a:solidFill>
                  <a:srgbClr val="000000"/>
                </a:solidFill>
              </a:rPr>
              <a:t> un document de travail pour une réunion d'un groupe de travail d’experts ou d'un groupe technique, en expliquant votre point de vue et en décrivant les questions d’ordre technique.</a:t>
            </a:r>
          </a:p>
          <a:p>
            <a:pPr marL="0" lvl="1"/>
            <a:endParaRPr lang="fr-FR" altLang="en-US" dirty="0" smtClean="0">
              <a:solidFill>
                <a:srgbClr val="000000"/>
              </a:solidFill>
              <a:cs typeface="Arial" panose="020B0604020202020204" pitchFamily="34" charset="0"/>
            </a:endParaRPr>
          </a:p>
          <a:p>
            <a:pPr marL="0" lvl="1"/>
            <a:r>
              <a:rPr lang="en-US" altLang="en-US" dirty="0" smtClean="0">
                <a:solidFill>
                  <a:srgbClr val="000000"/>
                </a:solidFill>
              </a:rPr>
              <a:t>5. En soumettant des observations sur le projet de NIMP.</a:t>
            </a:r>
          </a:p>
          <a:p>
            <a:pPr marL="0" lvl="1"/>
            <a:r>
              <a:rPr lang="en-US" altLang="en-US" dirty="0" smtClean="0">
                <a:solidFill>
                  <a:srgbClr val="000000"/>
                </a:solidFill>
              </a:rPr>
              <a:t>Pensez à ce qui importe vraiment. Ne perdez pas de temps sur les corrections mineures, en vous concentrant sur les questions essentielles.</a:t>
            </a:r>
          </a:p>
          <a:p>
            <a:pPr marL="0" lvl="1"/>
            <a:endParaRPr lang="fr-FR" altLang="en-US" dirty="0" smtClean="0">
              <a:solidFill>
                <a:srgbClr val="000000"/>
              </a:solidFill>
              <a:cs typeface="Arial" panose="020B0604020202020204" pitchFamily="34" charset="0"/>
            </a:endParaRPr>
          </a:p>
          <a:p>
            <a:pPr marL="0" lvl="1"/>
            <a:r>
              <a:rPr lang="en-US" altLang="en-US" dirty="0" smtClean="0">
                <a:solidFill>
                  <a:srgbClr val="000000"/>
                </a:solidFill>
              </a:rPr>
              <a:t>6. </a:t>
            </a:r>
            <a:r>
              <a:rPr lang="en-US" altLang="en-US" dirty="0" err="1" smtClean="0">
                <a:solidFill>
                  <a:srgbClr val="000000"/>
                </a:solidFill>
              </a:rPr>
              <a:t>En</a:t>
            </a:r>
            <a:r>
              <a:rPr lang="en-US" altLang="en-US" dirty="0" smtClean="0">
                <a:solidFill>
                  <a:srgbClr val="000000"/>
                </a:solidFill>
              </a:rPr>
              <a:t> </a:t>
            </a:r>
            <a:r>
              <a:rPr lang="en-US" altLang="en-US" dirty="0" err="1" smtClean="0">
                <a:solidFill>
                  <a:srgbClr val="000000"/>
                </a:solidFill>
              </a:rPr>
              <a:t>soumettant</a:t>
            </a:r>
            <a:r>
              <a:rPr lang="en-US" altLang="en-US" dirty="0" smtClean="0">
                <a:solidFill>
                  <a:srgbClr val="000000"/>
                </a:solidFill>
              </a:rPr>
              <a:t> des observations sur les questions de fond et, le cas échéant, sur le projet de NIMP.</a:t>
            </a:r>
          </a:p>
          <a:p>
            <a:pPr marL="0" lvl="1"/>
            <a:r>
              <a:rPr lang="en-US" altLang="en-US" dirty="0" smtClean="0">
                <a:solidFill>
                  <a:srgbClr val="000000"/>
                </a:solidFill>
              </a:rPr>
              <a:t>Concentrez-vous sur les modifications intervenues depuis la précédente consultation, en observant la façon dont le CN a pris en compte les observations en lisant le rapport du CN-7 de mai. Pour les traitements phytosanitaires et les protocoles de diagnostic, étudiez les réponses apportées par le CN aux observations (elles figurent toutes sur le PPI).</a:t>
            </a:r>
          </a:p>
          <a:p>
            <a:pPr marL="0" lvl="1"/>
            <a:endParaRPr lang="fr-FR" altLang="en-US" dirty="0" smtClean="0">
              <a:solidFill>
                <a:srgbClr val="000000"/>
              </a:solidFill>
              <a:cs typeface="Arial" panose="020B0604020202020204" pitchFamily="34" charset="0"/>
            </a:endParaRPr>
          </a:p>
          <a:p>
            <a:pPr marL="0" lvl="1"/>
            <a:r>
              <a:rPr lang="en-US" altLang="en-US" dirty="0" smtClean="0">
                <a:solidFill>
                  <a:srgbClr val="000000"/>
                </a:solidFill>
              </a:rPr>
              <a:t>7. En adoptant le projet de NIMP.</a:t>
            </a:r>
          </a:p>
          <a:p>
            <a:endParaRPr lang="fr-FR" altLang="en-US" dirty="0" smtClean="0">
              <a:solidFill>
                <a:srgbClr val="000000"/>
              </a:solidFill>
              <a:cs typeface="Arial" panose="020B0604020202020204" pitchFamily="34" charset="0"/>
            </a:endParaRPr>
          </a:p>
          <a:p>
            <a:r>
              <a:rPr lang="en-US" altLang="en-US" b="1" dirty="0" smtClean="0">
                <a:latin typeface="Arial" panose="020B0604020202020204" pitchFamily="34" charset="0"/>
              </a:rPr>
              <a:t>Savez-vous qui sont les membres du CN de votre région ? </a:t>
            </a:r>
          </a:p>
          <a:p>
            <a:r>
              <a:rPr lang="en-US" altLang="en-US" dirty="0" smtClean="0"/>
              <a:t>Pour de plus amples renseignements sur le CN et ses membres, voir la page https://www.ippc.int/fr/core-activities/standards-setting/standards-committee/ </a:t>
            </a:r>
          </a:p>
          <a:p>
            <a:endParaRPr lang="fr-FR" altLang="en-US" dirty="0" smtClean="0">
              <a:latin typeface="Arial" panose="020B0604020202020204" pitchFamily="34" charset="0"/>
              <a:cs typeface="Arial" panose="020B0604020202020204" pitchFamily="34" charset="0"/>
            </a:endParaRPr>
          </a:p>
          <a:p>
            <a:r>
              <a:rPr lang="en-US" altLang="en-US" b="1" dirty="0" smtClean="0">
                <a:latin typeface="Arial" panose="020B0604020202020204" pitchFamily="34" charset="0"/>
              </a:rPr>
              <a:t>Qu'est-ce que la consultation des membres sur les projets de NIMP ?</a:t>
            </a:r>
          </a:p>
          <a:p>
            <a:pPr>
              <a:spcBef>
                <a:spcPts val="600"/>
              </a:spcBef>
              <a:spcAft>
                <a:spcPts val="600"/>
              </a:spcAft>
              <a:buFont typeface="Wingdings" panose="05000000000000000000" pitchFamily="2" charset="2"/>
              <a:buChar char="ü"/>
            </a:pPr>
            <a:r>
              <a:rPr lang="en-US" altLang="en-US" sz="2400" dirty="0" smtClean="0">
                <a:latin typeface="Arial" panose="020B0604020202020204" pitchFamily="34" charset="0"/>
              </a:rPr>
              <a:t>L'occasion pour les membres de la CIPV d'examiner et de soumettre des observations sur les projets de NIMP</a:t>
            </a:r>
          </a:p>
          <a:p>
            <a:pPr>
              <a:spcBef>
                <a:spcPts val="600"/>
              </a:spcBef>
              <a:spcAft>
                <a:spcPts val="600"/>
              </a:spcAft>
              <a:buFont typeface="Wingdings" panose="05000000000000000000" pitchFamily="2" charset="2"/>
              <a:buChar char="ü"/>
            </a:pPr>
            <a:r>
              <a:rPr lang="en-US" altLang="en-US" sz="2400" dirty="0" smtClean="0">
                <a:latin typeface="Arial" panose="020B0604020202020204" pitchFamily="34" charset="0"/>
              </a:rPr>
              <a:t>Observations soumises par le point de contact de la CIPV</a:t>
            </a:r>
          </a:p>
          <a:p>
            <a:pPr marL="0" lvl="1">
              <a:spcBef>
                <a:spcPts val="600"/>
              </a:spcBef>
              <a:spcAft>
                <a:spcPts val="600"/>
              </a:spcAft>
              <a:buFontTx/>
              <a:buChar char="•"/>
            </a:pPr>
            <a:r>
              <a:rPr lang="en-US" altLang="en-US" sz="2400" dirty="0" smtClean="0">
                <a:latin typeface="Arial" panose="020B0604020202020204" pitchFamily="34" charset="0"/>
              </a:rPr>
              <a:t> Via </a:t>
            </a:r>
            <a:r>
              <a:rPr lang="en-US" altLang="en-US" sz="2400" dirty="0" err="1" smtClean="0">
                <a:latin typeface="Arial" panose="020B0604020202020204" pitchFamily="34" charset="0"/>
              </a:rPr>
              <a:t>l'OCS</a:t>
            </a:r>
            <a:r>
              <a:rPr lang="en-US" altLang="en-US" sz="2400" dirty="0" smtClean="0">
                <a:latin typeface="Arial" panose="020B0604020202020204" pitchFamily="34" charset="0"/>
              </a:rPr>
              <a:t> </a:t>
            </a:r>
            <a:r>
              <a:rPr lang="en-US" altLang="en-US" sz="2400" dirty="0" err="1" smtClean="0">
                <a:latin typeface="Arial" panose="020B0604020202020204" pitchFamily="34" charset="0"/>
              </a:rPr>
              <a:t>jusqu'au</a:t>
            </a:r>
            <a:r>
              <a:rPr lang="en-US" altLang="en-US" sz="2400" dirty="0" smtClean="0">
                <a:latin typeface="Arial" panose="020B0604020202020204" pitchFamily="34" charset="0"/>
              </a:rPr>
              <a:t> 30 </a:t>
            </a:r>
            <a:r>
              <a:rPr lang="en-US" altLang="en-US" sz="2400" dirty="0" err="1" smtClean="0">
                <a:latin typeface="Arial" panose="020B0604020202020204" pitchFamily="34" charset="0"/>
              </a:rPr>
              <a:t>novembre</a:t>
            </a:r>
            <a:r>
              <a:rPr dirty="0" smtClean="0"/>
              <a:t> </a:t>
            </a:r>
          </a:p>
          <a:p>
            <a:pPr>
              <a:spcBef>
                <a:spcPts val="600"/>
              </a:spcBef>
              <a:spcAft>
                <a:spcPts val="600"/>
              </a:spcAft>
              <a:buFont typeface="Wingdings" panose="05000000000000000000" pitchFamily="2" charset="2"/>
              <a:buChar char="ü"/>
            </a:pPr>
            <a:r>
              <a:rPr lang="en-US" altLang="en-US" sz="2400" dirty="0" smtClean="0">
                <a:latin typeface="Arial" panose="020B0604020202020204" pitchFamily="34" charset="0"/>
              </a:rPr>
              <a:t>Dure 150 jours : du 1</a:t>
            </a:r>
            <a:r>
              <a:rPr lang="en-US" altLang="en-US" sz="2400" baseline="30000" dirty="0" smtClean="0">
                <a:latin typeface="Arial" panose="020B0604020202020204" pitchFamily="34" charset="0"/>
              </a:rPr>
              <a:t>er</a:t>
            </a:r>
            <a:r>
              <a:rPr lang="en-US" altLang="en-US" sz="2400" dirty="0" smtClean="0">
                <a:latin typeface="Arial" panose="020B0604020202020204" pitchFamily="34" charset="0"/>
              </a:rPr>
              <a:t> juillet au 30 novembre</a:t>
            </a:r>
            <a:r>
              <a:rPr dirty="0" smtClean="0"/>
              <a:t> </a:t>
            </a:r>
            <a:endParaRPr lang="fr-FR" altLang="en-US" sz="2400" baseline="30000" dirty="0" smtClean="0">
              <a:latin typeface="Arial" panose="020B0604020202020204" pitchFamily="34" charset="0"/>
              <a:cs typeface="Arial" panose="020B0604020202020204" pitchFamily="34" charset="0"/>
            </a:endParaRPr>
          </a:p>
          <a:p>
            <a:r>
              <a:rPr lang="en-US" altLang="en-US" b="1" dirty="0" smtClean="0">
                <a:latin typeface="Arial" panose="020B0604020202020204" pitchFamily="34" charset="0"/>
              </a:rPr>
              <a:t>(pour information)</a:t>
            </a:r>
          </a:p>
          <a:p>
            <a:r>
              <a:rPr lang="en-US" altLang="en-US" b="1" dirty="0" smtClean="0">
                <a:latin typeface="Arial" panose="020B0604020202020204" pitchFamily="34" charset="0"/>
              </a:rPr>
              <a:t>Soumissions </a:t>
            </a:r>
            <a:r>
              <a:rPr lang="en-US" altLang="en-US" b="1" dirty="0" smtClean="0"/>
              <a:t>des observations (via l'OCS) :</a:t>
            </a:r>
          </a:p>
          <a:p>
            <a:pPr marL="0" lvl="1" eaLnBrk="1" hangingPunct="1">
              <a:spcBef>
                <a:spcPts val="600"/>
              </a:spcBef>
              <a:spcAft>
                <a:spcPts val="600"/>
              </a:spcAft>
              <a:buFontTx/>
              <a:buChar char="•"/>
            </a:pPr>
            <a:r>
              <a:rPr lang="fr-CA" altLang="en-US" sz="2400" dirty="0" smtClean="0"/>
              <a:t>Les ONPV</a:t>
            </a:r>
            <a:r>
              <a:rPr dirty="0" smtClean="0"/>
              <a:t> </a:t>
            </a:r>
            <a:r>
              <a:rPr lang="fr-CA" altLang="en-US" sz="2400" dirty="0" smtClean="0"/>
              <a:t>devraient</a:t>
            </a:r>
            <a:r>
              <a:rPr dirty="0" smtClean="0"/>
              <a:t> </a:t>
            </a:r>
            <a:r>
              <a:rPr lang="fr-CA" altLang="en-US" sz="2400" dirty="0" smtClean="0"/>
              <a:t>passer en revue les observations</a:t>
            </a:r>
            <a:r>
              <a:rPr dirty="0" smtClean="0"/>
              <a:t> </a:t>
            </a:r>
            <a:r>
              <a:rPr lang="fr-CA" altLang="en-US" sz="2400" dirty="0" smtClean="0"/>
              <a:t>et déterminer</a:t>
            </a:r>
            <a:r>
              <a:rPr dirty="0" smtClean="0"/>
              <a:t> </a:t>
            </a:r>
            <a:r>
              <a:rPr lang="fr-CA" altLang="en-US" sz="2400" dirty="0" smtClean="0"/>
              <a:t>celles</a:t>
            </a:r>
            <a:r>
              <a:rPr dirty="0" smtClean="0"/>
              <a:t> </a:t>
            </a:r>
            <a:r>
              <a:rPr lang="fr-CA" altLang="en-US" sz="2400" dirty="0" smtClean="0"/>
              <a:t>qui seront soumises</a:t>
            </a:r>
            <a:endParaRPr lang="fr-FR" altLang="en-US" sz="2400" dirty="0" smtClean="0"/>
          </a:p>
          <a:p>
            <a:pPr marL="0" lvl="1" eaLnBrk="1" hangingPunct="1">
              <a:spcBef>
                <a:spcPts val="600"/>
              </a:spcBef>
              <a:spcAft>
                <a:spcPts val="600"/>
              </a:spcAft>
            </a:pPr>
            <a:r>
              <a:rPr lang="fr-CA" altLang="en-US" sz="2400" dirty="0" smtClean="0"/>
              <a:t>- Certaines</a:t>
            </a:r>
            <a:r>
              <a:rPr dirty="0" smtClean="0"/>
              <a:t> </a:t>
            </a:r>
            <a:r>
              <a:rPr lang="fr-CA" altLang="en-US" sz="2400" dirty="0" smtClean="0"/>
              <a:t>parties prenantes</a:t>
            </a:r>
            <a:r>
              <a:rPr dirty="0" smtClean="0"/>
              <a:t> </a:t>
            </a:r>
            <a:r>
              <a:rPr lang="fr-CA" altLang="en-US" sz="2400" dirty="0" smtClean="0"/>
              <a:t>peuvent avoir leurs</a:t>
            </a:r>
            <a:r>
              <a:rPr dirty="0" smtClean="0"/>
              <a:t> </a:t>
            </a:r>
            <a:r>
              <a:rPr lang="fr-CA" altLang="en-US" sz="2400" dirty="0" smtClean="0"/>
              <a:t>propres</a:t>
            </a:r>
            <a:r>
              <a:rPr dirty="0" smtClean="0"/>
              <a:t> </a:t>
            </a:r>
            <a:r>
              <a:rPr lang="fr-CA" altLang="en-US" sz="2400" dirty="0" smtClean="0"/>
              <a:t>points de vue sur le thème, en fonction de leur situation et de leur mandat, </a:t>
            </a:r>
            <a:r>
              <a:rPr lang="fr-CA" altLang="en-US" sz="2400" b="1" dirty="0" smtClean="0"/>
              <a:t>mais</a:t>
            </a:r>
            <a:r>
              <a:rPr lang="fr-CA" altLang="en-US" sz="2400" dirty="0" smtClean="0"/>
              <a:t> l'ONPV a une vue « globale » et une vaste expertise et devrait</a:t>
            </a:r>
            <a:r>
              <a:rPr dirty="0" smtClean="0"/>
              <a:t> </a:t>
            </a:r>
            <a:r>
              <a:rPr lang="fr-CA" altLang="en-US" sz="2400" dirty="0" smtClean="0"/>
              <a:t>s'efforcer de consulter</a:t>
            </a:r>
            <a:r>
              <a:rPr dirty="0" smtClean="0"/>
              <a:t> </a:t>
            </a:r>
            <a:r>
              <a:rPr lang="fr-CA" altLang="en-US" sz="2400" dirty="0" smtClean="0"/>
              <a:t>les parties prenantes de son pays (autres</a:t>
            </a:r>
            <a:r>
              <a:rPr dirty="0" smtClean="0"/>
              <a:t> </a:t>
            </a:r>
            <a:r>
              <a:rPr lang="fr-CA" altLang="en-US" sz="2400" dirty="0" smtClean="0"/>
              <a:t>administrations, professionnels du secteur, groupes de producteurs, etc.).</a:t>
            </a:r>
          </a:p>
          <a:p>
            <a:pPr marL="0" lvl="1" eaLnBrk="1" hangingPunct="1">
              <a:spcBef>
                <a:spcPts val="600"/>
              </a:spcBef>
              <a:spcAft>
                <a:spcPts val="600"/>
              </a:spcAft>
              <a:buFontTx/>
              <a:buChar char="•"/>
            </a:pPr>
            <a:r>
              <a:rPr dirty="0" smtClean="0"/>
              <a:t> </a:t>
            </a:r>
            <a:r>
              <a:rPr lang="fr-CA" altLang="en-US" sz="2400" dirty="0" smtClean="0"/>
              <a:t>Les ONPV</a:t>
            </a:r>
            <a:r>
              <a:rPr dirty="0" smtClean="0"/>
              <a:t> </a:t>
            </a:r>
            <a:r>
              <a:rPr lang="fr-CA" altLang="en-US" sz="2400" dirty="0" smtClean="0"/>
              <a:t>devraient</a:t>
            </a:r>
            <a:r>
              <a:rPr dirty="0" smtClean="0"/>
              <a:t> </a:t>
            </a:r>
            <a:r>
              <a:rPr lang="fr-CA" altLang="en-US" sz="2400" dirty="0" smtClean="0"/>
              <a:t>tenir compte de tous les points de vue</a:t>
            </a:r>
            <a:r>
              <a:rPr dirty="0" smtClean="0"/>
              <a:t> </a:t>
            </a:r>
            <a:r>
              <a:rPr lang="fr-CA" altLang="en-US" sz="2400" dirty="0" smtClean="0"/>
              <a:t>avant</a:t>
            </a:r>
            <a:r>
              <a:rPr dirty="0" smtClean="0"/>
              <a:t> </a:t>
            </a:r>
            <a:r>
              <a:rPr lang="fr-CA" altLang="en-US" sz="2400" dirty="0" smtClean="0"/>
              <a:t>de prendre</a:t>
            </a:r>
            <a:r>
              <a:rPr dirty="0" smtClean="0"/>
              <a:t> </a:t>
            </a:r>
            <a:r>
              <a:rPr lang="fr-CA" altLang="en-US" sz="2400" dirty="0" smtClean="0"/>
              <a:t>une décision.</a:t>
            </a:r>
            <a:endParaRPr lang="fr-FR"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F96DAF-8507-4CB5-BA7C-024FAC84A516}" type="slidenum">
              <a:rPr lang="en-US" altLang="en-US">
                <a:latin typeface="Arial" panose="020B0604020202020204" pitchFamily="34" charset="0"/>
              </a:rPr>
              <a:pPr eaLnBrk="1" hangingPunct="1">
                <a:spcBef>
                  <a:spcPct val="0"/>
                </a:spcBef>
              </a:pPr>
              <a:t>10</a:t>
            </a:fld>
            <a:endParaRPr lang="fr-FR" altLang="en-US">
              <a:latin typeface="Arial" panose="020B0604020202020204" pitchFamily="34" charset="0"/>
            </a:endParaRPr>
          </a:p>
        </p:txBody>
      </p:sp>
    </p:spTree>
    <p:extLst>
      <p:ext uri="{BB962C8B-B14F-4D97-AF65-F5344CB8AC3E}">
        <p14:creationId xmlns:p14="http://schemas.microsoft.com/office/powerpoint/2010/main" val="332571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05950D-143E-43ED-BDA2-8BB40334D551}" type="slidenum">
              <a:rPr lang="en-US" altLang="en-US" smtClean="0">
                <a:latin typeface="Times" pitchFamily="18" charset="0"/>
                <a:ea typeface="ＭＳ Ｐゴシック" pitchFamily="34" charset="-128"/>
              </a:rPr>
              <a:pPr eaLnBrk="1" hangingPunct="1"/>
              <a:t>13</a:t>
            </a:fld>
            <a:endParaRPr lang="fr-FR" altLang="en-US" smtClean="0">
              <a:latin typeface="Times" pitchFamily="18" charset="0"/>
              <a:ea typeface="ＭＳ Ｐゴシック" pitchFamily="34" charset="-128"/>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xfrm>
            <a:off x="906463" y="4705350"/>
            <a:ext cx="4981575" cy="445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Comme les autres accords de l'OMC, l'Accord SPS établit des droits et des obligations qui s'appliquent aux gouvernements. </a:t>
            </a:r>
            <a:r>
              <a:rPr lang="en-GB" altLang="en-US" dirty="0" err="1" smtClean="0"/>
              <a:t>L'Accord</a:t>
            </a:r>
            <a:r>
              <a:rPr lang="en-GB" altLang="en-US" dirty="0" smtClean="0"/>
              <a:t> SPS</a:t>
            </a:r>
            <a:r>
              <a:rPr lang="en-GB" altLang="en-US" baseline="0" dirty="0" smtClean="0"/>
              <a:t> </a:t>
            </a:r>
            <a:r>
              <a:rPr lang="en-GB" altLang="en-US" baseline="0" dirty="0" err="1" smtClean="0"/>
              <a:t>reconnaît</a:t>
            </a:r>
            <a:r>
              <a:rPr lang="en-GB" altLang="en-US" baseline="0" dirty="0" smtClean="0"/>
              <a:t> le </a:t>
            </a:r>
            <a:r>
              <a:rPr lang="en-GB" altLang="en-US" dirty="0" smtClean="0"/>
              <a:t>droit </a:t>
            </a:r>
            <a:r>
              <a:rPr lang="en-GB" altLang="en-US" dirty="0" err="1" smtClean="0"/>
              <a:t>fondamental</a:t>
            </a:r>
            <a:r>
              <a:rPr lang="en-GB" altLang="en-US" dirty="0" smtClean="0"/>
              <a:t> des </a:t>
            </a:r>
            <a:r>
              <a:rPr lang="en-GB" altLang="en-US" dirty="0" err="1" smtClean="0"/>
              <a:t>gouvernements</a:t>
            </a:r>
            <a:r>
              <a:rPr lang="en-GB" altLang="en-US" dirty="0" smtClean="0"/>
              <a:t> de restreindre le commerce international lorsque cela s'avère nécessaire pour protéger la santé humaine, la santé animale ou la santé des végétaux. </a:t>
            </a:r>
            <a:r>
              <a:rPr lang="en-GB" altLang="en-US" dirty="0" err="1" smtClean="0"/>
              <a:t>Cela</a:t>
            </a:r>
            <a:r>
              <a:rPr lang="en-GB" altLang="en-US" baseline="0" dirty="0" smtClean="0"/>
              <a:t> </a:t>
            </a:r>
            <a:r>
              <a:rPr lang="en-GB" altLang="en-US" baseline="0" dirty="0" err="1" smtClean="0"/>
              <a:t>signifie</a:t>
            </a:r>
            <a:r>
              <a:rPr lang="en-GB" altLang="en-US" baseline="0" dirty="0" smtClean="0"/>
              <a:t> que</a:t>
            </a:r>
            <a:r>
              <a:rPr lang="en-GB" altLang="en-US" dirty="0" smtClean="0"/>
              <a:t> la protection de la santé prime sur le commerce.</a:t>
            </a:r>
          </a:p>
          <a:p>
            <a:pPr eaLnBrk="1" hangingPunct="1"/>
            <a:endParaRPr lang="fr-FR" altLang="en-US" dirty="0" smtClean="0"/>
          </a:p>
          <a:p>
            <a:pPr>
              <a:spcBef>
                <a:spcPts val="0"/>
              </a:spcBef>
              <a:spcAft>
                <a:spcPts val="1200"/>
              </a:spcAft>
            </a:pPr>
            <a:r>
              <a:rPr lang="en-GB" sz="2400" dirty="0" smtClean="0"/>
              <a:t>Les différends commerciaux entre parties contractantes peuvent survenir pour plusieurs raisons :</a:t>
            </a:r>
          </a:p>
          <a:p>
            <a:pPr>
              <a:spcBef>
                <a:spcPts val="0"/>
              </a:spcBef>
              <a:spcAft>
                <a:spcPts val="1200"/>
              </a:spcAft>
            </a:pPr>
            <a:r>
              <a:rPr lang="en-GB" sz="2000" dirty="0" smtClean="0"/>
              <a:t>Ouvrir ou conserver leur accès au marché </a:t>
            </a:r>
          </a:p>
          <a:p>
            <a:pPr>
              <a:spcBef>
                <a:spcPts val="0"/>
              </a:spcBef>
              <a:spcAft>
                <a:spcPts val="1200"/>
              </a:spcAft>
            </a:pPr>
            <a:r>
              <a:rPr lang="en-GB" sz="2000" dirty="0" smtClean="0"/>
              <a:t>Interprétation et application :</a:t>
            </a:r>
          </a:p>
          <a:p>
            <a:pPr>
              <a:spcBef>
                <a:spcPts val="0"/>
              </a:spcBef>
              <a:spcAft>
                <a:spcPts val="1200"/>
              </a:spcAft>
            </a:pPr>
            <a:endParaRPr lang="en-GB" sz="2000" dirty="0" smtClean="0"/>
          </a:p>
          <a:p>
            <a:pPr marL="1257300" lvl="2" indent="-457200">
              <a:spcBef>
                <a:spcPts val="0"/>
              </a:spcBef>
              <a:spcAft>
                <a:spcPts val="1200"/>
              </a:spcAft>
              <a:buFont typeface="Wingdings" panose="05000000000000000000" pitchFamily="2" charset="2"/>
              <a:buChar char="ü"/>
            </a:pPr>
            <a:r>
              <a:rPr lang="en-GB" sz="1600" dirty="0" smtClean="0"/>
              <a:t>de la CIPV</a:t>
            </a:r>
          </a:p>
          <a:p>
            <a:pPr marL="1257300" lvl="2" indent="-457200">
              <a:spcBef>
                <a:spcPts val="0"/>
              </a:spcBef>
              <a:spcAft>
                <a:spcPts val="1200"/>
              </a:spcAft>
              <a:buFont typeface="Wingdings" panose="05000000000000000000" pitchFamily="2" charset="2"/>
              <a:buChar char="ü"/>
            </a:pPr>
            <a:r>
              <a:rPr lang="en-GB" sz="1600" dirty="0" smtClean="0"/>
              <a:t>des NIMP</a:t>
            </a:r>
          </a:p>
          <a:p>
            <a:pPr marL="1257300" lvl="2" indent="-457200">
              <a:spcBef>
                <a:spcPts val="0"/>
              </a:spcBef>
              <a:spcAft>
                <a:spcPts val="1200"/>
              </a:spcAft>
              <a:buFont typeface="Wingdings" panose="05000000000000000000" pitchFamily="2" charset="2"/>
              <a:buChar char="ü"/>
            </a:pPr>
            <a:r>
              <a:rPr lang="en-GB" sz="2000" dirty="0" smtClean="0"/>
              <a:t>des </a:t>
            </a:r>
            <a:r>
              <a:rPr lang="en-GB" sz="2000" dirty="0" err="1" smtClean="0"/>
              <a:t>mesures</a:t>
            </a:r>
            <a:r>
              <a:rPr lang="en-GB" sz="2000" dirty="0" smtClean="0"/>
              <a:t> phytosanitaires</a:t>
            </a:r>
          </a:p>
          <a:p>
            <a:pPr marL="1257300" lvl="2" indent="-457200">
              <a:spcBef>
                <a:spcPts val="0"/>
              </a:spcBef>
              <a:spcAft>
                <a:spcPts val="1200"/>
              </a:spcAft>
              <a:buFont typeface="Wingdings" panose="05000000000000000000" pitchFamily="2" charset="2"/>
              <a:buChar char="ü"/>
            </a:pPr>
            <a:r>
              <a:rPr lang="en-GB" sz="1600" dirty="0" smtClean="0"/>
              <a:t>des </a:t>
            </a:r>
            <a:r>
              <a:rPr lang="en-GB" sz="1600" dirty="0" err="1" smtClean="0"/>
              <a:t>atouts</a:t>
            </a:r>
            <a:endParaRPr lang="en-GB" sz="1600" dirty="0" smtClean="0"/>
          </a:p>
          <a:p>
            <a:pPr marL="1257300" lvl="2" indent="-457200">
              <a:spcBef>
                <a:spcPts val="0"/>
              </a:spcBef>
              <a:spcAft>
                <a:spcPts val="1200"/>
              </a:spcAft>
              <a:buFont typeface="Wingdings" panose="05000000000000000000" pitchFamily="2" charset="2"/>
              <a:buChar char="ü"/>
            </a:pPr>
            <a:r>
              <a:rPr lang="en-GB" sz="1600" dirty="0" smtClean="0"/>
              <a:t>du type</a:t>
            </a:r>
          </a:p>
          <a:p>
            <a:pPr marL="1257300" lvl="2" indent="-457200">
              <a:spcBef>
                <a:spcPts val="0"/>
              </a:spcBef>
              <a:spcAft>
                <a:spcPts val="1200"/>
              </a:spcAft>
              <a:buFont typeface="Wingdings" panose="05000000000000000000" pitchFamily="2" charset="2"/>
              <a:buChar char="ü"/>
            </a:pPr>
            <a:r>
              <a:rPr lang="en-GB" sz="1600" dirty="0" smtClean="0"/>
              <a:t>de </a:t>
            </a:r>
            <a:r>
              <a:rPr lang="en-GB" sz="1600" dirty="0" err="1" smtClean="0"/>
              <a:t>l’utilisation</a:t>
            </a:r>
            <a:r>
              <a:rPr lang="en-GB" sz="1600" dirty="0" smtClean="0"/>
              <a:t> </a:t>
            </a:r>
            <a:r>
              <a:rPr lang="en-GB" sz="1600" dirty="0" err="1" smtClean="0"/>
              <a:t>ou</a:t>
            </a:r>
            <a:r>
              <a:rPr lang="en-GB" sz="1600" dirty="0" smtClean="0"/>
              <a:t> de </a:t>
            </a:r>
            <a:r>
              <a:rPr lang="en-GB" sz="1600" dirty="0" err="1" smtClean="0"/>
              <a:t>l’utilisation</a:t>
            </a:r>
            <a:r>
              <a:rPr lang="en-GB" sz="1600" dirty="0" smtClean="0"/>
              <a:t> </a:t>
            </a:r>
            <a:r>
              <a:rPr lang="en-GB" sz="1600" dirty="0" err="1" smtClean="0"/>
              <a:t>inappropriée</a:t>
            </a:r>
            <a:r>
              <a:rPr lang="en-GB" sz="1600" dirty="0" smtClean="0"/>
              <a:t> de </a:t>
            </a:r>
            <a:r>
              <a:rPr lang="en-GB" sz="1600" dirty="0" err="1" smtClean="0"/>
              <a:t>certaines</a:t>
            </a:r>
            <a:r>
              <a:rPr lang="en-GB" sz="1600" dirty="0" smtClean="0"/>
              <a:t> </a:t>
            </a:r>
            <a:r>
              <a:rPr lang="en-GB" sz="1600" dirty="0" err="1" smtClean="0"/>
              <a:t>mesures</a:t>
            </a:r>
            <a:endParaRPr lang="en-GB" sz="1600" dirty="0" smtClean="0"/>
          </a:p>
          <a:p>
            <a:pPr marL="1257300" lvl="2" indent="-457200">
              <a:spcBef>
                <a:spcPts val="0"/>
              </a:spcBef>
              <a:spcAft>
                <a:spcPts val="1200"/>
              </a:spcAft>
              <a:buFont typeface="Wingdings" panose="05000000000000000000" pitchFamily="2" charset="2"/>
              <a:buChar char="ü"/>
            </a:pPr>
            <a:r>
              <a:rPr lang="en-GB" sz="2000" dirty="0" smtClean="0"/>
              <a:t>des </a:t>
            </a:r>
            <a:r>
              <a:rPr lang="en-GB" sz="2000" dirty="0" err="1" smtClean="0"/>
              <a:t>mesures</a:t>
            </a:r>
            <a:r>
              <a:rPr lang="en-GB" sz="2000" dirty="0" smtClean="0"/>
              <a:t> phytosanitaires nouvelles ou </a:t>
            </a:r>
            <a:r>
              <a:rPr lang="en-GB" sz="2000" dirty="0" err="1" smtClean="0"/>
              <a:t>révisées</a:t>
            </a:r>
            <a:r>
              <a:rPr lang="en-GB" sz="2000" dirty="0" smtClean="0"/>
              <a:t>.</a:t>
            </a:r>
            <a:endParaRPr lang="fr-FR" altLang="en-US" dirty="0" smtClean="0"/>
          </a:p>
        </p:txBody>
      </p:sp>
    </p:spTree>
    <p:extLst>
      <p:ext uri="{BB962C8B-B14F-4D97-AF65-F5344CB8AC3E}">
        <p14:creationId xmlns:p14="http://schemas.microsoft.com/office/powerpoint/2010/main" val="345486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2400" b="1" dirty="0" smtClean="0">
                <a:solidFill>
                  <a:schemeClr val="accent3"/>
                </a:solidFill>
              </a:rPr>
              <a:t>Prévention des différends</a:t>
            </a:r>
            <a:r>
              <a:rPr dirty="0" smtClean="0"/>
              <a:t> - Mesures visant à prévenir la survenance d'un différend officiel :</a:t>
            </a:r>
          </a:p>
          <a:p>
            <a:pPr lvl="1">
              <a:buFont typeface="Wingdings" panose="05000000000000000000" pitchFamily="2" charset="2"/>
              <a:buChar char="§"/>
            </a:pPr>
            <a:r>
              <a:rPr lang="fr-FR" sz="2100" dirty="0" smtClean="0"/>
              <a:t>Mesures qui peuvent être prises pour éviter un déffirend</a:t>
            </a:r>
          </a:p>
          <a:p>
            <a:pPr lvl="1">
              <a:buFont typeface="Wingdings" panose="05000000000000000000" pitchFamily="2" charset="2"/>
              <a:buChar char="§"/>
            </a:pPr>
            <a:r>
              <a:rPr lang="fr-FR" sz="2100" dirty="0" smtClean="0"/>
              <a:t>Processus informels et nombreuses options</a:t>
            </a:r>
          </a:p>
          <a:p>
            <a:pPr marL="0" indent="0">
              <a:buNone/>
            </a:pPr>
            <a:endParaRPr lang="fr-FR" dirty="0" smtClean="0"/>
          </a:p>
          <a:p>
            <a:r>
              <a:rPr lang="fr-FR" sz="2400" b="1" dirty="0" smtClean="0">
                <a:solidFill>
                  <a:schemeClr val="accent3"/>
                </a:solidFill>
              </a:rPr>
              <a:t>Règlement des différends - </a:t>
            </a:r>
            <a:r>
              <a:rPr lang="fr-FR" sz="2400" dirty="0" smtClean="0"/>
              <a:t>Règlement des différends :</a:t>
            </a:r>
            <a:r>
              <a:rPr dirty="0" smtClean="0"/>
              <a:t> </a:t>
            </a:r>
          </a:p>
          <a:p>
            <a:pPr lvl="1">
              <a:lnSpc>
                <a:spcPct val="150000"/>
              </a:lnSpc>
              <a:spcBef>
                <a:spcPts val="0"/>
              </a:spcBef>
              <a:spcAft>
                <a:spcPts val="900"/>
              </a:spcAft>
              <a:buFont typeface="Wingdings" panose="05000000000000000000" pitchFamily="2" charset="2"/>
              <a:buChar char="§"/>
            </a:pPr>
            <a:r>
              <a:rPr lang="en-US" sz="2100" dirty="0" smtClean="0"/>
              <a:t>« Dernier recours », après échec des options de prévention des différends</a:t>
            </a:r>
          </a:p>
          <a:p>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14</a:t>
            </a:fld>
            <a:endParaRPr lang="fr-FR"/>
          </a:p>
        </p:txBody>
      </p:sp>
    </p:spTree>
    <p:extLst>
      <p:ext uri="{BB962C8B-B14F-4D97-AF65-F5344CB8AC3E}">
        <p14:creationId xmlns:p14="http://schemas.microsoft.com/office/powerpoint/2010/main" val="2794823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900" dirty="0" smtClean="0"/>
              <a:t>Conseils en matière de politique</a:t>
            </a:r>
            <a:r>
              <a:rPr lang="en-US" sz="2000" dirty="0" smtClean="0"/>
              <a:t> : </a:t>
            </a:r>
            <a:r>
              <a:rPr dirty="0" smtClean="0"/>
              <a:t>contributions de la FAO sur les plans technique et </a:t>
            </a:r>
            <a:r>
              <a:rPr dirty="0" err="1" smtClean="0"/>
              <a:t>juridique</a:t>
            </a:r>
            <a:r>
              <a:rPr lang="fr-FR" dirty="0" smtClean="0"/>
              <a:t>.</a:t>
            </a:r>
            <a:endParaRPr dirty="0" smtClean="0"/>
          </a:p>
          <a:p>
            <a:pPr lvl="0"/>
            <a:r>
              <a:rPr lang="en-US" sz="1800" dirty="0" smtClean="0"/>
              <a:t>Élaboration de projet </a:t>
            </a:r>
            <a:r>
              <a:rPr lang="en-US" sz="2000" dirty="0" smtClean="0"/>
              <a:t>:</a:t>
            </a:r>
            <a:r>
              <a:rPr lang="en-US" sz="1800" baseline="0" dirty="0" smtClean="0"/>
              <a:t> </a:t>
            </a:r>
            <a:r>
              <a:rPr lang="en-US" sz="1200" dirty="0" smtClean="0"/>
              <a:t>formulation de projet, évaluation des capacités, </a:t>
            </a:r>
            <a:r>
              <a:rPr lang="en-US" sz="1200" dirty="0" err="1" smtClean="0"/>
              <a:t>planification</a:t>
            </a:r>
            <a:r>
              <a:rPr lang="en-US" sz="1200" dirty="0" smtClean="0"/>
              <a:t> </a:t>
            </a:r>
            <a:r>
              <a:rPr lang="en-US" sz="1200" dirty="0" err="1" smtClean="0"/>
              <a:t>stratégique</a:t>
            </a:r>
            <a:r>
              <a:rPr lang="en-US" sz="1200" dirty="0" smtClean="0"/>
              <a:t>.</a:t>
            </a:r>
          </a:p>
          <a:p>
            <a:pPr lvl="0"/>
            <a:r>
              <a:rPr lang="en-US" sz="2000" dirty="0" smtClean="0"/>
              <a:t>Formation :</a:t>
            </a:r>
            <a:r>
              <a:rPr lang="en-US" sz="1200" baseline="0" dirty="0" smtClean="0"/>
              <a:t> élaboration de matériels de formation, formations techniques.</a:t>
            </a:r>
          </a:p>
          <a:p>
            <a:endParaRPr lang="fr-FR" dirty="0"/>
          </a:p>
        </p:txBody>
      </p:sp>
      <p:sp>
        <p:nvSpPr>
          <p:cNvPr id="4" name="Slide Number Placeholder 3"/>
          <p:cNvSpPr>
            <a:spLocks noGrp="1"/>
          </p:cNvSpPr>
          <p:nvPr>
            <p:ph type="sldNum" sz="quarter" idx="10"/>
          </p:nvPr>
        </p:nvSpPr>
        <p:spPr/>
        <p:txBody>
          <a:bodyPr/>
          <a:lstStyle/>
          <a:p>
            <a:fld id="{C8F58E2D-82E9-4B40-B463-526FA93C539E}" type="slidenum">
              <a:rPr lang="en-US" smtClean="0"/>
              <a:pPr/>
              <a:t>15</a:t>
            </a:fld>
            <a:endParaRPr lang="fr-FR"/>
          </a:p>
        </p:txBody>
      </p:sp>
    </p:spTree>
    <p:extLst>
      <p:ext uri="{BB962C8B-B14F-4D97-AF65-F5344CB8AC3E}">
        <p14:creationId xmlns:p14="http://schemas.microsoft.com/office/powerpoint/2010/main" val="1701268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2772" y="906511"/>
            <a:ext cx="7167016" cy="1006113"/>
          </a:xfrm>
          <a:prstGeom prst="rect">
            <a:avLst/>
          </a:prstGeo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292772" y="2180022"/>
            <a:ext cx="7167016" cy="1367224"/>
          </a:xfrm>
        </p:spPr>
        <p:txBody>
          <a:bodyPr>
            <a:normAutofit/>
          </a:bodyPr>
          <a:lstStyle>
            <a:lvl1pPr marL="0" indent="0" algn="ctr">
              <a:buNone/>
              <a:defRPr sz="2200" baseline="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cxnSp>
        <p:nvCxnSpPr>
          <p:cNvPr id="9" name="Straight Connector 8"/>
          <p:cNvCxnSpPr/>
          <p:nvPr/>
        </p:nvCxnSpPr>
        <p:spPr>
          <a:xfrm>
            <a:off x="1292772" y="1975064"/>
            <a:ext cx="716701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cxnSp>
        <p:nvCxnSpPr>
          <p:cNvPr id="8" name="Straight Connector 7"/>
          <p:cNvCxnSpPr/>
          <p:nvPr userDrawn="1"/>
        </p:nvCxnSpPr>
        <p:spPr>
          <a:xfrm>
            <a:off x="1292772" y="1975064"/>
            <a:ext cx="716701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4171272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0" orient="horz" pos="1620" userDrawn="1">
          <p15:clr>
            <a:srgbClr val="FBAE40"/>
          </p15:clr>
        </p15:guide>
        <p15:guide id="1" pos="30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364444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04410" cy="4358879"/>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02818" y="273844"/>
            <a:ext cx="5126557"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369332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normAutofit/>
          </a:bodyPr>
          <a:lstStyle>
            <a:lvl1pPr>
              <a:defRPr sz="3200"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73050" indent="-273050" defTabSz="901800">
              <a:spcAft>
                <a:spcPts val="600"/>
              </a:spcAft>
              <a:tabLst>
                <a:tab pos="719138" algn="l"/>
              </a:tabLst>
              <a:defRPr/>
            </a:lvl1pPr>
            <a:lvl2pPr marL="577850" indent="-234950">
              <a:spcAft>
                <a:spcPts val="600"/>
              </a:spcAft>
              <a:tabLst/>
              <a:defRPr/>
            </a:lvl2pPr>
            <a:lvl3pPr marL="892175" indent="-206375">
              <a:spcAft>
                <a:spcPts val="600"/>
              </a:spcAft>
              <a:tabLst/>
              <a:defRPr/>
            </a:lvl3pPr>
            <a:lvl4pPr marL="1244600" indent="-215900">
              <a:spcAft>
                <a:spcPts val="600"/>
              </a:spcAft>
              <a:tabLst/>
              <a:defRPr/>
            </a:lvl4pPr>
            <a:lvl5pPr marL="1558925" indent="-187325">
              <a:spcAft>
                <a:spcPts val="600"/>
              </a:spcAft>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1435719926"/>
      </p:ext>
    </p:extLst>
  </p:cSld>
  <p:clrMapOvr>
    <a:masterClrMapping/>
  </p:clrMapOvr>
  <p:timing>
    <p:tnLst>
      <p:par>
        <p:cTn id="1" dur="indefinite" restart="never" nodeType="tmRoot"/>
      </p:par>
    </p:tnLst>
  </p:timing>
  <p:hf sldNum="0" hdr="0" ftr="0" dt="0"/>
  <p:extLst mod="1">
    <p:ext uri="{DCECCB84-F9BA-43D5-87BE-67443E8EF086}">
      <p15:sldGuideLst xmlns:p15="http://schemas.microsoft.com/office/powerpoint/2012/main">
        <p15:guide id="0" orient="horz" pos="1620" userDrawn="1">
          <p15:clr>
            <a:srgbClr val="FBAE40"/>
          </p15:clr>
        </p15:guide>
        <p15:guide id="1" pos="30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618760"/>
            <a:ext cx="7164388" cy="2139553"/>
          </a:xfrm>
          <a:prstGeom prst="rect">
            <a:avLst/>
          </a:prstGeo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1295400" y="2778554"/>
            <a:ext cx="7164388"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7295103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0" orient="horz" pos="1620" userDrawn="1">
          <p15:clr>
            <a:srgbClr val="FBAE40"/>
          </p15:clr>
        </p15:guide>
        <p15:guide id="1" pos="30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369219"/>
            <a:ext cx="3518854" cy="31380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28554" y="1369219"/>
            <a:ext cx="3539590" cy="31380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8832533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0" orient="horz" pos="1620" userDrawn="1">
          <p15:clr>
            <a:srgbClr val="FBAE40"/>
          </p15:clr>
        </p15:guide>
        <p15:guide id="1" pos="30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844"/>
            <a:ext cx="7164388" cy="994172"/>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95400" y="1260872"/>
            <a:ext cx="351027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295400" y="1878807"/>
            <a:ext cx="3510278" cy="265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36647" y="1260872"/>
            <a:ext cx="352314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36647" y="1878807"/>
            <a:ext cx="3523142" cy="265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41305220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0" orient="horz" pos="1620" userDrawn="1">
          <p15:clr>
            <a:srgbClr val="FBAE40"/>
          </p15:clr>
        </p15:guide>
        <p15:guide id="1" pos="30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5052609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40535196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15392" cy="1200150"/>
          </a:xfrm>
          <a:prstGeom prst="rect">
            <a:avLst/>
          </a:prstGeo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4219163" y="740569"/>
            <a:ext cx="424062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399" y="1543050"/>
            <a:ext cx="2615391"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9170079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0" orient="horz" pos="1620" userDrawn="1">
          <p15:clr>
            <a:srgbClr val="FBAE40"/>
          </p15:clr>
        </p15:guide>
        <p15:guide id="1" pos="30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39667" cy="1200150"/>
          </a:xfrm>
          <a:prstGeom prst="rect">
            <a:avLst/>
          </a:prstGeo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43439" y="740569"/>
            <a:ext cx="4216349"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1543050"/>
            <a:ext cx="263966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24344518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0" orient="horz" pos="1620" userDrawn="1">
          <p15:clr>
            <a:srgbClr val="FBAE40"/>
          </p15:clr>
        </p15:guide>
        <p15:guide id="1" pos="30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8416" y="1369219"/>
            <a:ext cx="7169729" cy="31184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92765" y="4846709"/>
            <a:ext cx="434908" cy="205743"/>
          </a:xfrm>
          <a:prstGeom prst="rect">
            <a:avLst/>
          </a:prstGeom>
        </p:spPr>
        <p:txBody>
          <a:bodyPr vert="horz" lIns="91440" tIns="45720" rIns="91440" bIns="45720" rtlCol="0" anchor="ctr"/>
          <a:lstStyle>
            <a:lvl1pPr algn="r">
              <a:defRPr sz="900">
                <a:solidFill>
                  <a:schemeClr val="tx1">
                    <a:tint val="75000"/>
                  </a:schemeClr>
                </a:solidFill>
              </a:defRPr>
            </a:lvl1pPr>
          </a:lstStyle>
          <a:p>
            <a:fld id="{83B6047E-932E-D046-B526-ECC9278DC106}" type="slidenum">
              <a:rPr lang="en-US" smtClean="0"/>
              <a:pPr/>
              <a:t>‹#›</a:t>
            </a:fld>
            <a:endParaRPr lang="en-US" dirty="0"/>
          </a:p>
        </p:txBody>
      </p:sp>
      <p:pic>
        <p:nvPicPr>
          <p:cNvPr id="9" name="Picture 8"/>
          <p:cNvPicPr>
            <a:picLocks noChangeAspect="1"/>
          </p:cNvPicPr>
          <p:nvPr/>
        </p:nvPicPr>
        <p:blipFill>
          <a:blip r:embed="rId13"/>
          <a:stretch>
            <a:fillRect/>
          </a:stretch>
        </p:blipFill>
        <p:spPr>
          <a:xfrm>
            <a:off x="0" y="0"/>
            <a:ext cx="428625" cy="5143500"/>
          </a:xfrm>
          <a:prstGeom prst="rect">
            <a:avLst/>
          </a:prstGeom>
        </p:spPr>
      </p:pic>
      <p:sp>
        <p:nvSpPr>
          <p:cNvPr id="10" name="Rectangle 9"/>
          <p:cNvSpPr/>
          <p:nvPr/>
        </p:nvSpPr>
        <p:spPr>
          <a:xfrm>
            <a:off x="428625" y="0"/>
            <a:ext cx="19354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4"/>
          <a:stretch>
            <a:fillRect/>
          </a:stretch>
        </p:blipFill>
        <p:spPr>
          <a:xfrm>
            <a:off x="4367360" y="4602216"/>
            <a:ext cx="856040" cy="442779"/>
          </a:xfrm>
          <a:prstGeom prst="rect">
            <a:avLst/>
          </a:prstGeom>
        </p:spPr>
      </p:pic>
      <p:cxnSp>
        <p:nvCxnSpPr>
          <p:cNvPr id="14" name="Straight Connector 13"/>
          <p:cNvCxnSpPr/>
          <p:nvPr/>
        </p:nvCxnSpPr>
        <p:spPr>
          <a:xfrm flipH="1" flipV="1">
            <a:off x="1298416" y="4832851"/>
            <a:ext cx="2936360" cy="13858"/>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69011" y="4832851"/>
            <a:ext cx="3099133"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2" name="Title Placeholder 21"/>
          <p:cNvSpPr>
            <a:spLocks noGrp="1"/>
          </p:cNvSpPr>
          <p:nvPr>
            <p:ph type="title"/>
          </p:nvPr>
        </p:nvSpPr>
        <p:spPr>
          <a:xfrm>
            <a:off x="1298416" y="274638"/>
            <a:ext cx="7169728" cy="993775"/>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pic>
        <p:nvPicPr>
          <p:cNvPr id="12" name="Picture 11"/>
          <p:cNvPicPr>
            <a:picLocks noChangeAspect="1"/>
          </p:cNvPicPr>
          <p:nvPr userDrawn="1"/>
        </p:nvPicPr>
        <p:blipFill>
          <a:blip r:embed="rId13"/>
          <a:stretch>
            <a:fillRect/>
          </a:stretch>
        </p:blipFill>
        <p:spPr>
          <a:xfrm>
            <a:off x="0" y="0"/>
            <a:ext cx="428625" cy="5143500"/>
          </a:xfrm>
          <a:prstGeom prst="rect">
            <a:avLst/>
          </a:prstGeom>
        </p:spPr>
      </p:pic>
      <p:sp>
        <p:nvSpPr>
          <p:cNvPr id="15" name="Rectangle 14"/>
          <p:cNvSpPr/>
          <p:nvPr userDrawn="1"/>
        </p:nvSpPr>
        <p:spPr>
          <a:xfrm>
            <a:off x="428625" y="0"/>
            <a:ext cx="19354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14"/>
          <a:stretch>
            <a:fillRect/>
          </a:stretch>
        </p:blipFill>
        <p:spPr>
          <a:xfrm>
            <a:off x="4367360" y="4602216"/>
            <a:ext cx="856040" cy="442779"/>
          </a:xfrm>
          <a:prstGeom prst="rect">
            <a:avLst/>
          </a:prstGeom>
        </p:spPr>
      </p:pic>
      <p:cxnSp>
        <p:nvCxnSpPr>
          <p:cNvPr id="17" name="Straight Connector 16"/>
          <p:cNvCxnSpPr/>
          <p:nvPr userDrawn="1"/>
        </p:nvCxnSpPr>
        <p:spPr>
          <a:xfrm flipH="1" flipV="1">
            <a:off x="1298416" y="4832851"/>
            <a:ext cx="2936360" cy="13858"/>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369011" y="4832851"/>
            <a:ext cx="3099133"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35565884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hytosanitary.inf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hytosanitary.inf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ppc.int/fr" TargetMode="External"/><Relationship Id="rId2" Type="http://schemas.openxmlformats.org/officeDocument/2006/relationships/hyperlink" Target="mailto:ippc@fao.org" TargetMode="External"/><Relationship Id="rId1" Type="http://schemas.openxmlformats.org/officeDocument/2006/relationships/slideLayout" Target="../slideLayouts/slideLayout7.xml"/><Relationship Id="rId4" Type="http://schemas.openxmlformats.org/officeDocument/2006/relationships/hyperlink" Target="http://www.phytosanitary.inf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err="1" smtClean="0"/>
              <a:t>Comprendre</a:t>
            </a:r>
            <a:r>
              <a:rPr lang="en-US" b="1" dirty="0" smtClean="0"/>
              <a:t> </a:t>
            </a:r>
            <a:r>
              <a:rPr lang="en-US" b="1" dirty="0" smtClean="0"/>
              <a:t>la Convention internationale pour la protection des végétaux (CIPV)</a:t>
            </a:r>
            <a:endParaRPr lang="fr-FR" b="1" dirty="0"/>
          </a:p>
        </p:txBody>
      </p:sp>
      <p:sp>
        <p:nvSpPr>
          <p:cNvPr id="3" name="Subtitle 2"/>
          <p:cNvSpPr>
            <a:spLocks noGrp="1"/>
          </p:cNvSpPr>
          <p:nvPr>
            <p:ph type="subTitle" idx="1"/>
          </p:nvPr>
        </p:nvSpPr>
        <p:spPr>
          <a:xfrm>
            <a:off x="1292772" y="2180022"/>
            <a:ext cx="7167016" cy="1188466"/>
          </a:xfrm>
        </p:spPr>
        <p:txBody>
          <a:bodyPr>
            <a:normAutofit/>
          </a:bodyPr>
          <a:lstStyle/>
          <a:p>
            <a:r>
              <a:rPr dirty="0" smtClean="0"/>
              <a:t> </a:t>
            </a:r>
          </a:p>
          <a:p>
            <a:r>
              <a:rPr lang="en-US" sz="1800" b="1" dirty="0" smtClean="0"/>
              <a:t>Secrétariat de la CIPV</a:t>
            </a:r>
          </a:p>
          <a:p>
            <a:r>
              <a:rPr lang="fr-FR" sz="1800" b="1" dirty="0" smtClean="0"/>
              <a:t>Avec le soutien financier du projet 401 du STDF</a:t>
            </a:r>
            <a:endParaRPr lang="fr-FR" sz="1800" b="1" dirty="0"/>
          </a:p>
          <a:p>
            <a:endParaRPr lang="fr-FR" sz="1800" dirty="0"/>
          </a:p>
        </p:txBody>
      </p:sp>
      <p:sp>
        <p:nvSpPr>
          <p:cNvPr id="4" name="Title 1"/>
          <p:cNvSpPr txBox="1">
            <a:spLocks/>
          </p:cNvSpPr>
          <p:nvPr/>
        </p:nvSpPr>
        <p:spPr>
          <a:xfrm>
            <a:off x="1553911" y="4040841"/>
            <a:ext cx="7169727" cy="411628"/>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b="0" kern="1200">
                <a:solidFill>
                  <a:schemeClr val="accent1"/>
                </a:solidFill>
                <a:latin typeface="+mj-lt"/>
                <a:ea typeface="+mj-ea"/>
                <a:cs typeface="+mj-cs"/>
              </a:defRPr>
            </a:lvl1pPr>
          </a:lstStyle>
          <a:p>
            <a:r>
              <a:rPr lang="en-US" sz="2000" b="1" dirty="0" smtClean="0"/>
              <a:t>Formation de facilitateurs de l'évaluation des capacités phytosanitaires (ECP)</a:t>
            </a:r>
            <a:endParaRPr lang="fr-FR" sz="2000" b="1" dirty="0"/>
          </a:p>
        </p:txBody>
      </p:sp>
    </p:spTree>
    <p:extLst>
      <p:ext uri="{BB962C8B-B14F-4D97-AF65-F5344CB8AC3E}">
        <p14:creationId xmlns:p14="http://schemas.microsoft.com/office/powerpoint/2010/main" val="3615002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8"/>
          <p:cNvSpPr txBox="1">
            <a:spLocks noChangeArrowheads="1"/>
          </p:cNvSpPr>
          <p:nvPr/>
        </p:nvSpPr>
        <p:spPr bwMode="auto">
          <a:xfrm>
            <a:off x="867171" y="831987"/>
            <a:ext cx="8071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ts val="900"/>
              </a:spcBef>
              <a:buNone/>
            </a:pPr>
            <a:r>
              <a:rPr lang="en-US" sz="2800" b="1" dirty="0">
                <a:solidFill>
                  <a:schemeClr val="accent3"/>
                </a:solidFill>
              </a:rPr>
              <a:t>Comment participer aux activités de normalisation ?</a:t>
            </a:r>
            <a:endParaRPr lang="fr-FR" altLang="en-US" sz="2600" b="1" dirty="0">
              <a:solidFill>
                <a:schemeClr val="accent3"/>
              </a:solidFill>
              <a:latin typeface="+mn-lt"/>
            </a:endParaRPr>
          </a:p>
        </p:txBody>
      </p:sp>
      <p:sp>
        <p:nvSpPr>
          <p:cNvPr id="5" name="TextBox 4"/>
          <p:cNvSpPr txBox="1">
            <a:spLocks noChangeArrowheads="1"/>
          </p:cNvSpPr>
          <p:nvPr/>
        </p:nvSpPr>
        <p:spPr bwMode="auto">
          <a:xfrm>
            <a:off x="908747" y="1576932"/>
            <a:ext cx="2472265" cy="369332"/>
          </a:xfrm>
          <a:prstGeom prst="rect">
            <a:avLst/>
          </a:prstGeom>
          <a:noFill/>
          <a:ln w="190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mj-lt"/>
              </a:rPr>
              <a:t>En proposant un thème</a:t>
            </a:r>
            <a:endParaRPr lang="fr-FR" altLang="en-US" sz="1800" dirty="0">
              <a:latin typeface="+mj-lt"/>
              <a:cs typeface="Arial" panose="020B0604020202020204" pitchFamily="34" charset="0"/>
            </a:endParaRPr>
          </a:p>
        </p:txBody>
      </p:sp>
      <p:sp>
        <p:nvSpPr>
          <p:cNvPr id="6" name="TextBox 5"/>
          <p:cNvSpPr txBox="1">
            <a:spLocks noChangeArrowheads="1"/>
          </p:cNvSpPr>
          <p:nvPr/>
        </p:nvSpPr>
        <p:spPr bwMode="auto">
          <a:xfrm>
            <a:off x="3512046" y="1581620"/>
            <a:ext cx="5327154" cy="369332"/>
          </a:xfrm>
          <a:prstGeom prst="rect">
            <a:avLst/>
          </a:prstGeom>
          <a:noFill/>
          <a:ln w="190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mj-lt"/>
              </a:rPr>
              <a:t>En soumettant des observations lors des consultations</a:t>
            </a:r>
            <a:endParaRPr lang="fr-FR" altLang="en-US" sz="1800" dirty="0">
              <a:latin typeface="+mj-lt"/>
              <a:cs typeface="Arial" panose="020B0604020202020204" pitchFamily="34" charset="0"/>
            </a:endParaRPr>
          </a:p>
        </p:txBody>
      </p:sp>
      <p:sp>
        <p:nvSpPr>
          <p:cNvPr id="7" name="TextBox 6"/>
          <p:cNvSpPr txBox="1">
            <a:spLocks noChangeArrowheads="1"/>
          </p:cNvSpPr>
          <p:nvPr/>
        </p:nvSpPr>
        <p:spPr bwMode="auto">
          <a:xfrm>
            <a:off x="1107553" y="2261799"/>
            <a:ext cx="2524647" cy="369332"/>
          </a:xfrm>
          <a:prstGeom prst="rect">
            <a:avLst/>
          </a:prstGeom>
          <a:noFill/>
          <a:ln w="190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mj-lt"/>
              </a:rPr>
              <a:t>En </a:t>
            </a:r>
            <a:r>
              <a:rPr lang="en-US" altLang="en-US" sz="1800" dirty="0" err="1">
                <a:latin typeface="+mj-lt"/>
              </a:rPr>
              <a:t>nommant</a:t>
            </a:r>
            <a:r>
              <a:rPr lang="en-US" altLang="en-US" sz="1800" dirty="0">
                <a:latin typeface="+mj-lt"/>
              </a:rPr>
              <a:t> des experts</a:t>
            </a:r>
            <a:endParaRPr lang="fr-FR" altLang="en-US" sz="1800" dirty="0">
              <a:latin typeface="+mj-lt"/>
              <a:cs typeface="Arial" panose="020B0604020202020204" pitchFamily="34" charset="0"/>
            </a:endParaRPr>
          </a:p>
        </p:txBody>
      </p:sp>
      <p:sp>
        <p:nvSpPr>
          <p:cNvPr id="10" name="TextBox 9"/>
          <p:cNvSpPr txBox="1">
            <a:spLocks noChangeArrowheads="1"/>
          </p:cNvSpPr>
          <p:nvPr/>
        </p:nvSpPr>
        <p:spPr bwMode="auto">
          <a:xfrm>
            <a:off x="1013441" y="3758804"/>
            <a:ext cx="7095216" cy="369332"/>
          </a:xfrm>
          <a:prstGeom prst="rect">
            <a:avLst/>
          </a:prstGeom>
          <a:noFill/>
          <a:ln w="190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err="1">
                <a:latin typeface="+mj-lt"/>
              </a:rPr>
              <a:t>En</a:t>
            </a:r>
            <a:r>
              <a:rPr lang="en-US" altLang="en-US" sz="1800" dirty="0">
                <a:latin typeface="+mj-lt"/>
              </a:rPr>
              <a:t> participant aux consultations </a:t>
            </a:r>
            <a:r>
              <a:rPr lang="en-US" altLang="en-US" sz="1800" dirty="0" err="1">
                <a:latin typeface="+mj-lt"/>
              </a:rPr>
              <a:t>d'experts</a:t>
            </a:r>
            <a:r>
              <a:rPr lang="en-US" altLang="en-US" sz="1800" dirty="0">
                <a:latin typeface="+mj-lt"/>
              </a:rPr>
              <a:t> sur les </a:t>
            </a:r>
            <a:r>
              <a:rPr lang="en-US" altLang="en-US" sz="1800" dirty="0" err="1">
                <a:latin typeface="+mj-lt"/>
              </a:rPr>
              <a:t>protocoles</a:t>
            </a:r>
            <a:r>
              <a:rPr lang="en-US" altLang="en-US" sz="1800" dirty="0">
                <a:latin typeface="+mj-lt"/>
              </a:rPr>
              <a:t> de diagnostic</a:t>
            </a:r>
            <a:endParaRPr lang="fr-FR" altLang="en-US" sz="1800" dirty="0">
              <a:latin typeface="+mj-lt"/>
              <a:cs typeface="Arial" panose="020B0604020202020204" pitchFamily="34" charset="0"/>
            </a:endParaRPr>
          </a:p>
        </p:txBody>
      </p:sp>
      <p:sp>
        <p:nvSpPr>
          <p:cNvPr id="12" name="TextBox 11"/>
          <p:cNvSpPr txBox="1">
            <a:spLocks noChangeArrowheads="1"/>
          </p:cNvSpPr>
          <p:nvPr/>
        </p:nvSpPr>
        <p:spPr bwMode="auto">
          <a:xfrm>
            <a:off x="3924381" y="2994504"/>
            <a:ext cx="4724400" cy="646331"/>
          </a:xfrm>
          <a:prstGeom prst="rect">
            <a:avLst/>
          </a:prstGeom>
          <a:noFill/>
          <a:ln w="190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mj-lt"/>
              </a:rPr>
              <a:t>En lisant les </a:t>
            </a:r>
            <a:r>
              <a:rPr lang="en-US" altLang="en-US" sz="1800" dirty="0" smtClean="0">
                <a:latin typeface="+mj-lt"/>
              </a:rPr>
              <a:t>rapports </a:t>
            </a:r>
            <a:r>
              <a:rPr lang="en-US" altLang="en-US" sz="1800" dirty="0">
                <a:latin typeface="+mj-lt"/>
              </a:rPr>
              <a:t>du CN et </a:t>
            </a:r>
            <a:r>
              <a:rPr lang="en-US" altLang="en-US" sz="1800" dirty="0" err="1" smtClean="0">
                <a:latin typeface="+mj-lt"/>
              </a:rPr>
              <a:t>en</a:t>
            </a:r>
            <a:r>
              <a:rPr lang="en-US" altLang="en-US" sz="1800" dirty="0" smtClean="0">
                <a:latin typeface="+mj-lt"/>
              </a:rPr>
              <a:t> </a:t>
            </a:r>
            <a:r>
              <a:rPr lang="en-US" altLang="en-US" sz="1800" dirty="0">
                <a:latin typeface="+mj-lt"/>
              </a:rPr>
              <a:t>discutant des questions abordées avec les membres du CN</a:t>
            </a:r>
            <a:endParaRPr lang="fr-FR" altLang="en-US" sz="1800" dirty="0">
              <a:latin typeface="+mj-lt"/>
              <a:cs typeface="Arial" panose="020B0604020202020204" pitchFamily="34" charset="0"/>
            </a:endParaRPr>
          </a:p>
        </p:txBody>
      </p:sp>
      <p:sp>
        <p:nvSpPr>
          <p:cNvPr id="14" name="TextBox 13"/>
          <p:cNvSpPr txBox="1">
            <a:spLocks noChangeArrowheads="1"/>
          </p:cNvSpPr>
          <p:nvPr/>
        </p:nvSpPr>
        <p:spPr bwMode="auto">
          <a:xfrm>
            <a:off x="4178300" y="4223482"/>
            <a:ext cx="3930357" cy="369332"/>
          </a:xfrm>
          <a:prstGeom prst="rect">
            <a:avLst/>
          </a:prstGeom>
          <a:noFill/>
          <a:ln w="190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mj-lt"/>
              </a:rPr>
              <a:t>En soumettant des documents de travail</a:t>
            </a:r>
            <a:endParaRPr lang="fr-FR" altLang="en-US" sz="1800" dirty="0">
              <a:latin typeface="+mj-lt"/>
              <a:cs typeface="Arial" panose="020B0604020202020204" pitchFamily="34" charset="0"/>
            </a:endParaRPr>
          </a:p>
        </p:txBody>
      </p:sp>
      <p:sp>
        <p:nvSpPr>
          <p:cNvPr id="15" name="TextBox 14"/>
          <p:cNvSpPr txBox="1">
            <a:spLocks noChangeArrowheads="1"/>
          </p:cNvSpPr>
          <p:nvPr/>
        </p:nvSpPr>
        <p:spPr bwMode="auto">
          <a:xfrm>
            <a:off x="3924381" y="2138631"/>
            <a:ext cx="4444919" cy="646331"/>
          </a:xfrm>
          <a:prstGeom prst="rect">
            <a:avLst/>
          </a:prstGeom>
          <a:noFill/>
          <a:ln w="190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latin typeface="+mj-lt"/>
              </a:rPr>
              <a:t>En lisant les observations soumises et en comprenant les réponses apportées par le CN</a:t>
            </a:r>
            <a:endParaRPr lang="fr-FR" altLang="en-US" sz="1350" dirty="0">
              <a:latin typeface="+mj-lt"/>
            </a:endParaRPr>
          </a:p>
        </p:txBody>
      </p:sp>
      <p:sp>
        <p:nvSpPr>
          <p:cNvPr id="16" name="Title 1"/>
          <p:cNvSpPr>
            <a:spLocks noGrp="1"/>
          </p:cNvSpPr>
          <p:nvPr>
            <p:ph type="title"/>
          </p:nvPr>
        </p:nvSpPr>
        <p:spPr>
          <a:xfrm>
            <a:off x="867171" y="186939"/>
            <a:ext cx="7600974" cy="718979"/>
          </a:xfrm>
        </p:spPr>
        <p:txBody>
          <a:bodyPr>
            <a:normAutofit/>
          </a:bodyPr>
          <a:lstStyle/>
          <a:p>
            <a:r>
              <a:rPr lang="en-US" b="1" dirty="0" smtClean="0"/>
              <a:t>1. Établissement des normes </a:t>
            </a:r>
          </a:p>
        </p:txBody>
      </p:sp>
    </p:spTree>
    <p:extLst>
      <p:ext uri="{BB962C8B-B14F-4D97-AF65-F5344CB8AC3E}">
        <p14:creationId xmlns:p14="http://schemas.microsoft.com/office/powerpoint/2010/main" val="4186641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5" grpId="0" animBg="1"/>
      <p:bldP spid="6" grpId="0" animBg="1"/>
      <p:bldP spid="7" grpId="0" animBg="1"/>
      <p:bldP spid="10"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187885" y="273844"/>
            <a:ext cx="7169727" cy="654411"/>
          </a:xfrm>
        </p:spPr>
        <p:txBody>
          <a:bodyPr/>
          <a:lstStyle/>
          <a:p>
            <a:r>
              <a:rPr lang="en-GB" altLang="en-US" b="1" dirty="0" smtClean="0"/>
              <a:t>2. Obligations en matière de notification</a:t>
            </a:r>
            <a:endParaRPr lang="fr-FR" altLang="en-US" b="1" dirty="0"/>
          </a:p>
        </p:txBody>
      </p:sp>
      <p:sp>
        <p:nvSpPr>
          <p:cNvPr id="62466" name="Content Placeholder 2"/>
          <p:cNvSpPr>
            <a:spLocks noGrp="1"/>
          </p:cNvSpPr>
          <p:nvPr>
            <p:ph idx="1"/>
          </p:nvPr>
        </p:nvSpPr>
        <p:spPr>
          <a:xfrm>
            <a:off x="1034554" y="1064419"/>
            <a:ext cx="7760530" cy="3521436"/>
          </a:xfrm>
        </p:spPr>
        <p:txBody>
          <a:bodyPr>
            <a:normAutofit lnSpcReduction="10000"/>
          </a:bodyPr>
          <a:lstStyle/>
          <a:p>
            <a:pPr marL="0" indent="0">
              <a:spcAft>
                <a:spcPts val="900"/>
              </a:spcAft>
              <a:buNone/>
            </a:pPr>
            <a:r>
              <a:rPr lang="en-US" altLang="en-US" sz="2600" b="1" dirty="0" smtClean="0">
                <a:solidFill>
                  <a:schemeClr val="accent3"/>
                </a:solidFill>
              </a:rPr>
              <a:t>Obligations des parties contractantes :</a:t>
            </a:r>
            <a:endParaRPr lang="fr-FR" altLang="en-US" sz="2600" b="1" dirty="0">
              <a:solidFill>
                <a:schemeClr val="accent3"/>
              </a:solidFill>
            </a:endParaRPr>
          </a:p>
          <a:p>
            <a:pPr>
              <a:spcAft>
                <a:spcPts val="900"/>
              </a:spcAft>
              <a:buFont typeface="Wingdings" panose="05000000000000000000" pitchFamily="2" charset="2"/>
              <a:buChar char="§"/>
            </a:pPr>
            <a:r>
              <a:rPr lang="en-US" altLang="en-US" sz="2400" dirty="0" smtClean="0"/>
              <a:t>Point de contact officiel de la CIPV</a:t>
            </a:r>
          </a:p>
          <a:p>
            <a:pPr>
              <a:spcAft>
                <a:spcPts val="900"/>
              </a:spcAft>
              <a:buFont typeface="Wingdings" panose="05000000000000000000" pitchFamily="2" charset="2"/>
              <a:buChar char="§"/>
            </a:pPr>
            <a:r>
              <a:rPr lang="en-US" altLang="en-US" sz="2400" dirty="0" smtClean="0"/>
              <a:t>Description de l'organisation nationale de la protection des végétaux</a:t>
            </a:r>
          </a:p>
          <a:p>
            <a:pPr>
              <a:spcAft>
                <a:spcPts val="900"/>
              </a:spcAft>
              <a:buFont typeface="Wingdings" panose="05000000000000000000" pitchFamily="2" charset="2"/>
              <a:buChar char="§"/>
            </a:pPr>
            <a:r>
              <a:rPr lang="en-US" altLang="en-US" sz="2400" dirty="0" smtClean="0"/>
              <a:t>Points </a:t>
            </a:r>
            <a:r>
              <a:rPr lang="en-US" altLang="en-US" sz="2400" dirty="0" err="1" smtClean="0"/>
              <a:t>d'entrée</a:t>
            </a:r>
            <a:r>
              <a:rPr lang="en-US" altLang="en-US" sz="2400" dirty="0" smtClean="0"/>
              <a:t> </a:t>
            </a:r>
            <a:r>
              <a:rPr lang="en-US" altLang="en-US" sz="2400" dirty="0" err="1" smtClean="0"/>
              <a:t>appliquant</a:t>
            </a:r>
            <a:r>
              <a:rPr lang="en-US" altLang="en-US" sz="2400" dirty="0" smtClean="0"/>
              <a:t> des restrictions</a:t>
            </a:r>
          </a:p>
          <a:p>
            <a:pPr>
              <a:spcAft>
                <a:spcPts val="900"/>
              </a:spcAft>
              <a:buFont typeface="Wingdings" panose="05000000000000000000" pitchFamily="2" charset="2"/>
              <a:buChar char="§"/>
            </a:pPr>
            <a:r>
              <a:rPr lang="en-US" altLang="en-US" sz="2400" dirty="0" smtClean="0"/>
              <a:t>Restrictions, exigences et interdictions phytosanitaires</a:t>
            </a:r>
          </a:p>
          <a:p>
            <a:pPr>
              <a:spcAft>
                <a:spcPts val="900"/>
              </a:spcAft>
              <a:buFont typeface="Wingdings" panose="05000000000000000000" pitchFamily="2" charset="2"/>
              <a:buChar char="§"/>
            </a:pPr>
            <a:r>
              <a:rPr lang="en-US" altLang="en-US" sz="2400" dirty="0"/>
              <a:t>Signalements officiels d’organismes nuisibles</a:t>
            </a:r>
          </a:p>
          <a:p>
            <a:pPr>
              <a:spcAft>
                <a:spcPts val="900"/>
              </a:spcAft>
              <a:buFont typeface="Wingdings" panose="05000000000000000000" pitchFamily="2" charset="2"/>
              <a:buChar char="§"/>
            </a:pPr>
            <a:endParaRPr lang="fr-FR" altLang="en-US" sz="2400" dirty="0" smtClean="0">
              <a:ea typeface="ＭＳ Ｐゴシック" panose="020B0600070205080204" pitchFamily="34" charset="-128"/>
            </a:endParaRPr>
          </a:p>
        </p:txBody>
      </p:sp>
    </p:spTree>
    <p:extLst>
      <p:ext uri="{BB962C8B-B14F-4D97-AF65-F5344CB8AC3E}">
        <p14:creationId xmlns:p14="http://schemas.microsoft.com/office/powerpoint/2010/main" val="2803609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087401" y="193457"/>
            <a:ext cx="7169727" cy="654411"/>
          </a:xfrm>
        </p:spPr>
        <p:txBody>
          <a:bodyPr/>
          <a:lstStyle/>
          <a:p>
            <a:r>
              <a:rPr lang="en-GB" altLang="en-US" b="1" dirty="0" smtClean="0"/>
              <a:t>2. Obligations en matière de notification</a:t>
            </a:r>
            <a:endParaRPr lang="fr-FR" altLang="en-US" b="1" dirty="0"/>
          </a:p>
        </p:txBody>
      </p:sp>
      <p:sp>
        <p:nvSpPr>
          <p:cNvPr id="62466" name="Content Placeholder 2"/>
          <p:cNvSpPr>
            <a:spLocks noGrp="1"/>
          </p:cNvSpPr>
          <p:nvPr>
            <p:ph idx="1"/>
          </p:nvPr>
        </p:nvSpPr>
        <p:spPr>
          <a:xfrm>
            <a:off x="1099628" y="1064419"/>
            <a:ext cx="7169729" cy="3521436"/>
          </a:xfrm>
        </p:spPr>
        <p:txBody>
          <a:bodyPr>
            <a:normAutofit/>
          </a:bodyPr>
          <a:lstStyle/>
          <a:p>
            <a:pPr marL="0" indent="0">
              <a:spcAft>
                <a:spcPts val="900"/>
              </a:spcAft>
              <a:buNone/>
            </a:pPr>
            <a:r>
              <a:rPr lang="en-US" altLang="en-US" sz="2600" b="1" dirty="0">
                <a:solidFill>
                  <a:schemeClr val="accent3"/>
                </a:solidFill>
              </a:rPr>
              <a:t>Obligations des parties contractantes :</a:t>
            </a:r>
          </a:p>
          <a:p>
            <a:pPr>
              <a:spcAft>
                <a:spcPts val="900"/>
              </a:spcAft>
              <a:buFont typeface="Wingdings" panose="05000000000000000000" pitchFamily="2" charset="2"/>
              <a:buChar char="§"/>
              <a:defRPr/>
            </a:pPr>
            <a:r>
              <a:rPr lang="en-US" sz="2500" dirty="0"/>
              <a:t>Situation des organismes nuisibles</a:t>
            </a:r>
          </a:p>
          <a:p>
            <a:pPr>
              <a:spcAft>
                <a:spcPts val="900"/>
              </a:spcAft>
              <a:buFont typeface="Wingdings" panose="05000000000000000000" pitchFamily="2" charset="2"/>
              <a:buChar char="§"/>
              <a:defRPr/>
            </a:pPr>
            <a:r>
              <a:rPr lang="en-US" sz="2500" dirty="0" smtClean="0"/>
              <a:t>Justification des exigences phytosanitaires</a:t>
            </a:r>
          </a:p>
          <a:p>
            <a:pPr>
              <a:spcAft>
                <a:spcPts val="900"/>
              </a:spcAft>
              <a:buFont typeface="Wingdings" panose="05000000000000000000" pitchFamily="2" charset="2"/>
              <a:buChar char="§"/>
            </a:pPr>
            <a:r>
              <a:rPr lang="en-US" altLang="en-US" sz="2500" dirty="0" smtClean="0"/>
              <a:t>Liste des organismes nuisibles réglementés</a:t>
            </a:r>
          </a:p>
          <a:p>
            <a:pPr>
              <a:spcAft>
                <a:spcPts val="900"/>
              </a:spcAft>
              <a:buFont typeface="Wingdings" panose="05000000000000000000" pitchFamily="2" charset="2"/>
              <a:buChar char="§"/>
            </a:pPr>
            <a:r>
              <a:rPr lang="en-US" sz="2500" dirty="0"/>
              <a:t>Non-conformité</a:t>
            </a:r>
          </a:p>
          <a:p>
            <a:pPr>
              <a:spcAft>
                <a:spcPts val="900"/>
              </a:spcAft>
              <a:buFont typeface="Wingdings" panose="05000000000000000000" pitchFamily="2" charset="2"/>
              <a:buChar char="§"/>
            </a:pPr>
            <a:r>
              <a:rPr lang="en-US" altLang="en-US" sz="2500" dirty="0" smtClean="0"/>
              <a:t>Actions d’urgence</a:t>
            </a:r>
          </a:p>
          <a:p>
            <a:pPr>
              <a:spcAft>
                <a:spcPts val="900"/>
              </a:spcAft>
              <a:buFont typeface="Wingdings" panose="05000000000000000000" pitchFamily="2" charset="2"/>
              <a:buChar char="§"/>
              <a:defRPr/>
            </a:pPr>
            <a:endParaRPr lang="fr-FR" sz="2500" dirty="0"/>
          </a:p>
          <a:p>
            <a:pPr marL="0" indent="0">
              <a:spcAft>
                <a:spcPts val="900"/>
              </a:spcAft>
              <a:buNone/>
              <a:defRPr/>
            </a:pPr>
            <a:endParaRPr lang="fr-FR" sz="2400" dirty="0"/>
          </a:p>
        </p:txBody>
      </p:sp>
    </p:spTree>
    <p:extLst>
      <p:ext uri="{BB962C8B-B14F-4D97-AF65-F5344CB8AC3E}">
        <p14:creationId xmlns:p14="http://schemas.microsoft.com/office/powerpoint/2010/main" val="2515704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489" y="259989"/>
            <a:ext cx="7169728" cy="994172"/>
          </a:xfrm>
        </p:spPr>
        <p:txBody>
          <a:bodyPr/>
          <a:lstStyle/>
          <a:p>
            <a:r>
              <a:rPr lang="en-US" b="1" dirty="0" smtClean="0"/>
              <a:t>3. Règlement des différends</a:t>
            </a:r>
          </a:p>
        </p:txBody>
      </p:sp>
      <p:sp>
        <p:nvSpPr>
          <p:cNvPr id="54274" name="Rectangle 2"/>
          <p:cNvSpPr>
            <a:spLocks noGrp="1" noChangeArrowheads="1"/>
          </p:cNvSpPr>
          <p:nvPr>
            <p:ph idx="1"/>
          </p:nvPr>
        </p:nvSpPr>
        <p:spPr>
          <a:xfrm>
            <a:off x="910488" y="1369219"/>
            <a:ext cx="7169729" cy="3118475"/>
          </a:xfrm>
        </p:spPr>
        <p:txBody>
          <a:bodyPr>
            <a:normAutofit/>
          </a:bodyPr>
          <a:lstStyle/>
          <a:p>
            <a:pPr algn="just">
              <a:buFontTx/>
              <a:buNone/>
              <a:defRPr/>
            </a:pPr>
            <a:r>
              <a:rPr dirty="0" smtClean="0"/>
              <a:t>   </a:t>
            </a:r>
          </a:p>
          <a:p>
            <a:pPr algn="just">
              <a:buFontTx/>
              <a:buNone/>
              <a:defRPr/>
            </a:pPr>
            <a:r>
              <a:rPr lang="en-US" altLang="en-US" sz="3000" b="1" dirty="0" smtClean="0">
                <a:solidFill>
                  <a:schemeClr val="accent3"/>
                </a:solidFill>
              </a:rPr>
              <a:t>	</a:t>
            </a:r>
            <a:r>
              <a:rPr lang="en-GB" altLang="en-US" sz="3000" b="1" dirty="0" smtClean="0">
                <a:solidFill>
                  <a:schemeClr val="accent3"/>
                </a:solidFill>
              </a:rPr>
              <a:t>Les gouvernements ont le droit souverain de contester les mesures phytosanitaires qu'ils jugent injustifiées.</a:t>
            </a:r>
            <a:endParaRPr lang="fr-FR" altLang="en-US" sz="3000" b="1" dirty="0">
              <a:solidFill>
                <a:schemeClr val="accent3"/>
              </a:solidFill>
            </a:endParaRPr>
          </a:p>
          <a:p>
            <a:pPr eaLnBrk="1" hangingPunct="1">
              <a:buFontTx/>
              <a:buNone/>
              <a:defRPr/>
            </a:pPr>
            <a:endParaRPr lang="fr-FR" altLang="en-US" i="1" dirty="0" smtClean="0">
              <a:solidFill>
                <a:schemeClr val="tx2"/>
              </a:solidFill>
            </a:endParaRPr>
          </a:p>
        </p:txBody>
      </p:sp>
    </p:spTree>
    <p:extLst>
      <p:ext uri="{BB962C8B-B14F-4D97-AF65-F5344CB8AC3E}">
        <p14:creationId xmlns:p14="http://schemas.microsoft.com/office/powerpoint/2010/main" val="33613504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136" y="273844"/>
            <a:ext cx="7169727" cy="994172"/>
          </a:xfrm>
        </p:spPr>
        <p:txBody>
          <a:bodyPr>
            <a:normAutofit/>
          </a:bodyPr>
          <a:lstStyle/>
          <a:p>
            <a:r>
              <a:rPr lang="en-US" b="1" dirty="0" smtClean="0"/>
              <a:t>3. Règlement des différends</a:t>
            </a:r>
            <a:endParaRPr lang="fr-FR" b="1" dirty="0">
              <a:solidFill>
                <a:srgbClr val="149420"/>
              </a:solidFill>
            </a:endParaRPr>
          </a:p>
        </p:txBody>
      </p:sp>
      <p:sp>
        <p:nvSpPr>
          <p:cNvPr id="3" name="Content Placeholder 2"/>
          <p:cNvSpPr>
            <a:spLocks noGrp="1"/>
          </p:cNvSpPr>
          <p:nvPr>
            <p:ph idx="1"/>
          </p:nvPr>
        </p:nvSpPr>
        <p:spPr>
          <a:xfrm>
            <a:off x="1032162" y="1221601"/>
            <a:ext cx="7564441" cy="3373022"/>
          </a:xfrm>
        </p:spPr>
        <p:txBody>
          <a:bodyPr>
            <a:normAutofit/>
          </a:bodyPr>
          <a:lstStyle/>
          <a:p>
            <a:pPr marL="0" indent="0">
              <a:lnSpc>
                <a:spcPct val="120000"/>
              </a:lnSpc>
              <a:spcBef>
                <a:spcPts val="0"/>
              </a:spcBef>
              <a:spcAft>
                <a:spcPts val="900"/>
              </a:spcAft>
              <a:buNone/>
            </a:pPr>
            <a:r>
              <a:rPr lang="en-US" sz="2600" b="1" dirty="0" smtClean="0">
                <a:solidFill>
                  <a:schemeClr val="accent3"/>
                </a:solidFill>
              </a:rPr>
              <a:t>Système de prévention et de règlement des différends de la CIPV :</a:t>
            </a:r>
          </a:p>
          <a:p>
            <a:pPr algn="just">
              <a:lnSpc>
                <a:spcPct val="110000"/>
              </a:lnSpc>
              <a:spcBef>
                <a:spcPts val="0"/>
              </a:spcBef>
              <a:spcAft>
                <a:spcPts val="900"/>
              </a:spcAft>
              <a:buFont typeface="Wingdings" panose="05000000000000000000" pitchFamily="2" charset="2"/>
              <a:buChar char="§"/>
            </a:pPr>
            <a:r>
              <a:rPr lang="en-US" sz="2200" dirty="0" smtClean="0"/>
              <a:t>Fournit un forum informel et </a:t>
            </a:r>
            <a:r>
              <a:rPr lang="en-US" sz="2200" dirty="0" err="1" smtClean="0"/>
              <a:t>souple</a:t>
            </a:r>
            <a:r>
              <a:rPr lang="en-US" sz="2200" dirty="0" smtClean="0"/>
              <a:t> </a:t>
            </a:r>
            <a:r>
              <a:rPr lang="en-US" sz="2200" dirty="0" err="1" smtClean="0"/>
              <a:t>destiné</a:t>
            </a:r>
            <a:r>
              <a:rPr lang="en-US" sz="2200" dirty="0" smtClean="0"/>
              <a:t> à prévenir les différends.</a:t>
            </a:r>
          </a:p>
          <a:p>
            <a:pPr algn="just">
              <a:lnSpc>
                <a:spcPct val="110000"/>
              </a:lnSpc>
              <a:spcBef>
                <a:spcPts val="0"/>
              </a:spcBef>
              <a:spcAft>
                <a:spcPts val="900"/>
              </a:spcAft>
              <a:buFont typeface="Wingdings" panose="05000000000000000000" pitchFamily="2" charset="2"/>
              <a:buChar char="§"/>
            </a:pPr>
            <a:r>
              <a:rPr i="1" dirty="0" smtClean="0"/>
              <a:t>Le règlement formel des différends doit être </a:t>
            </a:r>
            <a:r>
              <a:rPr i="1" dirty="0" err="1" smtClean="0"/>
              <a:t>utilisé</a:t>
            </a:r>
            <a:r>
              <a:rPr i="1" dirty="0" smtClean="0"/>
              <a:t> </a:t>
            </a:r>
            <a:r>
              <a:rPr lang="fr-FR" i="1" dirty="0" smtClean="0"/>
              <a:t>en </a:t>
            </a:r>
            <a:r>
              <a:rPr i="1" dirty="0" smtClean="0"/>
              <a:t>« dernier recours », après échec de la procédure informelle, et a vocation à résoudre les problèmes phytosanitaires d'ordre technique.</a:t>
            </a:r>
            <a:endParaRPr lang="fr-FR" sz="2200" dirty="0"/>
          </a:p>
        </p:txBody>
      </p:sp>
    </p:spTree>
    <p:extLst>
      <p:ext uri="{BB962C8B-B14F-4D97-AF65-F5344CB8AC3E}">
        <p14:creationId xmlns:p14="http://schemas.microsoft.com/office/powerpoint/2010/main" val="1844723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450" y="273844"/>
            <a:ext cx="7169727" cy="994172"/>
          </a:xfrm>
        </p:spPr>
        <p:txBody>
          <a:bodyPr>
            <a:normAutofit/>
          </a:bodyPr>
          <a:lstStyle/>
          <a:p>
            <a:r>
              <a:rPr lang="en-US" b="1" dirty="0" smtClean="0"/>
              <a:t>4. Renforcement des capacités </a:t>
            </a:r>
            <a:endParaRPr lang="fr-FR" b="1" dirty="0"/>
          </a:p>
        </p:txBody>
      </p:sp>
      <p:sp>
        <p:nvSpPr>
          <p:cNvPr id="6" name="Content Placeholder 5"/>
          <p:cNvSpPr>
            <a:spLocks noGrp="1"/>
          </p:cNvSpPr>
          <p:nvPr>
            <p:ph idx="1"/>
          </p:nvPr>
        </p:nvSpPr>
        <p:spPr>
          <a:xfrm>
            <a:off x="1097448" y="1268016"/>
            <a:ext cx="7169729" cy="3192017"/>
          </a:xfrm>
        </p:spPr>
        <p:txBody>
          <a:bodyPr>
            <a:normAutofit fontScale="85000" lnSpcReduction="20000"/>
          </a:bodyPr>
          <a:lstStyle/>
          <a:p>
            <a:pPr marL="0" indent="0">
              <a:buNone/>
            </a:pPr>
            <a:r>
              <a:rPr lang="en-GB" sz="2700" b="1" dirty="0">
                <a:solidFill>
                  <a:schemeClr val="accent3"/>
                </a:solidFill>
              </a:rPr>
              <a:t>Activités :</a:t>
            </a:r>
          </a:p>
          <a:p>
            <a:pPr>
              <a:buFont typeface="Wingdings" panose="05000000000000000000" pitchFamily="2" charset="2"/>
              <a:buChar char="§"/>
            </a:pPr>
            <a:r>
              <a:rPr lang="en-GB" sz="2700" dirty="0" smtClean="0"/>
              <a:t>Assistance technique</a:t>
            </a:r>
          </a:p>
          <a:p>
            <a:pPr>
              <a:buFont typeface="Wingdings" panose="05000000000000000000" pitchFamily="2" charset="2"/>
              <a:buChar char="§"/>
            </a:pPr>
            <a:r>
              <a:rPr lang="en-GB" sz="2700" dirty="0" smtClean="0"/>
              <a:t>Conseils en matière de législation et de politique</a:t>
            </a:r>
            <a:endParaRPr lang="fr-FR" sz="2700" dirty="0"/>
          </a:p>
          <a:p>
            <a:pPr>
              <a:buFont typeface="Wingdings" panose="05000000000000000000" pitchFamily="2" charset="2"/>
              <a:buChar char="§"/>
            </a:pPr>
            <a:r>
              <a:rPr lang="en-GB" sz="2700" dirty="0"/>
              <a:t>Élaboration et gestion de </a:t>
            </a:r>
            <a:r>
              <a:rPr lang="en-GB" sz="2700" dirty="0" err="1" smtClean="0"/>
              <a:t>projets</a:t>
            </a:r>
            <a:r>
              <a:rPr lang="en-GB" sz="2700" dirty="0" smtClean="0"/>
              <a:t> </a:t>
            </a:r>
            <a:endParaRPr lang="en-GB" sz="2700" dirty="0"/>
          </a:p>
          <a:p>
            <a:pPr>
              <a:buFont typeface="Wingdings" panose="05000000000000000000" pitchFamily="2" charset="2"/>
              <a:buChar char="§"/>
            </a:pPr>
            <a:r>
              <a:rPr lang="en-GB" sz="2700" dirty="0" smtClean="0"/>
              <a:t>Ateliers et formations</a:t>
            </a:r>
            <a:endParaRPr lang="fr-FR" sz="2700" dirty="0"/>
          </a:p>
          <a:p>
            <a:pPr>
              <a:buFont typeface="Wingdings" panose="05000000000000000000" pitchFamily="2" charset="2"/>
              <a:buChar char="§"/>
            </a:pPr>
            <a:r>
              <a:rPr lang="en-GB" sz="2700" dirty="0"/>
              <a:t>Développement des ressources techniques de la CIPV</a:t>
            </a:r>
          </a:p>
          <a:p>
            <a:pPr>
              <a:buFont typeface="Wingdings" panose="05000000000000000000" pitchFamily="2" charset="2"/>
              <a:buChar char="§"/>
            </a:pPr>
            <a:r>
              <a:rPr lang="en-GB" sz="2700" dirty="0">
                <a:hlinkClick r:id="rId3"/>
              </a:rPr>
              <a:t>Page sur les ressources phytosanitaires</a:t>
            </a:r>
            <a:endParaRPr lang="fr-FR" sz="2700" dirty="0"/>
          </a:p>
          <a:p>
            <a:pPr marL="0" indent="0">
              <a:buNone/>
            </a:pPr>
            <a:endParaRPr lang="fr-FR" sz="2000" dirty="0">
              <a:solidFill>
                <a:schemeClr val="accent3"/>
              </a:solidFill>
            </a:endParaRPr>
          </a:p>
          <a:p>
            <a:pPr>
              <a:buFont typeface="Wingdings" panose="05000000000000000000" pitchFamily="2" charset="2"/>
              <a:buChar char="§"/>
            </a:pPr>
            <a:endParaRPr lang="fr-FR" dirty="0"/>
          </a:p>
        </p:txBody>
      </p:sp>
    </p:spTree>
    <p:extLst>
      <p:ext uri="{BB962C8B-B14F-4D97-AF65-F5344CB8AC3E}">
        <p14:creationId xmlns:p14="http://schemas.microsoft.com/office/powerpoint/2010/main" val="534506671"/>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73" y="111967"/>
            <a:ext cx="7169727" cy="831850"/>
          </a:xfrm>
        </p:spPr>
        <p:txBody>
          <a:bodyPr>
            <a:normAutofit fontScale="90000"/>
          </a:bodyPr>
          <a:lstStyle/>
          <a:p>
            <a:r>
              <a:rPr lang="fr-FR" b="1" dirty="0" smtClean="0"/>
              <a:t>Page sur les ressources phytosanitaires </a:t>
            </a:r>
            <a:r>
              <a:rPr lang="fr-FR" b="1" dirty="0" smtClean="0">
                <a:hlinkClick r:id="rId2"/>
              </a:rPr>
              <a:t>www.phytosanitary.info</a:t>
            </a:r>
            <a:r>
              <a:rPr dirty="0" smtClean="0"/>
              <a:t> </a:t>
            </a:r>
            <a:endParaRPr lang="fr-FR" b="1" dirty="0"/>
          </a:p>
        </p:txBody>
      </p:sp>
      <p:pic>
        <p:nvPicPr>
          <p:cNvPr id="4" name="Picture 3"/>
          <p:cNvPicPr>
            <a:picLocks noChangeAspect="1"/>
          </p:cNvPicPr>
          <p:nvPr/>
        </p:nvPicPr>
        <p:blipFill rotWithShape="1">
          <a:blip r:embed="rId3"/>
          <a:srcRect l="59838" t="5015" r="4462" b="17833"/>
          <a:stretch/>
        </p:blipFill>
        <p:spPr>
          <a:xfrm>
            <a:off x="2684116" y="1113454"/>
            <a:ext cx="4626833" cy="3408784"/>
          </a:xfrm>
          <a:prstGeom prst="rect">
            <a:avLst/>
          </a:prstGeom>
        </p:spPr>
      </p:pic>
    </p:spTree>
    <p:extLst>
      <p:ext uri="{BB962C8B-B14F-4D97-AF65-F5344CB8AC3E}">
        <p14:creationId xmlns:p14="http://schemas.microsoft.com/office/powerpoint/2010/main" val="146665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200" y="21880"/>
            <a:ext cx="7540918" cy="994172"/>
          </a:xfrm>
        </p:spPr>
        <p:txBody>
          <a:bodyPr>
            <a:normAutofit fontScale="90000"/>
          </a:bodyPr>
          <a:lstStyle/>
          <a:p>
            <a:r>
              <a:rPr lang="en-US" b="1" dirty="0" smtClean="0"/>
              <a:t>Atteindre les objectifs de de la CIPV - Structure</a:t>
            </a:r>
            <a:endParaRPr lang="fr-FR" b="1" dirty="0"/>
          </a:p>
        </p:txBody>
      </p:sp>
      <p:sp>
        <p:nvSpPr>
          <p:cNvPr id="3" name="Content Placeholder 2"/>
          <p:cNvSpPr>
            <a:spLocks noGrp="1"/>
          </p:cNvSpPr>
          <p:nvPr>
            <p:ph sz="half" idx="1"/>
          </p:nvPr>
        </p:nvSpPr>
        <p:spPr>
          <a:xfrm>
            <a:off x="858199" y="1028752"/>
            <a:ext cx="2582380" cy="3478511"/>
          </a:xfrm>
        </p:spPr>
        <p:txBody>
          <a:bodyPr>
            <a:normAutofit/>
          </a:bodyPr>
          <a:lstStyle/>
          <a:p>
            <a:pPr marL="0" indent="0">
              <a:buNone/>
            </a:pPr>
            <a:r>
              <a:rPr lang="en-US" sz="2600" b="1" dirty="0" smtClean="0">
                <a:solidFill>
                  <a:schemeClr val="accent3"/>
                </a:solidFill>
              </a:rPr>
              <a:t>Partenaires</a:t>
            </a:r>
            <a:endParaRPr lang="fr-FR" dirty="0"/>
          </a:p>
          <a:p>
            <a:pPr marL="0" indent="0">
              <a:buNone/>
            </a:pPr>
            <a:endParaRPr lang="fr-FR" dirty="0"/>
          </a:p>
        </p:txBody>
      </p:sp>
      <p:sp>
        <p:nvSpPr>
          <p:cNvPr id="4" name="Content Placeholder 3"/>
          <p:cNvSpPr>
            <a:spLocks noGrp="1"/>
          </p:cNvSpPr>
          <p:nvPr>
            <p:ph sz="half" idx="2"/>
          </p:nvPr>
        </p:nvSpPr>
        <p:spPr>
          <a:xfrm>
            <a:off x="3532709" y="1054152"/>
            <a:ext cx="4340644" cy="3282877"/>
          </a:xfrm>
        </p:spPr>
        <p:txBody>
          <a:bodyPr>
            <a:normAutofit/>
          </a:bodyPr>
          <a:lstStyle/>
          <a:p>
            <a:pPr marL="0" indent="0" algn="ctr">
              <a:buNone/>
            </a:pPr>
            <a:r>
              <a:rPr lang="en-GB" sz="2600" b="1" dirty="0" smtClean="0">
                <a:solidFill>
                  <a:schemeClr val="accent3"/>
                </a:solidFill>
              </a:rPr>
              <a:t>Gouvernance</a:t>
            </a:r>
            <a:endParaRPr lang="fr-FR" sz="2600" b="1" dirty="0">
              <a:solidFill>
                <a:schemeClr val="accent3"/>
              </a:solidFill>
            </a:endParaRPr>
          </a:p>
        </p:txBody>
      </p:sp>
      <p:sp>
        <p:nvSpPr>
          <p:cNvPr id="7" name="Rectangle 6"/>
          <p:cNvSpPr/>
          <p:nvPr/>
        </p:nvSpPr>
        <p:spPr>
          <a:xfrm>
            <a:off x="3283529" y="1527165"/>
            <a:ext cx="4783280" cy="482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solidFill>
                  <a:schemeClr val="tx1"/>
                </a:solidFill>
              </a:rPr>
              <a:t>Commission des mesures phytosanitaires (CMP)</a:t>
            </a:r>
          </a:p>
          <a:p>
            <a:pPr algn="ctr"/>
            <a:r>
              <a:rPr lang="en-GB" b="1" dirty="0" smtClean="0">
                <a:solidFill>
                  <a:schemeClr val="tx1"/>
                </a:solidFill>
              </a:rPr>
              <a:t>182 parties contractantes en 2016 </a:t>
            </a:r>
            <a:endParaRPr lang="fr-FR" b="1" dirty="0">
              <a:solidFill>
                <a:schemeClr val="tx1"/>
              </a:solidFill>
            </a:endParaRPr>
          </a:p>
        </p:txBody>
      </p:sp>
      <p:sp>
        <p:nvSpPr>
          <p:cNvPr id="9" name="Rectangle 8"/>
          <p:cNvSpPr/>
          <p:nvPr/>
        </p:nvSpPr>
        <p:spPr>
          <a:xfrm>
            <a:off x="3283528" y="2270271"/>
            <a:ext cx="4783281" cy="51043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50" b="1" dirty="0" smtClean="0"/>
              <a:t>Bureau de la CMP - 7 représentants régionaux</a:t>
            </a:r>
          </a:p>
          <a:p>
            <a:pPr algn="ctr"/>
            <a:r>
              <a:rPr lang="en-GB" sz="1350" b="1" dirty="0" smtClean="0"/>
              <a:t>Groupe sur la planification stratégique (SPG) et Comité financier </a:t>
            </a:r>
            <a:endParaRPr lang="fr-FR" sz="1350" b="1" dirty="0"/>
          </a:p>
        </p:txBody>
      </p:sp>
      <p:sp>
        <p:nvSpPr>
          <p:cNvPr id="10" name="Rectangle 9"/>
          <p:cNvSpPr/>
          <p:nvPr/>
        </p:nvSpPr>
        <p:spPr>
          <a:xfrm>
            <a:off x="3283530" y="2957386"/>
            <a:ext cx="1136342" cy="6417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Comité des normes (CN)</a:t>
            </a:r>
            <a:endParaRPr lang="fr-FR" b="1" dirty="0"/>
          </a:p>
        </p:txBody>
      </p:sp>
      <p:sp>
        <p:nvSpPr>
          <p:cNvPr id="11" name="Rectangle 10"/>
          <p:cNvSpPr/>
          <p:nvPr/>
        </p:nvSpPr>
        <p:spPr>
          <a:xfrm>
            <a:off x="4512002" y="2957386"/>
            <a:ext cx="2013461" cy="641708"/>
          </a:xfrm>
          <a:prstGeom prst="rect">
            <a:avLst/>
          </a:prstGeom>
        </p:spPr>
        <p:style>
          <a:lnRef idx="1">
            <a:schemeClr val="accent2"/>
          </a:lnRef>
          <a:fillRef idx="2">
            <a:schemeClr val="accent2"/>
          </a:fillRef>
          <a:effectRef idx="1">
            <a:schemeClr val="accent2"/>
          </a:effectRef>
          <a:fontRef idx="minor">
            <a:schemeClr val="dk1"/>
          </a:fontRef>
        </p:style>
        <p:txBody>
          <a:bodyPr lIns="36000" tIns="36000" rIns="36000" bIns="36000" rtlCol="0" anchor="ctr"/>
          <a:lstStyle/>
          <a:p>
            <a:pPr algn="ctr"/>
            <a:r>
              <a:rPr lang="en-GB" sz="1300" b="1" dirty="0" smtClean="0"/>
              <a:t>Organe subsidiaire chargé du règlement des différends au titre de la CIPV</a:t>
            </a:r>
            <a:endParaRPr lang="fr-FR" sz="1300" b="1" dirty="0"/>
          </a:p>
        </p:txBody>
      </p:sp>
      <p:sp>
        <p:nvSpPr>
          <p:cNvPr id="12" name="Rectangle 11"/>
          <p:cNvSpPr/>
          <p:nvPr/>
        </p:nvSpPr>
        <p:spPr>
          <a:xfrm>
            <a:off x="6625982" y="2958088"/>
            <a:ext cx="1425842" cy="6410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300" b="1" dirty="0" smtClean="0"/>
              <a:t>Comité chargé du renforcement des capacités </a:t>
            </a:r>
            <a:endParaRPr lang="fr-FR" sz="1300" b="1" dirty="0"/>
          </a:p>
        </p:txBody>
      </p:sp>
      <p:sp>
        <p:nvSpPr>
          <p:cNvPr id="13" name="Rectangle 12"/>
          <p:cNvSpPr/>
          <p:nvPr/>
        </p:nvSpPr>
        <p:spPr>
          <a:xfrm>
            <a:off x="3283530" y="3775775"/>
            <a:ext cx="4768293" cy="8041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Groupes techniques, groupes de travail d’experts, Groupe sur la planification stratégique (SPG), ateliers, consultations techniques pour mettre en œuvre les décisions de la CMP et établir des plans stratégiques.   </a:t>
            </a:r>
            <a:endParaRPr lang="fr-FR" b="1" dirty="0"/>
          </a:p>
        </p:txBody>
      </p:sp>
      <p:sp>
        <p:nvSpPr>
          <p:cNvPr id="14" name="Rectangle 13"/>
          <p:cNvSpPr/>
          <p:nvPr/>
        </p:nvSpPr>
        <p:spPr>
          <a:xfrm>
            <a:off x="858200" y="1514007"/>
            <a:ext cx="2253898" cy="5089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Organisations régionales de la protection des végétaux  </a:t>
            </a:r>
            <a:endParaRPr lang="fr-FR" b="1" dirty="0"/>
          </a:p>
        </p:txBody>
      </p:sp>
      <p:sp>
        <p:nvSpPr>
          <p:cNvPr id="16" name="Rectangle 15"/>
          <p:cNvSpPr/>
          <p:nvPr/>
        </p:nvSpPr>
        <p:spPr>
          <a:xfrm>
            <a:off x="8169082" y="1510344"/>
            <a:ext cx="460070" cy="3010958"/>
          </a:xfrm>
          <a:prstGeom prst="rect">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en-GB" b="1" dirty="0" smtClean="0"/>
              <a:t>Le Secrétariat de la CIPV est hébergé et assuré par la FAO </a:t>
            </a:r>
            <a:endParaRPr lang="fr-FR" b="1" dirty="0"/>
          </a:p>
        </p:txBody>
      </p:sp>
      <p:cxnSp>
        <p:nvCxnSpPr>
          <p:cNvPr id="18" name="Straight Arrow Connector 17"/>
          <p:cNvCxnSpPr/>
          <p:nvPr/>
        </p:nvCxnSpPr>
        <p:spPr>
          <a:xfrm>
            <a:off x="5626100" y="2022924"/>
            <a:ext cx="0" cy="247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2"/>
          </p:cNvCxnSpPr>
          <p:nvPr/>
        </p:nvCxnSpPr>
        <p:spPr>
          <a:xfrm>
            <a:off x="5675169" y="2780706"/>
            <a:ext cx="27132" cy="17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58200" y="2186673"/>
            <a:ext cx="2271519" cy="5089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smtClean="0"/>
              <a:t>Convention sur la diversité biologique (CDB)</a:t>
            </a:r>
            <a:endParaRPr lang="fr-FR" b="1" dirty="0"/>
          </a:p>
        </p:txBody>
      </p:sp>
    </p:spTree>
    <p:extLst>
      <p:ext uri="{BB962C8B-B14F-4D97-AF65-F5344CB8AC3E}">
        <p14:creationId xmlns:p14="http://schemas.microsoft.com/office/powerpoint/2010/main" val="1291346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12" y="273844"/>
            <a:ext cx="7169727" cy="994172"/>
          </a:xfrm>
        </p:spPr>
        <p:txBody>
          <a:bodyPr/>
          <a:lstStyle/>
          <a:p>
            <a:r>
              <a:rPr lang="en-US" b="1" dirty="0" smtClean="0"/>
              <a:t>Atteindre les objectifs de de la CIPV</a:t>
            </a:r>
            <a:endParaRPr lang="fr-FR" b="1" dirty="0"/>
          </a:p>
        </p:txBody>
      </p:sp>
      <p:sp>
        <p:nvSpPr>
          <p:cNvPr id="3" name="Content Placeholder 2"/>
          <p:cNvSpPr>
            <a:spLocks noGrp="1"/>
          </p:cNvSpPr>
          <p:nvPr>
            <p:ph idx="1"/>
          </p:nvPr>
        </p:nvSpPr>
        <p:spPr>
          <a:xfrm>
            <a:off x="1027112" y="1268016"/>
            <a:ext cx="7169729" cy="3118475"/>
          </a:xfrm>
        </p:spPr>
        <p:txBody>
          <a:bodyPr>
            <a:normAutofit/>
          </a:bodyPr>
          <a:lstStyle/>
          <a:p>
            <a:pPr algn="just"/>
            <a:r>
              <a:rPr lang="en-US" sz="2400" dirty="0"/>
              <a:t>Chaque partie contractante établit une organisation nationale de la protection des végétaux (</a:t>
            </a:r>
            <a:r>
              <a:rPr lang="en-US" sz="2400" dirty="0" smtClean="0"/>
              <a:t>ONPV) </a:t>
            </a:r>
            <a:r>
              <a:rPr lang="en-US" sz="2400" dirty="0" err="1" smtClean="0"/>
              <a:t>en</a:t>
            </a:r>
            <a:r>
              <a:rPr lang="en-US" sz="2400" dirty="0" smtClean="0"/>
              <a:t> </a:t>
            </a:r>
            <a:r>
              <a:rPr lang="en-US" sz="2400" dirty="0"/>
              <a:t>tant que seule autorité nationale habilitée à prendre des décisions en matière de santé des végétaux.</a:t>
            </a:r>
            <a:endParaRPr lang="fr-FR" sz="2400" dirty="0"/>
          </a:p>
          <a:p>
            <a:pPr algn="just"/>
            <a:r>
              <a:rPr lang="en-US" sz="2400" dirty="0" smtClean="0"/>
              <a:t>Les </a:t>
            </a:r>
            <a:r>
              <a:rPr lang="en-US" sz="2400" dirty="0" err="1"/>
              <a:t>organisations</a:t>
            </a:r>
            <a:r>
              <a:rPr lang="en-US" sz="2400" dirty="0"/>
              <a:t> </a:t>
            </a:r>
            <a:r>
              <a:rPr lang="en-US" sz="2400" dirty="0" err="1" smtClean="0"/>
              <a:t>régionales</a:t>
            </a:r>
            <a:r>
              <a:rPr lang="en-US" sz="2400" dirty="0" smtClean="0"/>
              <a:t> de la protection des végétaux (ORPV) </a:t>
            </a:r>
            <a:r>
              <a:rPr lang="en-US" sz="2400" dirty="0" err="1" smtClean="0"/>
              <a:t>aident</a:t>
            </a:r>
            <a:r>
              <a:rPr lang="en-US" sz="2400" dirty="0" smtClean="0"/>
              <a:t> </a:t>
            </a:r>
            <a:r>
              <a:rPr lang="en-US" sz="2400" dirty="0" err="1" smtClean="0"/>
              <a:t>leur</a:t>
            </a:r>
            <a:r>
              <a:rPr lang="en-US" sz="2400" dirty="0" smtClean="0"/>
              <a:t> </a:t>
            </a:r>
            <a:r>
              <a:rPr lang="en-US" sz="2400" dirty="0" err="1" smtClean="0"/>
              <a:t>région</a:t>
            </a:r>
            <a:r>
              <a:rPr lang="en-US" sz="2400" dirty="0" smtClean="0"/>
              <a:t> à mettre en œuvre la CIPV et ses normes internationales pour les mesures phytosanitaires (NIMP).</a:t>
            </a:r>
            <a:endParaRPr lang="fr-FR" sz="2400" dirty="0"/>
          </a:p>
        </p:txBody>
      </p:sp>
    </p:spTree>
    <p:extLst>
      <p:ext uri="{BB962C8B-B14F-4D97-AF65-F5344CB8AC3E}">
        <p14:creationId xmlns:p14="http://schemas.microsoft.com/office/powerpoint/2010/main" val="2343146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568" y="273844"/>
            <a:ext cx="7169727" cy="994172"/>
          </a:xfrm>
        </p:spPr>
        <p:txBody>
          <a:bodyPr/>
          <a:lstStyle/>
          <a:p>
            <a:r>
              <a:rPr lang="en-US" b="1" dirty="0"/>
              <a:t>Avantages pour les parties contractantes </a:t>
            </a:r>
            <a:endParaRPr lang="fr-FR" b="1" dirty="0"/>
          </a:p>
        </p:txBody>
      </p:sp>
      <p:sp>
        <p:nvSpPr>
          <p:cNvPr id="3" name="Content Placeholder 2"/>
          <p:cNvSpPr>
            <a:spLocks noGrp="1"/>
          </p:cNvSpPr>
          <p:nvPr>
            <p:ph idx="1"/>
          </p:nvPr>
        </p:nvSpPr>
        <p:spPr>
          <a:xfrm>
            <a:off x="970384" y="1369219"/>
            <a:ext cx="7497761" cy="3118475"/>
          </a:xfrm>
        </p:spPr>
        <p:txBody>
          <a:bodyPr>
            <a:normAutofit/>
          </a:bodyPr>
          <a:lstStyle/>
          <a:p>
            <a:pPr algn="just"/>
            <a:r>
              <a:rPr lang="en-US" sz="2300" dirty="0"/>
              <a:t>Peuvent agir plus efficacement pour prévenir l'introduction et la dissémination des organismes nuisibles</a:t>
            </a:r>
            <a:endParaRPr lang="fr-FR" sz="2300" dirty="0"/>
          </a:p>
          <a:p>
            <a:pPr algn="just"/>
            <a:r>
              <a:rPr lang="en-US" sz="2300" dirty="0" smtClean="0"/>
              <a:t>Cohérence avec l'Accord SPS de l'OMC</a:t>
            </a:r>
            <a:endParaRPr lang="fr-FR" sz="2300" dirty="0"/>
          </a:p>
          <a:p>
            <a:pPr algn="just"/>
            <a:r>
              <a:rPr lang="en-US" sz="2300" dirty="0" smtClean="0"/>
              <a:t>La plupart des principaux partenaires commerciaux et membres de l'OMC sont parties contractantes à la CIPV</a:t>
            </a:r>
            <a:endParaRPr lang="fr-FR" sz="2300" dirty="0"/>
          </a:p>
          <a:p>
            <a:pPr algn="just"/>
            <a:r>
              <a:rPr lang="en-US" sz="2300" dirty="0" smtClean="0"/>
              <a:t>Plus grande crédibilité des systèmes phytosanitaires nationaux vis-à-vis des partenaires commerciaux</a:t>
            </a:r>
            <a:endParaRPr lang="fr-FR" sz="2300" dirty="0"/>
          </a:p>
        </p:txBody>
      </p:sp>
    </p:spTree>
    <p:extLst>
      <p:ext uri="{BB962C8B-B14F-4D97-AF65-F5344CB8AC3E}">
        <p14:creationId xmlns:p14="http://schemas.microsoft.com/office/powerpoint/2010/main" val="145986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Présentation générale 	</a:t>
            </a:r>
            <a:r>
              <a:t/>
            </a:r>
            <a:br/>
            <a:endParaRPr lang="fr-FR"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3200" dirty="0" smtClean="0"/>
              <a:t>Définition et objectif</a:t>
            </a:r>
          </a:p>
          <a:p>
            <a:pPr>
              <a:buFont typeface="Wingdings" panose="05000000000000000000" pitchFamily="2" charset="2"/>
              <a:buChar char="§"/>
            </a:pPr>
            <a:r>
              <a:rPr lang="en-GB" sz="3200" dirty="0" smtClean="0"/>
              <a:t>Activités de base</a:t>
            </a:r>
          </a:p>
          <a:p>
            <a:pPr>
              <a:buFont typeface="Wingdings" panose="05000000000000000000" pitchFamily="2" charset="2"/>
              <a:buChar char="§"/>
            </a:pPr>
            <a:r>
              <a:rPr lang="en-GB" sz="3200" dirty="0" smtClean="0"/>
              <a:t>Relation entre les ONPV et la CIPV</a:t>
            </a:r>
          </a:p>
          <a:p>
            <a:pPr>
              <a:buFont typeface="Wingdings" panose="05000000000000000000" pitchFamily="2" charset="2"/>
              <a:buChar char="§"/>
            </a:pPr>
            <a:endParaRPr lang="fr-FR" dirty="0" smtClean="0"/>
          </a:p>
          <a:p>
            <a:pPr>
              <a:buFont typeface="Wingdings" panose="05000000000000000000" pitchFamily="2" charset="2"/>
              <a:buChar char="§"/>
            </a:pPr>
            <a:endParaRPr lang="fr-FR" dirty="0" smtClean="0"/>
          </a:p>
          <a:p>
            <a:pPr>
              <a:buFont typeface="Wingdings" panose="05000000000000000000" pitchFamily="2" charset="2"/>
              <a:buChar char="§"/>
            </a:pPr>
            <a:endParaRPr lang="fr-FR" dirty="0" smtClean="0"/>
          </a:p>
          <a:p>
            <a:pPr>
              <a:buFont typeface="Wingdings" panose="05000000000000000000" pitchFamily="2" charset="2"/>
              <a:buChar char="§"/>
            </a:pPr>
            <a:endParaRPr lang="fr-FR" dirty="0" smtClean="0"/>
          </a:p>
        </p:txBody>
      </p:sp>
    </p:spTree>
    <p:extLst>
      <p:ext uri="{BB962C8B-B14F-4D97-AF65-F5344CB8AC3E}">
        <p14:creationId xmlns:p14="http://schemas.microsoft.com/office/powerpoint/2010/main" val="581515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72" y="173370"/>
            <a:ext cx="7169727" cy="994172"/>
          </a:xfrm>
        </p:spPr>
        <p:txBody>
          <a:bodyPr/>
          <a:lstStyle/>
          <a:p>
            <a:r>
              <a:rPr lang="en-US" b="1" dirty="0"/>
              <a:t>Avantages pour les parties contractantes </a:t>
            </a:r>
            <a:endParaRPr lang="fr-FR" b="1" dirty="0"/>
          </a:p>
        </p:txBody>
      </p:sp>
      <p:sp>
        <p:nvSpPr>
          <p:cNvPr id="3" name="Content Placeholder 2"/>
          <p:cNvSpPr>
            <a:spLocks noGrp="1"/>
          </p:cNvSpPr>
          <p:nvPr>
            <p:ph idx="1"/>
          </p:nvPr>
        </p:nvSpPr>
        <p:spPr>
          <a:xfrm>
            <a:off x="950072" y="1369219"/>
            <a:ext cx="7169729" cy="3118475"/>
          </a:xfrm>
        </p:spPr>
        <p:txBody>
          <a:bodyPr>
            <a:normAutofit/>
          </a:bodyPr>
          <a:lstStyle/>
          <a:p>
            <a:pPr algn="just"/>
            <a:r>
              <a:rPr lang="en-US" sz="2400" dirty="0"/>
              <a:t>Contribution directe et active aux processus d'harmonisation mondiale, notamment en ce qui concerne l'élaboration des NIMP</a:t>
            </a:r>
            <a:endParaRPr lang="fr-FR" sz="2400" dirty="0"/>
          </a:p>
          <a:p>
            <a:pPr algn="just"/>
            <a:r>
              <a:rPr lang="en-US" sz="2400" dirty="0" smtClean="0"/>
              <a:t>Opportunités d'interagir avec d'autres accords internationaux relatifs au commerce et à l'environnement (Accord SPS de l'OMC, CDB, CITES, etc.)</a:t>
            </a:r>
            <a:endParaRPr lang="fr-FR" sz="2400" dirty="0"/>
          </a:p>
        </p:txBody>
      </p:sp>
    </p:spTree>
    <p:extLst>
      <p:ext uri="{BB962C8B-B14F-4D97-AF65-F5344CB8AC3E}">
        <p14:creationId xmlns:p14="http://schemas.microsoft.com/office/powerpoint/2010/main" val="3525773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4294967295"/>
          </p:nvPr>
        </p:nvSpPr>
        <p:spPr>
          <a:xfrm>
            <a:off x="1454021" y="833438"/>
            <a:ext cx="6172200" cy="3108325"/>
          </a:xfrm>
        </p:spPr>
        <p:txBody>
          <a:bodyPr>
            <a:noAutofit/>
          </a:bodyPr>
          <a:lstStyle/>
          <a:p>
            <a:pPr marL="0" indent="0" algn="ctr">
              <a:spcAft>
                <a:spcPts val="900"/>
              </a:spcAft>
              <a:buNone/>
            </a:pPr>
            <a:r>
              <a:rPr lang="en-GB" altLang="en-US" sz="2400" b="1" dirty="0"/>
              <a:t>Secrétariat de la CIPV</a:t>
            </a:r>
          </a:p>
          <a:p>
            <a:pPr marL="0" indent="0" algn="ctr">
              <a:spcAft>
                <a:spcPts val="900"/>
              </a:spcAft>
              <a:buNone/>
            </a:pPr>
            <a:r>
              <a:rPr lang="en-GB" altLang="en-US" sz="2400" b="1" dirty="0"/>
              <a:t>Viale</a:t>
            </a:r>
            <a:r>
              <a:rPr dirty="0" smtClean="0"/>
              <a:t> </a:t>
            </a:r>
            <a:r>
              <a:rPr lang="en-GB" altLang="en-US" sz="2400" b="1" dirty="0"/>
              <a:t>delle</a:t>
            </a:r>
            <a:r>
              <a:rPr dirty="0" smtClean="0"/>
              <a:t> </a:t>
            </a:r>
            <a:r>
              <a:rPr lang="en-GB" altLang="en-US" sz="2400" b="1" dirty="0"/>
              <a:t>Terme di Caracalla 1</a:t>
            </a:r>
          </a:p>
          <a:p>
            <a:pPr marL="0" indent="0" algn="ctr">
              <a:spcAft>
                <a:spcPts val="900"/>
              </a:spcAft>
              <a:buNone/>
            </a:pPr>
            <a:r>
              <a:rPr lang="en-GB" altLang="en-US" sz="2400" b="1" dirty="0"/>
              <a:t>00153 Rome (Italie)</a:t>
            </a:r>
          </a:p>
          <a:p>
            <a:pPr marL="0" indent="0" algn="ctr">
              <a:spcAft>
                <a:spcPts val="900"/>
              </a:spcAft>
              <a:buNone/>
            </a:pPr>
            <a:r>
              <a:rPr lang="en-GB" altLang="en-US" sz="2400" b="1" u="sng" dirty="0"/>
              <a:t>Téléphone :</a:t>
            </a:r>
            <a:r>
              <a:rPr lang="en-GB" altLang="en-US" sz="2400" b="1" dirty="0"/>
              <a:t> (+39) 06 5705 4812</a:t>
            </a:r>
          </a:p>
          <a:p>
            <a:pPr marL="0" indent="0" algn="ctr">
              <a:spcAft>
                <a:spcPts val="900"/>
              </a:spcAft>
              <a:buNone/>
            </a:pPr>
            <a:r>
              <a:rPr lang="en-GB" altLang="en-US" sz="2400" b="1" u="sng" dirty="0"/>
              <a:t>Courriel :</a:t>
            </a:r>
            <a:r>
              <a:rPr dirty="0" smtClean="0"/>
              <a:t> </a:t>
            </a:r>
            <a:r>
              <a:rPr lang="en-GB" altLang="en-US" sz="2400" b="1" dirty="0" smtClean="0">
                <a:hlinkClick r:id="rId2"/>
              </a:rPr>
              <a:t>ippc@fao.org</a:t>
            </a:r>
            <a:endParaRPr lang="fr-FR" altLang="en-US" sz="2400" b="1" dirty="0">
              <a:ea typeface="ＭＳ Ｐゴシック" pitchFamily="34" charset="-128"/>
            </a:endParaRPr>
          </a:p>
          <a:p>
            <a:pPr marL="0" indent="0" algn="ctr">
              <a:spcAft>
                <a:spcPts val="900"/>
              </a:spcAft>
              <a:buNone/>
            </a:pPr>
            <a:r>
              <a:rPr lang="en-GB" altLang="en-US" sz="2400" b="1" u="sng" dirty="0" smtClean="0"/>
              <a:t>Site </a:t>
            </a:r>
            <a:r>
              <a:rPr lang="en-GB" altLang="en-US" sz="2400" b="1" u="sng" dirty="0"/>
              <a:t>Internet :</a:t>
            </a:r>
            <a:r>
              <a:rPr dirty="0" smtClean="0"/>
              <a:t> </a:t>
            </a:r>
            <a:r>
              <a:rPr lang="en-GB" altLang="en-US" sz="2400" b="1" dirty="0">
                <a:hlinkClick r:id="rId3"/>
              </a:rPr>
              <a:t>www.ippc.int/fr</a:t>
            </a:r>
            <a:r>
              <a:rPr lang="en-GB" altLang="en-US" sz="2400" b="1" dirty="0"/>
              <a:t>, </a:t>
            </a:r>
            <a:r>
              <a:rPr lang="en-GB" altLang="en-US" sz="2400" b="1" dirty="0">
                <a:hlinkClick r:id="rId4"/>
              </a:rPr>
              <a:t>www.phytosanitary.info</a:t>
            </a:r>
            <a:r>
              <a:rPr dirty="0" smtClean="0"/>
              <a:t> </a:t>
            </a:r>
          </a:p>
        </p:txBody>
      </p:sp>
    </p:spTree>
    <p:extLst>
      <p:ext uri="{BB962C8B-B14F-4D97-AF65-F5344CB8AC3E}">
        <p14:creationId xmlns:p14="http://schemas.microsoft.com/office/powerpoint/2010/main" val="747709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Examen du texte de la Convention</a:t>
            </a:r>
            <a:endParaRPr lang="fr-FR" sz="4000" dirty="0"/>
          </a:p>
        </p:txBody>
      </p:sp>
      <p:sp>
        <p:nvSpPr>
          <p:cNvPr id="3" name="Content Placeholder 2"/>
          <p:cNvSpPr>
            <a:spLocks noGrp="1"/>
          </p:cNvSpPr>
          <p:nvPr>
            <p:ph idx="1"/>
          </p:nvPr>
        </p:nvSpPr>
        <p:spPr>
          <a:xfrm>
            <a:off x="1298417" y="1597819"/>
            <a:ext cx="7169729" cy="3118475"/>
          </a:xfrm>
        </p:spPr>
        <p:txBody>
          <a:bodyPr>
            <a:normAutofit/>
          </a:bodyPr>
          <a:lstStyle/>
          <a:p>
            <a:pPr marL="0" indent="0">
              <a:buNone/>
            </a:pPr>
            <a:endParaRPr lang="fr-FR" sz="2800" dirty="0" smtClean="0"/>
          </a:p>
          <a:p>
            <a:pPr marL="0" indent="0">
              <a:buNone/>
            </a:pPr>
            <a:r>
              <a:rPr lang="en-US" sz="3200" dirty="0" smtClean="0"/>
              <a:t>Examinez par groupes de trois personnes le texte de la Convention et discutez des questions suivantes :</a:t>
            </a:r>
            <a:endParaRPr lang="fr-FR" sz="3200" dirty="0"/>
          </a:p>
        </p:txBody>
      </p:sp>
    </p:spTree>
    <p:extLst>
      <p:ext uri="{BB962C8B-B14F-4D97-AF65-F5344CB8AC3E}">
        <p14:creationId xmlns:p14="http://schemas.microsoft.com/office/powerpoint/2010/main" val="3259699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593" y="203506"/>
            <a:ext cx="7192003" cy="994172"/>
          </a:xfrm>
        </p:spPr>
        <p:txBody>
          <a:bodyPr/>
          <a:lstStyle/>
          <a:p>
            <a:r>
              <a:rPr lang="en-US" b="1" dirty="0" smtClean="0">
                <a:solidFill>
                  <a:srgbClr val="FF0000"/>
                </a:solidFill>
              </a:rPr>
              <a:t>Exercice 1 : Responsabilités de l'ONPV</a:t>
            </a:r>
          </a:p>
        </p:txBody>
      </p:sp>
      <p:sp>
        <p:nvSpPr>
          <p:cNvPr id="3" name="Content Placeholder 2"/>
          <p:cNvSpPr>
            <a:spLocks noGrp="1"/>
          </p:cNvSpPr>
          <p:nvPr>
            <p:ph idx="1"/>
          </p:nvPr>
        </p:nvSpPr>
        <p:spPr>
          <a:xfrm>
            <a:off x="954593" y="1197678"/>
            <a:ext cx="7554925" cy="3347878"/>
          </a:xfrm>
        </p:spPr>
        <p:txBody>
          <a:bodyPr/>
          <a:lstStyle/>
          <a:p>
            <a:pPr marL="0" indent="0" algn="just">
              <a:buNone/>
            </a:pPr>
            <a:endParaRPr lang="fr-FR" dirty="0" smtClean="0">
              <a:solidFill>
                <a:srgbClr val="C00000"/>
              </a:solidFill>
            </a:endParaRPr>
          </a:p>
          <a:p>
            <a:pPr marL="0" indent="0" algn="just">
              <a:buNone/>
            </a:pPr>
            <a:r>
              <a:rPr lang="en-US" sz="2800" b="1" dirty="0" smtClean="0"/>
              <a:t>Après avoir lu l'article IV, identifiez et analysez les difficultés que vous rencontrez dans la mise en œuvre de </a:t>
            </a:r>
            <a:r>
              <a:rPr lang="en-US" sz="2800" b="1" dirty="0" err="1" smtClean="0"/>
              <a:t>l'une</a:t>
            </a:r>
            <a:r>
              <a:rPr lang="en-US" sz="2800" b="1" dirty="0" smtClean="0"/>
              <a:t> des </a:t>
            </a:r>
            <a:r>
              <a:rPr lang="en-US" sz="2800" b="1" dirty="0" err="1" smtClean="0"/>
              <a:t>responsabilités</a:t>
            </a:r>
            <a:r>
              <a:rPr lang="en-US" sz="2800" b="1" dirty="0" smtClean="0"/>
              <a:t> </a:t>
            </a:r>
            <a:r>
              <a:rPr lang="en-US" sz="2800" b="1" dirty="0" err="1" smtClean="0"/>
              <a:t>énoncées</a:t>
            </a:r>
            <a:endParaRPr lang="fr-FR" sz="2800" b="1" dirty="0"/>
          </a:p>
        </p:txBody>
      </p:sp>
    </p:spTree>
    <p:extLst>
      <p:ext uri="{BB962C8B-B14F-4D97-AF65-F5344CB8AC3E}">
        <p14:creationId xmlns:p14="http://schemas.microsoft.com/office/powerpoint/2010/main" val="337938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593" y="203506"/>
            <a:ext cx="7192003" cy="994172"/>
          </a:xfrm>
        </p:spPr>
        <p:txBody>
          <a:bodyPr/>
          <a:lstStyle/>
          <a:p>
            <a:r>
              <a:rPr lang="en-US" b="1" dirty="0" smtClean="0">
                <a:solidFill>
                  <a:srgbClr val="FF0000"/>
                </a:solidFill>
              </a:rPr>
              <a:t>Exercice 2 : Parties contractantes </a:t>
            </a:r>
            <a:endParaRPr lang="fr-FR" b="1" dirty="0">
              <a:solidFill>
                <a:srgbClr val="FF0000"/>
              </a:solidFill>
            </a:endParaRPr>
          </a:p>
        </p:txBody>
      </p:sp>
      <p:sp>
        <p:nvSpPr>
          <p:cNvPr id="3" name="Content Placeholder 2"/>
          <p:cNvSpPr>
            <a:spLocks noGrp="1"/>
          </p:cNvSpPr>
          <p:nvPr>
            <p:ph idx="1"/>
          </p:nvPr>
        </p:nvSpPr>
        <p:spPr>
          <a:xfrm>
            <a:off x="954593" y="1197678"/>
            <a:ext cx="7554925" cy="3347878"/>
          </a:xfrm>
        </p:spPr>
        <p:txBody>
          <a:bodyPr/>
          <a:lstStyle/>
          <a:p>
            <a:pPr marL="0" indent="0">
              <a:buNone/>
            </a:pPr>
            <a:endParaRPr lang="fr-FR" sz="2400" b="1" dirty="0" smtClean="0"/>
          </a:p>
          <a:p>
            <a:pPr marL="0" indent="0">
              <a:buNone/>
            </a:pPr>
            <a:r>
              <a:rPr lang="en-GB" sz="2800" b="1" dirty="0"/>
              <a:t>Imaginez que votre pays </a:t>
            </a:r>
            <a:r>
              <a:rPr lang="en-GB" sz="2800" b="1" dirty="0" smtClean="0"/>
              <a:t>ne </a:t>
            </a:r>
            <a:r>
              <a:rPr lang="en-GB" sz="2800" b="1" smtClean="0"/>
              <a:t>soit </a:t>
            </a:r>
            <a:r>
              <a:rPr lang="en-GB" sz="2800" b="1" dirty="0"/>
              <a:t>pas pas partie contractante à la CIPV : </a:t>
            </a:r>
            <a:endParaRPr lang="fr-FR" sz="2800" b="1" dirty="0" smtClean="0"/>
          </a:p>
          <a:p>
            <a:pPr marL="0" indent="0">
              <a:buNone/>
            </a:pPr>
            <a:r>
              <a:rPr lang="en-GB" sz="2800" b="1" dirty="0" smtClean="0"/>
              <a:t>Quelles conséquences cela aurait-il ?</a:t>
            </a:r>
            <a:endParaRPr lang="fr-FR" sz="2800" dirty="0" smtClean="0">
              <a:solidFill>
                <a:srgbClr val="C00000"/>
              </a:solidFill>
            </a:endParaRPr>
          </a:p>
        </p:txBody>
      </p:sp>
    </p:spTree>
    <p:extLst>
      <p:ext uri="{BB962C8B-B14F-4D97-AF65-F5344CB8AC3E}">
        <p14:creationId xmlns:p14="http://schemas.microsoft.com/office/powerpoint/2010/main" val="273872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499" y="273844"/>
            <a:ext cx="7169727" cy="994172"/>
          </a:xfrm>
        </p:spPr>
        <p:txBody>
          <a:bodyPr/>
          <a:lstStyle/>
          <a:p>
            <a:pPr algn="ctr"/>
            <a:r>
              <a:rPr lang="en-US" b="1" dirty="0" smtClean="0"/>
              <a:t>Qu'est-ce que la CIPV ?</a:t>
            </a:r>
            <a:endParaRPr lang="fr-FR" b="1" dirty="0"/>
          </a:p>
        </p:txBody>
      </p:sp>
      <p:sp>
        <p:nvSpPr>
          <p:cNvPr id="3" name="Content Placeholder 2"/>
          <p:cNvSpPr>
            <a:spLocks noGrp="1"/>
          </p:cNvSpPr>
          <p:nvPr>
            <p:ph idx="1"/>
          </p:nvPr>
        </p:nvSpPr>
        <p:spPr>
          <a:xfrm>
            <a:off x="925191" y="1095671"/>
            <a:ext cx="7748909" cy="3342182"/>
          </a:xfrm>
        </p:spPr>
        <p:txBody>
          <a:bodyPr>
            <a:normAutofit fontScale="85000" lnSpcReduction="20000"/>
          </a:bodyPr>
          <a:lstStyle/>
          <a:p>
            <a:pPr marL="0" indent="0">
              <a:buNone/>
            </a:pPr>
            <a:endParaRPr lang="fr-FR" dirty="0" smtClean="0"/>
          </a:p>
          <a:p>
            <a:pPr algn="just"/>
            <a:r>
              <a:rPr lang="en-US" sz="2800" dirty="0" smtClean="0">
                <a:latin typeface="+mj-lt"/>
              </a:rPr>
              <a:t>Un </a:t>
            </a:r>
            <a:r>
              <a:rPr lang="en-US" sz="2800" b="1" dirty="0" err="1">
                <a:solidFill>
                  <a:schemeClr val="accent6">
                    <a:lumMod val="50000"/>
                  </a:schemeClr>
                </a:solidFill>
                <a:latin typeface="+mj-lt"/>
              </a:rPr>
              <a:t>traité</a:t>
            </a:r>
            <a:r>
              <a:rPr lang="en-US" sz="2800" b="1" dirty="0">
                <a:solidFill>
                  <a:schemeClr val="accent6">
                    <a:lumMod val="50000"/>
                  </a:schemeClr>
                </a:solidFill>
                <a:latin typeface="+mj-lt"/>
              </a:rPr>
              <a:t> </a:t>
            </a:r>
            <a:r>
              <a:rPr lang="en-US" sz="2800" b="1" dirty="0" smtClean="0">
                <a:solidFill>
                  <a:schemeClr val="accent6">
                    <a:lumMod val="50000"/>
                  </a:schemeClr>
                </a:solidFill>
                <a:latin typeface="+mj-lt"/>
              </a:rPr>
              <a:t>multilateral </a:t>
            </a:r>
            <a:r>
              <a:rPr lang="en-US" sz="2800" dirty="0" err="1" smtClean="0">
                <a:solidFill>
                  <a:schemeClr val="accent6">
                    <a:lumMod val="50000"/>
                  </a:schemeClr>
                </a:solidFill>
                <a:latin typeface="+mj-lt"/>
              </a:rPr>
              <a:t>visant</a:t>
            </a:r>
            <a:r>
              <a:rPr lang="en-US" sz="2800" dirty="0" smtClean="0">
                <a:solidFill>
                  <a:schemeClr val="accent6">
                    <a:lumMod val="50000"/>
                  </a:schemeClr>
                </a:solidFill>
                <a:latin typeface="+mj-lt"/>
              </a:rPr>
              <a:t> </a:t>
            </a:r>
            <a:r>
              <a:rPr lang="en-US" sz="2800" dirty="0">
                <a:solidFill>
                  <a:schemeClr val="accent6">
                    <a:lumMod val="50000"/>
                  </a:schemeClr>
                </a:solidFill>
                <a:latin typeface="+mj-lt"/>
              </a:rPr>
              <a:t>la </a:t>
            </a:r>
            <a:r>
              <a:rPr lang="en-US" sz="2800" b="1" dirty="0">
                <a:solidFill>
                  <a:schemeClr val="accent6">
                    <a:lumMod val="50000"/>
                  </a:schemeClr>
                </a:solidFill>
                <a:latin typeface="+mj-lt"/>
              </a:rPr>
              <a:t>coopération internationale </a:t>
            </a:r>
            <a:r>
              <a:rPr lang="en-US" sz="2800" dirty="0" smtClean="0">
                <a:latin typeface="+mj-lt"/>
              </a:rPr>
              <a:t>dans le domaine de la protection des </a:t>
            </a:r>
            <a:r>
              <a:rPr lang="en-US" sz="2800" dirty="0" err="1" smtClean="0">
                <a:latin typeface="+mj-lt"/>
              </a:rPr>
              <a:t>végétaux</a:t>
            </a:r>
            <a:r>
              <a:rPr lang="en-US" sz="2800" dirty="0" smtClean="0">
                <a:latin typeface="+mj-lt"/>
              </a:rPr>
              <a:t>. Elle </a:t>
            </a:r>
            <a:r>
              <a:rPr lang="en-US" sz="2800" dirty="0" err="1" smtClean="0">
                <a:latin typeface="+mj-lt"/>
              </a:rPr>
              <a:t>comprend</a:t>
            </a:r>
            <a:r>
              <a:rPr lang="en-US" sz="2800" dirty="0" smtClean="0">
                <a:latin typeface="+mj-lt"/>
              </a:rPr>
              <a:t> 182 parties contractantes en 2016.</a:t>
            </a:r>
            <a:endParaRPr lang="fr-FR" sz="2800" dirty="0">
              <a:latin typeface="+mj-lt"/>
            </a:endParaRPr>
          </a:p>
          <a:p>
            <a:pPr marL="342900" lvl="0" indent="-342900" algn="just" defTabSz="914400" eaLnBrk="0" fontAlgn="base" hangingPunct="0">
              <a:lnSpc>
                <a:spcPct val="100000"/>
              </a:lnSpc>
              <a:spcBef>
                <a:spcPct val="20000"/>
              </a:spcBef>
              <a:spcAft>
                <a:spcPct val="10000"/>
              </a:spcAft>
              <a:buFontTx/>
              <a:buChar char="•"/>
              <a:tabLst/>
            </a:pPr>
            <a:r>
              <a:rPr lang="en-GB" altLang="en-US" sz="2800" kern="0" dirty="0" smtClean="0">
                <a:latin typeface="+mj-lt"/>
              </a:rPr>
              <a:t>L'instrument </a:t>
            </a:r>
            <a:r>
              <a:rPr lang="en-GB" altLang="en-US" sz="2800" kern="0" dirty="0" err="1" smtClean="0">
                <a:latin typeface="+mj-lt"/>
              </a:rPr>
              <a:t>mondial</a:t>
            </a:r>
            <a:r>
              <a:rPr lang="en-GB" altLang="en-US" sz="2800" kern="0" dirty="0" smtClean="0">
                <a:latin typeface="+mj-lt"/>
              </a:rPr>
              <a:t> </a:t>
            </a:r>
            <a:r>
              <a:rPr lang="en-GB" altLang="en-US" sz="2800" kern="0" dirty="0" err="1" smtClean="0">
                <a:latin typeface="+mj-lt"/>
              </a:rPr>
              <a:t>d'</a:t>
            </a:r>
            <a:r>
              <a:rPr lang="en-GB" altLang="en-US" sz="2800" b="1" kern="0" dirty="0" err="1" smtClean="0">
                <a:solidFill>
                  <a:schemeClr val="accent6">
                    <a:lumMod val="50000"/>
                  </a:schemeClr>
                </a:solidFill>
                <a:latin typeface="+mj-lt"/>
              </a:rPr>
              <a:t>harmonisation</a:t>
            </a:r>
            <a:r>
              <a:rPr dirty="0" smtClean="0"/>
              <a:t> </a:t>
            </a:r>
            <a:r>
              <a:rPr lang="en-GB" altLang="en-US" sz="2800" b="1" kern="0" dirty="0">
                <a:solidFill>
                  <a:schemeClr val="accent6">
                    <a:lumMod val="50000"/>
                  </a:schemeClr>
                </a:solidFill>
                <a:latin typeface="+mj-lt"/>
              </a:rPr>
              <a:t>des mesures phytosanitaires</a:t>
            </a:r>
            <a:r>
              <a:rPr dirty="0" smtClean="0"/>
              <a:t> </a:t>
            </a:r>
            <a:r>
              <a:rPr lang="en-GB" altLang="en-US" sz="2800" kern="0" dirty="0">
                <a:latin typeface="+mj-lt"/>
              </a:rPr>
              <a:t>dans les domaines du commerce et de </a:t>
            </a:r>
            <a:r>
              <a:rPr lang="en-GB" altLang="en-US" sz="2800" kern="0" dirty="0" err="1" smtClean="0">
                <a:latin typeface="+mj-lt"/>
              </a:rPr>
              <a:t>l'environnement</a:t>
            </a:r>
            <a:r>
              <a:rPr lang="en-GB" altLang="en-US" sz="2800" kern="0" dirty="0" smtClean="0">
                <a:latin typeface="+mj-lt"/>
              </a:rPr>
              <a:t>.</a:t>
            </a:r>
            <a:endParaRPr lang="en-GB" altLang="en-US" sz="2800" kern="0" dirty="0">
              <a:latin typeface="+mj-lt"/>
            </a:endParaRPr>
          </a:p>
          <a:p>
            <a:pPr marL="342900" lvl="0" indent="-342900" algn="just" defTabSz="914400" eaLnBrk="0" fontAlgn="base" hangingPunct="0">
              <a:lnSpc>
                <a:spcPct val="100000"/>
              </a:lnSpc>
              <a:spcBef>
                <a:spcPct val="20000"/>
              </a:spcBef>
              <a:spcAft>
                <a:spcPct val="10000"/>
              </a:spcAft>
              <a:buFontTx/>
              <a:buChar char="•"/>
              <a:tabLst/>
            </a:pPr>
            <a:r>
              <a:rPr lang="en-GB" altLang="en-US" sz="2800" kern="0" dirty="0" err="1">
                <a:latin typeface="+mj-lt"/>
              </a:rPr>
              <a:t>L'organisation</a:t>
            </a:r>
            <a:r>
              <a:rPr lang="en-GB" altLang="en-US" sz="2800" kern="0" dirty="0">
                <a:latin typeface="+mj-lt"/>
              </a:rPr>
              <a:t> </a:t>
            </a:r>
            <a:r>
              <a:rPr lang="en-GB" altLang="en-US" sz="2800" kern="0" dirty="0" smtClean="0">
                <a:latin typeface="+mj-lt"/>
              </a:rPr>
              <a:t>de </a:t>
            </a:r>
            <a:r>
              <a:rPr lang="en-US" altLang="en-US" sz="2800" b="1" dirty="0" err="1" smtClean="0">
                <a:solidFill>
                  <a:schemeClr val="accent6">
                    <a:lumMod val="50000"/>
                  </a:schemeClr>
                </a:solidFill>
              </a:rPr>
              <a:t>normalisation</a:t>
            </a:r>
            <a:r>
              <a:rPr lang="en-US" altLang="en-US" sz="2800" b="1" dirty="0" smtClean="0">
                <a:solidFill>
                  <a:schemeClr val="accent6">
                    <a:lumMod val="50000"/>
                  </a:schemeClr>
                </a:solidFill>
              </a:rPr>
              <a:t> </a:t>
            </a:r>
            <a:r>
              <a:rPr lang="en-GB" altLang="en-US" sz="2800" kern="0" dirty="0" err="1" smtClean="0">
                <a:latin typeface="+mj-lt"/>
              </a:rPr>
              <a:t>compétente</a:t>
            </a:r>
            <a:r>
              <a:rPr lang="en-GB" altLang="en-US" sz="2800" kern="0" dirty="0" smtClean="0">
                <a:latin typeface="+mj-lt"/>
              </a:rPr>
              <a:t> </a:t>
            </a:r>
            <a:r>
              <a:rPr lang="en-GB" altLang="en-US" sz="2800" kern="0" dirty="0">
                <a:latin typeface="+mj-lt"/>
              </a:rPr>
              <a:t>dans le domaine phytosanitaire désignée dans l’Accord SPS de </a:t>
            </a:r>
            <a:r>
              <a:rPr lang="en-GB" altLang="en-US" sz="2800" kern="0" dirty="0" err="1" smtClean="0">
                <a:latin typeface="+mj-lt"/>
              </a:rPr>
              <a:t>l'OMC</a:t>
            </a:r>
            <a:r>
              <a:rPr lang="en-GB" altLang="en-US" sz="2800" kern="0" dirty="0" smtClean="0">
                <a:latin typeface="+mj-lt"/>
              </a:rPr>
              <a:t>.</a:t>
            </a:r>
            <a:endParaRPr lang="fr-FR" altLang="en-US" sz="2800" kern="0" dirty="0">
              <a:latin typeface="+mj-lt"/>
            </a:endParaRPr>
          </a:p>
        </p:txBody>
      </p:sp>
    </p:spTree>
    <p:extLst>
      <p:ext uri="{BB962C8B-B14F-4D97-AF65-F5344CB8AC3E}">
        <p14:creationId xmlns:p14="http://schemas.microsoft.com/office/powerpoint/2010/main" val="4258201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363" y="192978"/>
            <a:ext cx="7169727" cy="994172"/>
          </a:xfrm>
        </p:spPr>
        <p:txBody>
          <a:bodyPr/>
          <a:lstStyle/>
          <a:p>
            <a:r>
              <a:rPr lang="en-US" b="1" dirty="0"/>
              <a:t>Révisions de la CIPV</a:t>
            </a:r>
            <a:endParaRPr lang="fr-FR" b="1" dirty="0"/>
          </a:p>
        </p:txBody>
      </p:sp>
      <p:sp>
        <p:nvSpPr>
          <p:cNvPr id="3" name="Content Placeholder 2"/>
          <p:cNvSpPr>
            <a:spLocks noGrp="1"/>
          </p:cNvSpPr>
          <p:nvPr>
            <p:ph idx="1"/>
          </p:nvPr>
        </p:nvSpPr>
        <p:spPr>
          <a:xfrm>
            <a:off x="1103134" y="1299847"/>
            <a:ext cx="7331003" cy="3118475"/>
          </a:xfrm>
        </p:spPr>
        <p:txBody>
          <a:bodyPr>
            <a:normAutofit fontScale="92500"/>
          </a:bodyPr>
          <a:lstStyle/>
          <a:p>
            <a:pPr algn="just">
              <a:buFont typeface="Wingdings" panose="05000000000000000000" pitchFamily="2" charset="2"/>
              <a:buChar char="§"/>
            </a:pPr>
            <a:r>
              <a:rPr lang="en-US" sz="2500" dirty="0"/>
              <a:t>La Convention a été déposée auprès du Directeur général de l’Organisation des Nations Unies pour l’alimentation et l’agriculture (FAO) depuis son adoption en 1951.</a:t>
            </a:r>
          </a:p>
          <a:p>
            <a:pPr algn="just">
              <a:buFont typeface="Wingdings" panose="05000000000000000000" pitchFamily="2" charset="2"/>
              <a:buChar char="§"/>
            </a:pPr>
            <a:r>
              <a:rPr lang="en-US" sz="2500" dirty="0" smtClean="0"/>
              <a:t>La Convention a été révisée en 1997 pour être alignée sur l’Accord sur l'application des mesures sanitaires et phytosanitaires. </a:t>
            </a:r>
          </a:p>
          <a:p>
            <a:pPr algn="just">
              <a:buFont typeface="Wingdings" panose="05000000000000000000" pitchFamily="2" charset="2"/>
              <a:buChar char="§"/>
            </a:pPr>
            <a:r>
              <a:rPr lang="en-GB" sz="2500" dirty="0" smtClean="0"/>
              <a:t>Le nouveau texte révisé de la CIPV est entré en vigueur en 2005.</a:t>
            </a:r>
            <a:endParaRPr lang="fr-FR" sz="2500" dirty="0"/>
          </a:p>
          <a:p>
            <a:pPr marL="0" indent="0">
              <a:buNone/>
            </a:pPr>
            <a:endParaRPr lang="fr-FR" dirty="0"/>
          </a:p>
        </p:txBody>
      </p:sp>
    </p:spTree>
    <p:extLst>
      <p:ext uri="{BB962C8B-B14F-4D97-AF65-F5344CB8AC3E}">
        <p14:creationId xmlns:p14="http://schemas.microsoft.com/office/powerpoint/2010/main" val="3413628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058" y="205419"/>
            <a:ext cx="7169727" cy="994172"/>
          </a:xfrm>
        </p:spPr>
        <p:txBody>
          <a:bodyPr/>
          <a:lstStyle/>
          <a:p>
            <a:r>
              <a:rPr lang="en-US" b="1" dirty="0" smtClean="0"/>
              <a:t>Texte révisé de la CIPV</a:t>
            </a:r>
            <a:endParaRPr lang="fr-FR" b="1" dirty="0"/>
          </a:p>
        </p:txBody>
      </p:sp>
      <p:sp>
        <p:nvSpPr>
          <p:cNvPr id="3" name="Content Placeholder 2"/>
          <p:cNvSpPr>
            <a:spLocks noGrp="1"/>
          </p:cNvSpPr>
          <p:nvPr>
            <p:ph idx="1"/>
          </p:nvPr>
        </p:nvSpPr>
        <p:spPr>
          <a:xfrm>
            <a:off x="1111804" y="1369219"/>
            <a:ext cx="7169729" cy="3118475"/>
          </a:xfrm>
        </p:spPr>
        <p:txBody>
          <a:bodyPr>
            <a:normAutofit fontScale="92500"/>
          </a:bodyPr>
          <a:lstStyle/>
          <a:p>
            <a:pPr marL="0" indent="0">
              <a:buNone/>
            </a:pPr>
            <a:r>
              <a:rPr lang="en-US" sz="2400" b="1" dirty="0">
                <a:solidFill>
                  <a:schemeClr val="accent3"/>
                </a:solidFill>
              </a:rPr>
              <a:t>Article I : Objet et obligations</a:t>
            </a:r>
          </a:p>
          <a:p>
            <a:pPr marL="0" indent="0" algn="just">
              <a:buNone/>
            </a:pPr>
            <a:r>
              <a:rPr lang="en-US" sz="2400" b="1" i="1" dirty="0" err="1" smtClean="0">
                <a:solidFill>
                  <a:schemeClr val="accent3"/>
                </a:solidFill>
              </a:rPr>
              <a:t>En</a:t>
            </a:r>
            <a:r>
              <a:rPr lang="en-US" sz="2400" b="1" i="1" dirty="0" smtClean="0">
                <a:solidFill>
                  <a:schemeClr val="accent3"/>
                </a:solidFill>
              </a:rPr>
              <a:t> </a:t>
            </a:r>
            <a:r>
              <a:rPr lang="en-US" sz="2400" b="1" i="1" dirty="0" err="1" smtClean="0">
                <a:solidFill>
                  <a:schemeClr val="accent3"/>
                </a:solidFill>
              </a:rPr>
              <a:t>vue</a:t>
            </a:r>
            <a:r>
              <a:rPr lang="en-US" sz="2400" b="1" i="1" dirty="0" smtClean="0">
                <a:solidFill>
                  <a:schemeClr val="accent3"/>
                </a:solidFill>
              </a:rPr>
              <a:t> </a:t>
            </a:r>
            <a:r>
              <a:rPr lang="en-US" sz="2400" b="1" i="1" dirty="0" err="1" smtClean="0">
                <a:solidFill>
                  <a:schemeClr val="accent3"/>
                </a:solidFill>
              </a:rPr>
              <a:t>d’assurer</a:t>
            </a:r>
            <a:r>
              <a:rPr lang="en-US" sz="2400" b="1" i="1" dirty="0" smtClean="0">
                <a:solidFill>
                  <a:schemeClr val="accent3"/>
                </a:solidFill>
              </a:rPr>
              <a:t> </a:t>
            </a:r>
            <a:r>
              <a:rPr lang="en-US" sz="2400" b="1" i="1" dirty="0">
                <a:solidFill>
                  <a:schemeClr val="accent3"/>
                </a:solidFill>
              </a:rPr>
              <a:t>une action commune et efficace afin de prévenir la dissémination et </a:t>
            </a:r>
            <a:r>
              <a:rPr lang="en-US" sz="2400" b="1" i="1" dirty="0" err="1" smtClean="0">
                <a:solidFill>
                  <a:schemeClr val="accent3"/>
                </a:solidFill>
              </a:rPr>
              <a:t>l'introduction</a:t>
            </a:r>
            <a:r>
              <a:rPr lang="en-US" sz="2400" b="1" i="1" dirty="0">
                <a:solidFill>
                  <a:schemeClr val="accent3"/>
                </a:solidFill>
              </a:rPr>
              <a:t> </a:t>
            </a:r>
            <a:r>
              <a:rPr lang="en-US" sz="2400" b="1" i="1" dirty="0" err="1" smtClean="0">
                <a:solidFill>
                  <a:schemeClr val="accent3"/>
                </a:solidFill>
              </a:rPr>
              <a:t>d'organismes</a:t>
            </a:r>
            <a:r>
              <a:rPr lang="en-US" sz="2400" b="1" i="1" dirty="0" smtClean="0">
                <a:solidFill>
                  <a:schemeClr val="accent3"/>
                </a:solidFill>
              </a:rPr>
              <a:t> </a:t>
            </a:r>
            <a:r>
              <a:rPr lang="en-US" sz="2400" b="1" i="1" dirty="0">
                <a:solidFill>
                  <a:schemeClr val="accent3"/>
                </a:solidFill>
              </a:rPr>
              <a:t>nuisibles aux végétaux et produits végétaux, et en vue de promouvoir l'adoption de </a:t>
            </a:r>
            <a:r>
              <a:rPr lang="en-US" sz="2400" b="1" i="1" dirty="0" err="1">
                <a:solidFill>
                  <a:schemeClr val="accent3"/>
                </a:solidFill>
              </a:rPr>
              <a:t>mesures</a:t>
            </a:r>
            <a:r>
              <a:rPr lang="en-US" sz="2400" b="1" i="1" dirty="0">
                <a:solidFill>
                  <a:schemeClr val="accent3"/>
                </a:solidFill>
              </a:rPr>
              <a:t> </a:t>
            </a:r>
            <a:r>
              <a:rPr lang="en-US" sz="2400" b="1" i="1" dirty="0" err="1" smtClean="0">
                <a:solidFill>
                  <a:schemeClr val="accent3"/>
                </a:solidFill>
              </a:rPr>
              <a:t>appropriées</a:t>
            </a:r>
            <a:r>
              <a:rPr lang="en-US" sz="2400" b="1" i="1" dirty="0" smtClean="0">
                <a:solidFill>
                  <a:schemeClr val="accent3"/>
                </a:solidFill>
              </a:rPr>
              <a:t> de </a:t>
            </a:r>
            <a:r>
              <a:rPr lang="en-US" sz="2400" b="1" i="1" dirty="0">
                <a:solidFill>
                  <a:schemeClr val="accent3"/>
                </a:solidFill>
              </a:rPr>
              <a:t>lutte </a:t>
            </a:r>
            <a:r>
              <a:rPr lang="en-US" sz="2400" b="1" i="1" dirty="0" err="1">
                <a:solidFill>
                  <a:schemeClr val="accent3"/>
                </a:solidFill>
              </a:rPr>
              <a:t>contre</a:t>
            </a:r>
            <a:r>
              <a:rPr lang="en-US" sz="2400" b="1" i="1" dirty="0">
                <a:solidFill>
                  <a:schemeClr val="accent3"/>
                </a:solidFill>
              </a:rPr>
              <a:t> </a:t>
            </a:r>
            <a:r>
              <a:rPr lang="en-US" sz="2400" b="1" i="1" dirty="0" err="1" smtClean="0">
                <a:solidFill>
                  <a:schemeClr val="accent3"/>
                </a:solidFill>
              </a:rPr>
              <a:t>ces</a:t>
            </a:r>
            <a:r>
              <a:rPr lang="en-US" sz="2400" b="1" i="1" dirty="0" smtClean="0">
                <a:solidFill>
                  <a:schemeClr val="accent3"/>
                </a:solidFill>
              </a:rPr>
              <a:t> </a:t>
            </a:r>
            <a:r>
              <a:rPr lang="en-US" sz="2400" b="1" i="1" dirty="0" err="1" smtClean="0">
                <a:solidFill>
                  <a:schemeClr val="accent3"/>
                </a:solidFill>
              </a:rPr>
              <a:t>derniers</a:t>
            </a:r>
            <a:r>
              <a:rPr lang="en-US" sz="2400" b="1" i="1" dirty="0">
                <a:solidFill>
                  <a:schemeClr val="accent3"/>
                </a:solidFill>
              </a:rPr>
              <a:t>, les parties contractantes s'engagent à prendre les mesures législatives, techniques et réglementaires spécifiées dans la présente Convention et dans les accords complémentaires.</a:t>
            </a:r>
            <a:endParaRPr lang="fr-FR" sz="2400" b="1" i="1" dirty="0">
              <a:solidFill>
                <a:schemeClr val="accent3"/>
              </a:solidFill>
            </a:endParaRPr>
          </a:p>
          <a:p>
            <a:endParaRPr lang="fr-FR" dirty="0"/>
          </a:p>
        </p:txBody>
      </p:sp>
    </p:spTree>
    <p:extLst>
      <p:ext uri="{BB962C8B-B14F-4D97-AF65-F5344CB8AC3E}">
        <p14:creationId xmlns:p14="http://schemas.microsoft.com/office/powerpoint/2010/main" val="1191124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8" y="273844"/>
            <a:ext cx="8055427" cy="994172"/>
          </a:xfrm>
        </p:spPr>
        <p:txBody>
          <a:bodyPr>
            <a:normAutofit fontScale="90000"/>
          </a:bodyPr>
          <a:lstStyle/>
          <a:p>
            <a:pPr>
              <a:defRPr/>
            </a:pPr>
            <a:r>
              <a:t/>
            </a:r>
            <a:br/>
            <a:r>
              <a:rPr lang="en-US" sz="3600" b="1" dirty="0"/>
              <a:t>Quels sont les points forts du texte de la Convention ?</a:t>
            </a:r>
            <a:r>
              <a:t/>
            </a:r>
            <a:br/>
            <a:endParaRPr lang="fr-FR" sz="3600" b="1" dirty="0"/>
          </a:p>
        </p:txBody>
      </p:sp>
      <p:sp>
        <p:nvSpPr>
          <p:cNvPr id="22531" name="Content Placeholder 2"/>
          <p:cNvSpPr>
            <a:spLocks noGrp="1"/>
          </p:cNvSpPr>
          <p:nvPr>
            <p:ph idx="1"/>
          </p:nvPr>
        </p:nvSpPr>
        <p:spPr>
          <a:xfrm>
            <a:off x="870858" y="1369219"/>
            <a:ext cx="7597288" cy="3118475"/>
          </a:xfrm>
        </p:spPr>
        <p:txBody>
          <a:bodyPr>
            <a:normAutofit fontScale="77500" lnSpcReduction="20000"/>
          </a:bodyPr>
          <a:lstStyle/>
          <a:p>
            <a:pPr algn="just">
              <a:buFont typeface="Wingdings" panose="05000000000000000000" pitchFamily="2" charset="2"/>
              <a:buChar char="§"/>
            </a:pPr>
            <a:r>
              <a:rPr lang="en-US" altLang="en-US" sz="3000" dirty="0" err="1" smtClean="0"/>
              <a:t>Énonce</a:t>
            </a:r>
            <a:r>
              <a:rPr lang="en-US" altLang="en-US" sz="3000" dirty="0" smtClean="0"/>
              <a:t> </a:t>
            </a:r>
            <a:r>
              <a:rPr lang="en-US" altLang="en-US" sz="3000" dirty="0" err="1" smtClean="0"/>
              <a:t>clairement</a:t>
            </a:r>
            <a:r>
              <a:rPr lang="en-US" altLang="en-US" sz="3000" dirty="0" smtClean="0"/>
              <a:t> des </a:t>
            </a:r>
            <a:r>
              <a:rPr lang="en-US" altLang="en-US" sz="3000" dirty="0"/>
              <a:t>obligations, droits et </a:t>
            </a:r>
            <a:r>
              <a:rPr lang="en-US" altLang="en-US" sz="3000" dirty="0" err="1" smtClean="0"/>
              <a:t>responsabilités</a:t>
            </a:r>
            <a:r>
              <a:rPr lang="en-US" altLang="en-US" sz="3000" dirty="0" smtClean="0"/>
              <a:t>.</a:t>
            </a:r>
            <a:endParaRPr lang="en-US" altLang="en-US" sz="3000" dirty="0"/>
          </a:p>
          <a:p>
            <a:pPr algn="just">
              <a:buFont typeface="Wingdings" panose="05000000000000000000" pitchFamily="2" charset="2"/>
              <a:buChar char="§"/>
            </a:pPr>
            <a:r>
              <a:rPr lang="en-US" altLang="en-US" sz="3000" dirty="0" smtClean="0"/>
              <a:t>Identification claire d'une organisation telle que l'ONPV et de ses rôles.</a:t>
            </a:r>
          </a:p>
          <a:p>
            <a:pPr algn="just">
              <a:buFont typeface="Wingdings" panose="05000000000000000000" pitchFamily="2" charset="2"/>
              <a:buChar char="§"/>
            </a:pPr>
            <a:r>
              <a:rPr lang="en-US" altLang="en-US" sz="3000" dirty="0" smtClean="0"/>
              <a:t>Reconnaissance des organisations régionales de la protection des végétaux.</a:t>
            </a:r>
          </a:p>
          <a:p>
            <a:pPr algn="just">
              <a:buFont typeface="Wingdings" panose="05000000000000000000" pitchFamily="2" charset="2"/>
              <a:buChar char="§"/>
            </a:pPr>
            <a:r>
              <a:rPr lang="en-US" altLang="en-US" sz="3000" dirty="0" smtClean="0"/>
              <a:t>Propose un </a:t>
            </a:r>
            <a:r>
              <a:rPr lang="en-US" altLang="en-US" sz="3000" dirty="0"/>
              <a:t>modèle unique de </a:t>
            </a:r>
            <a:r>
              <a:rPr lang="en-US" altLang="en-US" sz="3000" dirty="0" err="1"/>
              <a:t>certificat</a:t>
            </a:r>
            <a:r>
              <a:rPr lang="en-US" altLang="en-US" sz="3000" dirty="0"/>
              <a:t> </a:t>
            </a:r>
            <a:r>
              <a:rPr lang="en-US" altLang="en-US" sz="3000" dirty="0" err="1" smtClean="0"/>
              <a:t>en</a:t>
            </a:r>
            <a:r>
              <a:rPr lang="en-US" altLang="en-US" sz="3000" dirty="0" smtClean="0"/>
              <a:t> </a:t>
            </a:r>
            <a:r>
              <a:rPr lang="en-US" altLang="en-US" sz="3000" dirty="0"/>
              <a:t>annexe à la Convention.</a:t>
            </a:r>
          </a:p>
          <a:p>
            <a:pPr algn="just">
              <a:buFont typeface="Wingdings" panose="05000000000000000000" pitchFamily="2" charset="2"/>
              <a:buChar char="§"/>
            </a:pPr>
            <a:r>
              <a:rPr lang="en-US" altLang="en-US" sz="3000" dirty="0" smtClean="0"/>
              <a:t>Favorise la coopération entre les parties contractantes.</a:t>
            </a:r>
            <a:endParaRPr lang="fr-FR" altLang="en-US" sz="3000" dirty="0"/>
          </a:p>
          <a:p>
            <a:pPr algn="just">
              <a:buFont typeface="Wingdings" panose="05000000000000000000" pitchFamily="2" charset="2"/>
              <a:buChar char="§"/>
            </a:pPr>
            <a:endParaRPr lang="fr-FR" altLang="en-US" sz="2600" dirty="0"/>
          </a:p>
          <a:p>
            <a:pPr>
              <a:buFontTx/>
              <a:buChar char="-"/>
            </a:pPr>
            <a:endParaRPr lang="fr-FR" altLang="en-US" dirty="0" smtClean="0"/>
          </a:p>
          <a:p>
            <a:pPr>
              <a:buFontTx/>
              <a:buChar char="-"/>
            </a:pPr>
            <a:endParaRPr lang="fr-FR" altLang="en-US" dirty="0" smtClean="0"/>
          </a:p>
          <a:p>
            <a:pPr>
              <a:buFontTx/>
              <a:buChar char="-"/>
            </a:pPr>
            <a:endParaRPr lang="fr-FR" altLang="en-US" dirty="0" smtClean="0"/>
          </a:p>
        </p:txBody>
      </p:sp>
    </p:spTree>
    <p:extLst>
      <p:ext uri="{BB962C8B-B14F-4D97-AF65-F5344CB8AC3E}">
        <p14:creationId xmlns:p14="http://schemas.microsoft.com/office/powerpoint/2010/main" val="1345679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690798"/>
          </a:xfrm>
        </p:spPr>
        <p:txBody>
          <a:bodyPr>
            <a:normAutofit fontScale="90000"/>
          </a:bodyPr>
          <a:lstStyle/>
          <a:p>
            <a:r>
              <a:rPr lang="en-US" b="1" dirty="0" smtClean="0"/>
              <a:t>La CIPV - Protéger les ressources végétales</a:t>
            </a:r>
            <a:endParaRPr lang="fr-FR" b="1" dirty="0"/>
          </a:p>
        </p:txBody>
      </p:sp>
      <p:sp>
        <p:nvSpPr>
          <p:cNvPr id="3" name="Content Placeholder 2"/>
          <p:cNvSpPr>
            <a:spLocks noGrp="1"/>
          </p:cNvSpPr>
          <p:nvPr>
            <p:ph idx="1"/>
          </p:nvPr>
        </p:nvSpPr>
        <p:spPr>
          <a:xfrm>
            <a:off x="1099362" y="1073283"/>
            <a:ext cx="7169729" cy="3276469"/>
          </a:xfrm>
        </p:spPr>
        <p:txBody>
          <a:bodyPr>
            <a:normAutofit fontScale="85000" lnSpcReduction="20000"/>
          </a:bodyPr>
          <a:lstStyle/>
          <a:p>
            <a:pPr marL="0" indent="0">
              <a:buNone/>
            </a:pPr>
            <a:r>
              <a:rPr lang="en-US" sz="2600" b="1" dirty="0">
                <a:solidFill>
                  <a:schemeClr val="accent3"/>
                </a:solidFill>
              </a:rPr>
              <a:t>Quatre objectifs stratégiques :</a:t>
            </a:r>
            <a:endParaRPr lang="fr-FR" sz="2600" b="1" dirty="0">
              <a:solidFill>
                <a:schemeClr val="accent3"/>
              </a:solidFill>
            </a:endParaRPr>
          </a:p>
          <a:p>
            <a:pPr algn="just">
              <a:buFont typeface="Wingdings" panose="05000000000000000000" pitchFamily="2" charset="2"/>
              <a:buChar char="§"/>
            </a:pPr>
            <a:r>
              <a:rPr lang="en-US" sz="2400" dirty="0"/>
              <a:t>Protéger l’agriculture durable et renforcer la sécurité alimentaire mondiale en luttant contre la dissémination des organismes nuisibles.</a:t>
            </a:r>
            <a:endParaRPr lang="fr-FR" sz="2400" dirty="0"/>
          </a:p>
          <a:p>
            <a:pPr algn="just">
              <a:buFont typeface="Wingdings" panose="05000000000000000000" pitchFamily="2" charset="2"/>
              <a:buChar char="§"/>
            </a:pPr>
            <a:r>
              <a:rPr lang="en-US" sz="2400" dirty="0" err="1"/>
              <a:t>P</a:t>
            </a:r>
            <a:r>
              <a:rPr lang="en-US" sz="2400" dirty="0" err="1" smtClean="0"/>
              <a:t>rotéger</a:t>
            </a:r>
            <a:r>
              <a:rPr lang="en-US" sz="2400" dirty="0" smtClean="0"/>
              <a:t> </a:t>
            </a:r>
            <a:r>
              <a:rPr lang="en-US" sz="2400" dirty="0"/>
              <a:t>l’environnement, les forêts et la biodiversité contre les organismes nuisibles.</a:t>
            </a:r>
            <a:endParaRPr lang="fr-FR" sz="2400" dirty="0"/>
          </a:p>
          <a:p>
            <a:pPr algn="just">
              <a:buFont typeface="Wingdings" panose="05000000000000000000" pitchFamily="2" charset="2"/>
              <a:buChar char="§"/>
            </a:pPr>
            <a:r>
              <a:rPr lang="en-US" sz="2400" dirty="0"/>
              <a:t>Créer des possibilités de développement économique et commercial grâce à la promotion de mesures phytosanitaires harmonisées et reposant sur la science.</a:t>
            </a:r>
          </a:p>
          <a:p>
            <a:pPr algn="just">
              <a:buFont typeface="Wingdings" panose="05000000000000000000" pitchFamily="2" charset="2"/>
              <a:buChar char="§"/>
            </a:pPr>
            <a:r>
              <a:rPr lang="en-US" sz="2400" dirty="0"/>
              <a:t>Renforcer les capacités phytosanitaires qui permettront aux membres de réaliser les trois premiers objectifs.</a:t>
            </a:r>
            <a:endParaRPr lang="fr-FR" sz="2400" dirty="0"/>
          </a:p>
        </p:txBody>
      </p:sp>
    </p:spTree>
    <p:extLst>
      <p:ext uri="{BB962C8B-B14F-4D97-AF65-F5344CB8AC3E}">
        <p14:creationId xmlns:p14="http://schemas.microsoft.com/office/powerpoint/2010/main" val="987482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397" y="254810"/>
            <a:ext cx="7169727" cy="683401"/>
          </a:xfrm>
        </p:spPr>
        <p:txBody>
          <a:bodyPr>
            <a:normAutofit fontScale="90000"/>
          </a:bodyPr>
          <a:lstStyle/>
          <a:p>
            <a:r>
              <a:rPr lang="en-US" b="1" dirty="0" smtClean="0"/>
              <a:t>La CIPV - Protéger les ressources végétales</a:t>
            </a:r>
            <a:endParaRPr lang="fr-FR" b="1" dirty="0"/>
          </a:p>
        </p:txBody>
      </p:sp>
      <p:sp>
        <p:nvSpPr>
          <p:cNvPr id="3" name="Content Placeholder 2"/>
          <p:cNvSpPr>
            <a:spLocks noGrp="1"/>
          </p:cNvSpPr>
          <p:nvPr>
            <p:ph idx="1"/>
          </p:nvPr>
        </p:nvSpPr>
        <p:spPr>
          <a:xfrm>
            <a:off x="1298415" y="1150070"/>
            <a:ext cx="7169729" cy="3118475"/>
          </a:xfrm>
        </p:spPr>
        <p:txBody>
          <a:bodyPr>
            <a:normAutofit/>
          </a:bodyPr>
          <a:lstStyle/>
          <a:p>
            <a:pPr marL="0" indent="0">
              <a:buNone/>
            </a:pPr>
            <a:r>
              <a:rPr lang="en-US" sz="2600" b="1" dirty="0" smtClean="0">
                <a:solidFill>
                  <a:schemeClr val="accent3"/>
                </a:solidFill>
              </a:rPr>
              <a:t>Quatre activités de base :</a:t>
            </a:r>
            <a:endParaRPr lang="fr-FR" sz="2600" b="1" dirty="0">
              <a:solidFill>
                <a:schemeClr val="accent3"/>
              </a:solidFill>
            </a:endParaRPr>
          </a:p>
          <a:p>
            <a:pPr marL="0" indent="0">
              <a:buNone/>
            </a:pPr>
            <a:r>
              <a:rPr lang="en-US" sz="2500" dirty="0" smtClean="0"/>
              <a:t>1. </a:t>
            </a:r>
            <a:r>
              <a:rPr lang="en-US" sz="2500" dirty="0" err="1" smtClean="0"/>
              <a:t>Établissement</a:t>
            </a:r>
            <a:r>
              <a:rPr lang="en-US" sz="2500" dirty="0" smtClean="0"/>
              <a:t> de normes</a:t>
            </a:r>
            <a:endParaRPr lang="fr-FR" sz="2500" dirty="0"/>
          </a:p>
          <a:p>
            <a:pPr marL="0" indent="0">
              <a:buNone/>
            </a:pPr>
            <a:r>
              <a:rPr lang="en-US" sz="2500" dirty="0" smtClean="0"/>
              <a:t>2. Obligations en matière de notification</a:t>
            </a:r>
            <a:endParaRPr lang="fr-FR" sz="2500" dirty="0"/>
          </a:p>
          <a:p>
            <a:pPr marL="0" indent="0">
              <a:buNone/>
            </a:pPr>
            <a:r>
              <a:rPr lang="en-US" sz="2500" dirty="0" smtClean="0"/>
              <a:t>3. Règlement des différends</a:t>
            </a:r>
            <a:endParaRPr lang="fr-FR" sz="2500" dirty="0"/>
          </a:p>
          <a:p>
            <a:pPr marL="0" indent="0">
              <a:buNone/>
            </a:pPr>
            <a:r>
              <a:rPr lang="en-US" sz="2500" dirty="0" smtClean="0"/>
              <a:t>4. Renforcement des capacités</a:t>
            </a:r>
            <a:endParaRPr lang="fr-FR" sz="2500" dirty="0"/>
          </a:p>
        </p:txBody>
      </p:sp>
    </p:spTree>
    <p:extLst>
      <p:ext uri="{BB962C8B-B14F-4D97-AF65-F5344CB8AC3E}">
        <p14:creationId xmlns:p14="http://schemas.microsoft.com/office/powerpoint/2010/main" val="1676168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171" y="143221"/>
            <a:ext cx="7600974" cy="994172"/>
          </a:xfrm>
        </p:spPr>
        <p:txBody>
          <a:bodyPr>
            <a:normAutofit/>
          </a:bodyPr>
          <a:lstStyle/>
          <a:p>
            <a:r>
              <a:rPr lang="en-US" b="1" dirty="0" smtClean="0"/>
              <a:t>1. Établissement des normes </a:t>
            </a:r>
          </a:p>
        </p:txBody>
      </p:sp>
      <p:sp>
        <p:nvSpPr>
          <p:cNvPr id="3" name="Content Placeholder 2"/>
          <p:cNvSpPr>
            <a:spLocks noGrp="1"/>
          </p:cNvSpPr>
          <p:nvPr>
            <p:ph idx="1"/>
          </p:nvPr>
        </p:nvSpPr>
        <p:spPr>
          <a:xfrm>
            <a:off x="835292" y="876300"/>
            <a:ext cx="7632854" cy="3611395"/>
          </a:xfrm>
        </p:spPr>
        <p:txBody>
          <a:bodyPr/>
          <a:lstStyle/>
          <a:p>
            <a:pPr marL="0" indent="0">
              <a:buNone/>
            </a:pPr>
            <a:r>
              <a:rPr lang="en-US" sz="2400" b="1" dirty="0" smtClean="0">
                <a:solidFill>
                  <a:schemeClr val="accent3"/>
                </a:solidFill>
              </a:rPr>
              <a:t>Processus d'établissement des normes de la CIPV</a:t>
            </a:r>
          </a:p>
          <a:p>
            <a:pPr marL="0" indent="0">
              <a:buNone/>
            </a:pPr>
            <a:endParaRPr lang="fr-FR" sz="2400" b="1" dirty="0" smtClean="0">
              <a:solidFill>
                <a:schemeClr val="accent3"/>
              </a:solidFill>
            </a:endParaRPr>
          </a:p>
        </p:txBody>
      </p:sp>
      <p:pic>
        <p:nvPicPr>
          <p:cNvPr id="8" name="Image 7"/>
          <p:cNvPicPr>
            <a:picLocks noChangeAspect="1"/>
          </p:cNvPicPr>
          <p:nvPr/>
        </p:nvPicPr>
        <p:blipFill>
          <a:blip r:embed="rId3"/>
          <a:stretch>
            <a:fillRect/>
          </a:stretch>
        </p:blipFill>
        <p:spPr>
          <a:xfrm>
            <a:off x="867171" y="1404937"/>
            <a:ext cx="7496175" cy="3171825"/>
          </a:xfrm>
          <a:prstGeom prst="rect">
            <a:avLst/>
          </a:prstGeom>
        </p:spPr>
      </p:pic>
    </p:spTree>
    <p:extLst>
      <p:ext uri="{BB962C8B-B14F-4D97-AF65-F5344CB8AC3E}">
        <p14:creationId xmlns:p14="http://schemas.microsoft.com/office/powerpoint/2010/main" val="415673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IPPC 401">
  <a:themeElements>
    <a:clrScheme name="Custom 1">
      <a:dk1>
        <a:srgbClr val="000000"/>
      </a:dk1>
      <a:lt1>
        <a:srgbClr val="FFFFFF"/>
      </a:lt1>
      <a:dk2>
        <a:srgbClr val="44546A"/>
      </a:dk2>
      <a:lt2>
        <a:srgbClr val="E7E6E6"/>
      </a:lt2>
      <a:accent1>
        <a:srgbClr val="6C217F"/>
      </a:accent1>
      <a:accent2>
        <a:srgbClr val="CFC2D9"/>
      </a:accent2>
      <a:accent3>
        <a:srgbClr val="006E31"/>
      </a:accent3>
      <a:accent4>
        <a:srgbClr val="FF66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IPPC 401" id="{F0C2B9CE-8CEE-4ACD-B5C5-D075D1E28C4C}" vid="{FAC45D9C-813C-4147-BCCB-61F8AE8632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IPPC 401</Template>
  <TotalTime>2374</TotalTime>
  <Words>1437</Words>
  <Application>Microsoft Office PowerPoint</Application>
  <PresentationFormat>On-screen Show (16:9)</PresentationFormat>
  <Paragraphs>232</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Times</vt:lpstr>
      <vt:lpstr>Wingdings</vt:lpstr>
      <vt:lpstr>New IPPC 401</vt:lpstr>
      <vt:lpstr>Comprendre la Convention internationale pour la protection des végétaux (CIPV)</vt:lpstr>
      <vt:lpstr>Présentation générale   </vt:lpstr>
      <vt:lpstr>Qu'est-ce que la CIPV ?</vt:lpstr>
      <vt:lpstr>Révisions de la CIPV</vt:lpstr>
      <vt:lpstr>Texte révisé de la CIPV</vt:lpstr>
      <vt:lpstr> Quels sont les points forts du texte de la Convention ? </vt:lpstr>
      <vt:lpstr>La CIPV - Protéger les ressources végétales</vt:lpstr>
      <vt:lpstr>La CIPV - Protéger les ressources végétales</vt:lpstr>
      <vt:lpstr>1. Établissement des normes </vt:lpstr>
      <vt:lpstr>1. Établissement des normes </vt:lpstr>
      <vt:lpstr>2. Obligations en matière de notification</vt:lpstr>
      <vt:lpstr>2. Obligations en matière de notification</vt:lpstr>
      <vt:lpstr>3. Règlement des différends</vt:lpstr>
      <vt:lpstr>3. Règlement des différends</vt:lpstr>
      <vt:lpstr>4. Renforcement des capacités </vt:lpstr>
      <vt:lpstr>Page sur les ressources phytosanitaires www.phytosanitary.info </vt:lpstr>
      <vt:lpstr>Atteindre les objectifs de de la CIPV - Structure</vt:lpstr>
      <vt:lpstr>Atteindre les objectifs de de la CIPV</vt:lpstr>
      <vt:lpstr>Avantages pour les parties contractantes </vt:lpstr>
      <vt:lpstr>Avantages pour les parties contractantes </vt:lpstr>
      <vt:lpstr>PowerPoint Presentation</vt:lpstr>
      <vt:lpstr>Examen du texte de la Convention</vt:lpstr>
      <vt:lpstr>Exercice 1 : Responsabilités de l'ONPV</vt:lpstr>
      <vt:lpstr>Exercice 2 : Parties contractantes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Philpot</dc:creator>
  <cp:lastModifiedBy>Brunel, Sarah (AGDI)</cp:lastModifiedBy>
  <cp:revision>237</cp:revision>
  <cp:lastPrinted>2016-01-16T17:31:26Z</cp:lastPrinted>
  <dcterms:created xsi:type="dcterms:W3CDTF">2015-12-01T15:06:03Z</dcterms:created>
  <dcterms:modified xsi:type="dcterms:W3CDTF">2018-01-09T14:58:44Z</dcterms:modified>
</cp:coreProperties>
</file>