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74013-226B-41CB-BCED-2F168D2CF2D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E653F-C6D0-4A30-82A3-B53706BC8F5C}">
      <dgm:prSet phldrT="[Text]"/>
      <dgm:spPr/>
      <dgm:t>
        <a:bodyPr/>
        <a:lstStyle/>
        <a:p>
          <a:r>
            <a:rPr dirty="0" err="1"/>
            <a:t>Évaluation</a:t>
          </a:r>
          <a:r>
            <a:rPr dirty="0"/>
            <a:t> des </a:t>
          </a:r>
          <a:r>
            <a:rPr dirty="0" err="1"/>
            <a:t>besoins</a:t>
          </a:r>
          <a:endParaRPr lang="fr-FR" dirty="0"/>
        </a:p>
      </dgm:t>
    </dgm:pt>
    <dgm:pt modelId="{AB7D5308-2BC7-4F9A-A226-56F9782D4572}" type="parTrans" cxnId="{085D9689-EEE9-428D-80E9-6A179A65E799}">
      <dgm:prSet/>
      <dgm:spPr/>
      <dgm:t>
        <a:bodyPr/>
        <a:lstStyle/>
        <a:p>
          <a:endParaRPr lang="en-US"/>
        </a:p>
      </dgm:t>
    </dgm:pt>
    <dgm:pt modelId="{8589764C-AE0D-4C3C-A7FE-0DBC9969F9DA}" type="sibTrans" cxnId="{085D9689-EEE9-428D-80E9-6A179A65E799}">
      <dgm:prSet/>
      <dgm:spPr/>
      <dgm:t>
        <a:bodyPr/>
        <a:lstStyle/>
        <a:p>
          <a:endParaRPr lang="en-US"/>
        </a:p>
      </dgm:t>
    </dgm:pt>
    <dgm:pt modelId="{6F388F57-1F05-4A43-8DFB-04196F0BCBF1}">
      <dgm:prSet phldrT="[Text]"/>
      <dgm:spPr/>
      <dgm:t>
        <a:bodyPr/>
        <a:lstStyle/>
        <a:p>
          <a:r>
            <a:rPr dirty="0" err="1"/>
            <a:t>Analyse</a:t>
          </a:r>
          <a:r>
            <a:rPr dirty="0"/>
            <a:t> des parties </a:t>
          </a:r>
          <a:r>
            <a:rPr dirty="0" err="1"/>
            <a:t>prenantes</a:t>
          </a:r>
          <a:endParaRPr dirty="0"/>
        </a:p>
        <a:p>
          <a:endParaRPr lang="fr-FR" dirty="0" smtClean="0"/>
        </a:p>
        <a:p>
          <a:r>
            <a:rPr dirty="0"/>
            <a:t>Identification du </a:t>
          </a:r>
          <a:r>
            <a:rPr dirty="0" err="1"/>
            <a:t>problème</a:t>
          </a:r>
          <a:endParaRPr dirty="0"/>
        </a:p>
      </dgm:t>
    </dgm:pt>
    <dgm:pt modelId="{E0681438-AE24-41EE-B24A-6950A0B9FA56}" type="parTrans" cxnId="{047081F3-3358-4FB8-8B1E-25551A2D3C0B}">
      <dgm:prSet/>
      <dgm:spPr/>
      <dgm:t>
        <a:bodyPr/>
        <a:lstStyle/>
        <a:p>
          <a:endParaRPr lang="en-US"/>
        </a:p>
      </dgm:t>
    </dgm:pt>
    <dgm:pt modelId="{BF06CA8D-0525-4C03-9ED4-8DB80B41BF36}" type="sibTrans" cxnId="{047081F3-3358-4FB8-8B1E-25551A2D3C0B}">
      <dgm:prSet/>
      <dgm:spPr/>
      <dgm:t>
        <a:bodyPr/>
        <a:lstStyle/>
        <a:p>
          <a:endParaRPr lang="en-US"/>
        </a:p>
      </dgm:t>
    </dgm:pt>
    <dgm:pt modelId="{97FF631E-25C0-4BD3-A626-49BEB992F390}">
      <dgm:prSet phldrT="[Text]"/>
      <dgm:spPr/>
      <dgm:t>
        <a:bodyPr/>
        <a:lstStyle/>
        <a:p>
          <a:r>
            <a:t>Planification stratégique</a:t>
          </a:r>
          <a:endParaRPr lang="fr-FR" dirty="0"/>
        </a:p>
      </dgm:t>
    </dgm:pt>
    <dgm:pt modelId="{75CC5ABC-A25B-43F9-BA1D-922700E55794}" type="parTrans" cxnId="{6DF47B37-07CC-4E5A-97A0-9AAAC1CAE2EB}">
      <dgm:prSet/>
      <dgm:spPr/>
      <dgm:t>
        <a:bodyPr/>
        <a:lstStyle/>
        <a:p>
          <a:endParaRPr lang="en-US"/>
        </a:p>
      </dgm:t>
    </dgm:pt>
    <dgm:pt modelId="{29AE5C2D-358F-4A36-A770-3F63E160054E}" type="sibTrans" cxnId="{6DF47B37-07CC-4E5A-97A0-9AAAC1CAE2EB}">
      <dgm:prSet/>
      <dgm:spPr/>
      <dgm:t>
        <a:bodyPr/>
        <a:lstStyle/>
        <a:p>
          <a:endParaRPr lang="en-US"/>
        </a:p>
      </dgm:t>
    </dgm:pt>
    <dgm:pt modelId="{3F88E60B-056B-46FF-9FF2-44788473ACDE}">
      <dgm:prSet phldrT="[Text]"/>
      <dgm:spPr/>
      <dgm:t>
        <a:bodyPr/>
        <a:lstStyle/>
        <a:p>
          <a:r>
            <a:rPr dirty="0" err="1"/>
            <a:t>Analyse</a:t>
          </a:r>
          <a:r>
            <a:rPr dirty="0"/>
            <a:t> du </a:t>
          </a:r>
          <a:r>
            <a:rPr dirty="0" err="1"/>
            <a:t>problème</a:t>
          </a:r>
          <a:r>
            <a:rPr dirty="0"/>
            <a:t> (cause et </a:t>
          </a:r>
          <a:r>
            <a:rPr dirty="0" err="1"/>
            <a:t>effets</a:t>
          </a:r>
          <a:r>
            <a:rPr dirty="0"/>
            <a:t>)</a:t>
          </a:r>
        </a:p>
        <a:p>
          <a:endParaRPr lang="fr-FR" dirty="0" smtClean="0"/>
        </a:p>
        <a:p>
          <a:r>
            <a:rPr dirty="0" err="1"/>
            <a:t>Analyse</a:t>
          </a:r>
          <a:r>
            <a:rPr dirty="0"/>
            <a:t> </a:t>
          </a:r>
          <a:r>
            <a:rPr lang="es-ES" dirty="0" smtClean="0"/>
            <a:t>des </a:t>
          </a:r>
          <a:r>
            <a:rPr lang="es-ES" dirty="0" err="1" smtClean="0"/>
            <a:t>forces</a:t>
          </a:r>
          <a:r>
            <a:rPr lang="es-ES" dirty="0" smtClean="0"/>
            <a:t>, </a:t>
          </a:r>
          <a:r>
            <a:rPr lang="es-ES" dirty="0" err="1" smtClean="0"/>
            <a:t>faiblesses</a:t>
          </a:r>
          <a:r>
            <a:rPr lang="es-ES" dirty="0" smtClean="0"/>
            <a:t>, </a:t>
          </a:r>
          <a:r>
            <a:rPr lang="es-ES" dirty="0" err="1" smtClean="0"/>
            <a:t>opportunités</a:t>
          </a:r>
          <a:r>
            <a:rPr lang="es-ES" dirty="0" smtClean="0"/>
            <a:t> et </a:t>
          </a:r>
          <a:r>
            <a:rPr lang="es-ES" dirty="0" err="1" smtClean="0"/>
            <a:t>menaces</a:t>
          </a:r>
          <a:r>
            <a:rPr lang="es-ES" dirty="0" smtClean="0"/>
            <a:t> (</a:t>
          </a:r>
          <a:r>
            <a:rPr lang="es-ES" dirty="0" err="1" smtClean="0"/>
            <a:t>SWOT</a:t>
          </a:r>
          <a:r>
            <a:rPr lang="es-ES" dirty="0" smtClean="0"/>
            <a:t>)</a:t>
          </a:r>
          <a:endParaRPr dirty="0"/>
        </a:p>
        <a:p>
          <a:endParaRPr lang="fr-FR" dirty="0" smtClean="0"/>
        </a:p>
        <a:p>
          <a:r>
            <a:rPr dirty="0"/>
            <a:t>Cadre </a:t>
          </a:r>
          <a:r>
            <a:rPr dirty="0" err="1"/>
            <a:t>logique</a:t>
          </a:r>
          <a:endParaRPr lang="fr-FR" dirty="0"/>
        </a:p>
      </dgm:t>
    </dgm:pt>
    <dgm:pt modelId="{5300F1C8-0C9C-43B5-8D13-562C9F5C872A}" type="parTrans" cxnId="{5AD70A70-84ED-450F-B68E-07FBF09BB121}">
      <dgm:prSet/>
      <dgm:spPr/>
      <dgm:t>
        <a:bodyPr/>
        <a:lstStyle/>
        <a:p>
          <a:endParaRPr lang="en-US"/>
        </a:p>
      </dgm:t>
    </dgm:pt>
    <dgm:pt modelId="{0A914D42-7EE1-4774-AC61-5CB6B48B4051}" type="sibTrans" cxnId="{5AD70A70-84ED-450F-B68E-07FBF09BB121}">
      <dgm:prSet/>
      <dgm:spPr/>
      <dgm:t>
        <a:bodyPr/>
        <a:lstStyle/>
        <a:p>
          <a:endParaRPr lang="en-US"/>
        </a:p>
      </dgm:t>
    </dgm:pt>
    <dgm:pt modelId="{2A7B931E-61FF-407D-B3B5-F6377E108197}">
      <dgm:prSet phldrT="[Text]"/>
      <dgm:spPr/>
      <dgm:t>
        <a:bodyPr/>
        <a:lstStyle/>
        <a:p>
          <a:r>
            <a:rPr lang="fr-FR" dirty="0" smtClean="0"/>
            <a:t>Planification </a:t>
          </a:r>
          <a:r>
            <a:rPr dirty="0" smtClean="0"/>
            <a:t>des </a:t>
          </a:r>
          <a:r>
            <a:rPr dirty="0" err="1"/>
            <a:t>mesures</a:t>
          </a:r>
          <a:endParaRPr lang="fr-FR" dirty="0"/>
        </a:p>
      </dgm:t>
    </dgm:pt>
    <dgm:pt modelId="{E642EB35-C55F-42A0-BDF3-D680EA497758}" type="parTrans" cxnId="{10DDE5FD-6C97-4E63-B893-67FD609FC49F}">
      <dgm:prSet/>
      <dgm:spPr/>
      <dgm:t>
        <a:bodyPr/>
        <a:lstStyle/>
        <a:p>
          <a:endParaRPr lang="en-US"/>
        </a:p>
      </dgm:t>
    </dgm:pt>
    <dgm:pt modelId="{44C0612A-54E5-4D89-9B76-0EA765DC935A}" type="sibTrans" cxnId="{10DDE5FD-6C97-4E63-B893-67FD609FC49F}">
      <dgm:prSet/>
      <dgm:spPr/>
      <dgm:t>
        <a:bodyPr/>
        <a:lstStyle/>
        <a:p>
          <a:endParaRPr lang="en-US"/>
        </a:p>
      </dgm:t>
    </dgm:pt>
    <dgm:pt modelId="{7FA16F95-F2C3-40F9-8474-3EEF4E3B08B2}">
      <dgm:prSet phldrT="[Text]"/>
      <dgm:spPr/>
      <dgm:t>
        <a:bodyPr/>
        <a:lstStyle/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err="1"/>
            <a:t>Établissement</a:t>
          </a:r>
          <a:r>
            <a:rPr dirty="0"/>
            <a:t> </a:t>
          </a:r>
          <a:r>
            <a:rPr lang="es-ES" dirty="0" err="1" smtClean="0"/>
            <a:t>d’un</a:t>
          </a:r>
          <a:r>
            <a:rPr lang="es-ES" dirty="0" smtClean="0"/>
            <a:t> </a:t>
          </a:r>
          <a:r>
            <a:rPr lang="es-ES" dirty="0" err="1" smtClean="0"/>
            <a:t>ordre</a:t>
          </a:r>
          <a:r>
            <a:rPr lang="es-ES" dirty="0" smtClean="0"/>
            <a:t> de </a:t>
          </a:r>
          <a:r>
            <a:rPr dirty="0" err="1" smtClean="0"/>
            <a:t>priorité</a:t>
          </a:r>
          <a:r>
            <a:rPr dirty="0" smtClean="0"/>
            <a:t> </a:t>
          </a:r>
          <a:r>
            <a:rPr lang="es-ES" dirty="0" err="1" smtClean="0"/>
            <a:t>pour</a:t>
          </a:r>
          <a:r>
            <a:rPr lang="es-ES" dirty="0" smtClean="0"/>
            <a:t> les </a:t>
          </a:r>
          <a:r>
            <a:rPr dirty="0" err="1" smtClean="0"/>
            <a:t>mesures</a:t>
          </a:r>
          <a:endParaRPr dirty="0"/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dirty="0" err="1"/>
            <a:t>Élaboration</a:t>
          </a:r>
          <a:r>
            <a:rPr dirty="0"/>
            <a:t> du plan de travail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 smtClean="0"/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err="1"/>
            <a:t>Mobilisation</a:t>
          </a:r>
          <a:r>
            <a:rPr dirty="0"/>
            <a:t> </a:t>
          </a:r>
          <a:r>
            <a:rPr dirty="0" smtClean="0"/>
            <a:t>de </a:t>
          </a:r>
          <a:r>
            <a:rPr dirty="0" err="1"/>
            <a:t>ressources</a:t>
          </a:r>
          <a:endParaRPr lang="fr-FR" dirty="0"/>
        </a:p>
      </dgm:t>
    </dgm:pt>
    <dgm:pt modelId="{8E5DFA68-D041-4760-960F-30666C53863D}" type="parTrans" cxnId="{47079B45-CAA8-43AF-A696-2A0A6EF8AE9C}">
      <dgm:prSet/>
      <dgm:spPr/>
      <dgm:t>
        <a:bodyPr/>
        <a:lstStyle/>
        <a:p>
          <a:endParaRPr lang="en-US"/>
        </a:p>
      </dgm:t>
    </dgm:pt>
    <dgm:pt modelId="{8F179C84-7432-49C0-BFBB-C713B81F97CD}" type="sibTrans" cxnId="{47079B45-CAA8-43AF-A696-2A0A6EF8AE9C}">
      <dgm:prSet/>
      <dgm:spPr/>
      <dgm:t>
        <a:bodyPr/>
        <a:lstStyle/>
        <a:p>
          <a:endParaRPr lang="en-US"/>
        </a:p>
      </dgm:t>
    </dgm:pt>
    <dgm:pt modelId="{F63D104B-2E4C-4D70-9F9A-359FBC47669B}" type="pres">
      <dgm:prSet presAssocID="{60874013-226B-41CB-BCED-2F168D2CF2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098C28-810A-4681-8562-AFFFDB656278}" type="pres">
      <dgm:prSet presAssocID="{522E653F-C6D0-4A30-82A3-B53706BC8F5C}" presName="compositeNode" presStyleCnt="0">
        <dgm:presLayoutVars>
          <dgm:bulletEnabled val="1"/>
        </dgm:presLayoutVars>
      </dgm:prSet>
      <dgm:spPr/>
    </dgm:pt>
    <dgm:pt modelId="{7AD0E764-42F3-482C-BC16-C6C9BC42EC2E}" type="pres">
      <dgm:prSet presAssocID="{522E653F-C6D0-4A30-82A3-B53706BC8F5C}" presName="bgRect" presStyleLbl="node1" presStyleIdx="0" presStyleCnt="3"/>
      <dgm:spPr/>
      <dgm:t>
        <a:bodyPr/>
        <a:lstStyle/>
        <a:p>
          <a:endParaRPr lang="en-US"/>
        </a:p>
      </dgm:t>
    </dgm:pt>
    <dgm:pt modelId="{74C39691-0354-44DA-BB7F-0F999F6712DB}" type="pres">
      <dgm:prSet presAssocID="{522E653F-C6D0-4A30-82A3-B53706BC8F5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0BA4F-4BAC-49FD-B3F3-2BCB636FD6F0}" type="pres">
      <dgm:prSet presAssocID="{522E653F-C6D0-4A30-82A3-B53706BC8F5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C26F1-30F8-45E7-AE3E-A3CFC202A909}" type="pres">
      <dgm:prSet presAssocID="{8589764C-AE0D-4C3C-A7FE-0DBC9969F9DA}" presName="hSp" presStyleCnt="0"/>
      <dgm:spPr/>
    </dgm:pt>
    <dgm:pt modelId="{74D371ED-102A-425B-90F4-1291CFC9D71A}" type="pres">
      <dgm:prSet presAssocID="{8589764C-AE0D-4C3C-A7FE-0DBC9969F9DA}" presName="vProcSp" presStyleCnt="0"/>
      <dgm:spPr/>
    </dgm:pt>
    <dgm:pt modelId="{027D5417-E2B2-40B4-BFAD-8BEEE955BAE0}" type="pres">
      <dgm:prSet presAssocID="{8589764C-AE0D-4C3C-A7FE-0DBC9969F9DA}" presName="vSp1" presStyleCnt="0"/>
      <dgm:spPr/>
    </dgm:pt>
    <dgm:pt modelId="{2B58D7F0-0E54-47DD-9A76-707979909661}" type="pres">
      <dgm:prSet presAssocID="{8589764C-AE0D-4C3C-A7FE-0DBC9969F9DA}" presName="simulatedConn" presStyleLbl="solidFgAcc1" presStyleIdx="0" presStyleCnt="2"/>
      <dgm:spPr/>
    </dgm:pt>
    <dgm:pt modelId="{68CB40AB-E13C-4E96-92A3-11FD49217230}" type="pres">
      <dgm:prSet presAssocID="{8589764C-AE0D-4C3C-A7FE-0DBC9969F9DA}" presName="vSp2" presStyleCnt="0"/>
      <dgm:spPr/>
    </dgm:pt>
    <dgm:pt modelId="{43D37A28-5768-4C71-BD90-D170D492859B}" type="pres">
      <dgm:prSet presAssocID="{8589764C-AE0D-4C3C-A7FE-0DBC9969F9DA}" presName="sibTrans" presStyleCnt="0"/>
      <dgm:spPr/>
    </dgm:pt>
    <dgm:pt modelId="{722BCBBF-2C81-45D1-AF6D-D2AC9956D135}" type="pres">
      <dgm:prSet presAssocID="{97FF631E-25C0-4BD3-A626-49BEB992F390}" presName="compositeNode" presStyleCnt="0">
        <dgm:presLayoutVars>
          <dgm:bulletEnabled val="1"/>
        </dgm:presLayoutVars>
      </dgm:prSet>
      <dgm:spPr/>
    </dgm:pt>
    <dgm:pt modelId="{DE894C90-6A72-4CF1-85CF-526DD0798D38}" type="pres">
      <dgm:prSet presAssocID="{97FF631E-25C0-4BD3-A626-49BEB992F390}" presName="bgRect" presStyleLbl="node1" presStyleIdx="1" presStyleCnt="3"/>
      <dgm:spPr/>
      <dgm:t>
        <a:bodyPr/>
        <a:lstStyle/>
        <a:p>
          <a:endParaRPr lang="en-US"/>
        </a:p>
      </dgm:t>
    </dgm:pt>
    <dgm:pt modelId="{18DDEC0D-5039-43B2-A4DB-345DC15A54C4}" type="pres">
      <dgm:prSet presAssocID="{97FF631E-25C0-4BD3-A626-49BEB992F39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156FC-C49A-4E4C-86B6-0466DC27AB0C}" type="pres">
      <dgm:prSet presAssocID="{97FF631E-25C0-4BD3-A626-49BEB992F39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9713E-9AFE-4B6B-8E89-E54A1A8B647E}" type="pres">
      <dgm:prSet presAssocID="{29AE5C2D-358F-4A36-A770-3F63E160054E}" presName="hSp" presStyleCnt="0"/>
      <dgm:spPr/>
    </dgm:pt>
    <dgm:pt modelId="{AEEB1A4D-B9EC-4A92-BA0A-10EB8320928D}" type="pres">
      <dgm:prSet presAssocID="{29AE5C2D-358F-4A36-A770-3F63E160054E}" presName="vProcSp" presStyleCnt="0"/>
      <dgm:spPr/>
    </dgm:pt>
    <dgm:pt modelId="{EB6B8EBF-1AF2-4E3A-BD4D-86197356866E}" type="pres">
      <dgm:prSet presAssocID="{29AE5C2D-358F-4A36-A770-3F63E160054E}" presName="vSp1" presStyleCnt="0"/>
      <dgm:spPr/>
    </dgm:pt>
    <dgm:pt modelId="{BD65CCD1-E428-41EB-9C19-559CF24562B8}" type="pres">
      <dgm:prSet presAssocID="{29AE5C2D-358F-4A36-A770-3F63E160054E}" presName="simulatedConn" presStyleLbl="solidFgAcc1" presStyleIdx="1" presStyleCnt="2"/>
      <dgm:spPr/>
    </dgm:pt>
    <dgm:pt modelId="{BC817DC2-DBF5-4D50-8F3D-711891A75064}" type="pres">
      <dgm:prSet presAssocID="{29AE5C2D-358F-4A36-A770-3F63E160054E}" presName="vSp2" presStyleCnt="0"/>
      <dgm:spPr/>
    </dgm:pt>
    <dgm:pt modelId="{AA136CDA-EA65-4ABB-A054-F3AA77718A6F}" type="pres">
      <dgm:prSet presAssocID="{29AE5C2D-358F-4A36-A770-3F63E160054E}" presName="sibTrans" presStyleCnt="0"/>
      <dgm:spPr/>
    </dgm:pt>
    <dgm:pt modelId="{1FFE82F2-84F5-4948-BFAB-1A823AFDFD09}" type="pres">
      <dgm:prSet presAssocID="{2A7B931E-61FF-407D-B3B5-F6377E108197}" presName="compositeNode" presStyleCnt="0">
        <dgm:presLayoutVars>
          <dgm:bulletEnabled val="1"/>
        </dgm:presLayoutVars>
      </dgm:prSet>
      <dgm:spPr/>
    </dgm:pt>
    <dgm:pt modelId="{9BA3EEB9-FE6D-4B94-B96B-FB4A39CCADCB}" type="pres">
      <dgm:prSet presAssocID="{2A7B931E-61FF-407D-B3B5-F6377E108197}" presName="bgRect" presStyleLbl="node1" presStyleIdx="2" presStyleCnt="3"/>
      <dgm:spPr/>
      <dgm:t>
        <a:bodyPr/>
        <a:lstStyle/>
        <a:p>
          <a:endParaRPr lang="en-US"/>
        </a:p>
      </dgm:t>
    </dgm:pt>
    <dgm:pt modelId="{72019504-4D9C-49E6-BACB-418E652DCA0A}" type="pres">
      <dgm:prSet presAssocID="{2A7B931E-61FF-407D-B3B5-F6377E10819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0714D-E5AA-4512-A433-090EFAB86643}" type="pres">
      <dgm:prSet presAssocID="{2A7B931E-61FF-407D-B3B5-F6377E10819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E7A52-FDBD-48E4-A869-1464854ED97C}" type="presOf" srcId="{2A7B931E-61FF-407D-B3B5-F6377E108197}" destId="{72019504-4D9C-49E6-BACB-418E652DCA0A}" srcOrd="1" destOrd="0" presId="urn:microsoft.com/office/officeart/2005/8/layout/hProcess7"/>
    <dgm:cxn modelId="{E04B51AC-0AA2-44E3-B124-A35B123DCED1}" type="presOf" srcId="{7FA16F95-F2C3-40F9-8474-3EEF4E3B08B2}" destId="{3920714D-E5AA-4512-A433-090EFAB86643}" srcOrd="0" destOrd="0" presId="urn:microsoft.com/office/officeart/2005/8/layout/hProcess7"/>
    <dgm:cxn modelId="{5AD70A70-84ED-450F-B68E-07FBF09BB121}" srcId="{97FF631E-25C0-4BD3-A626-49BEB992F390}" destId="{3F88E60B-056B-46FF-9FF2-44788473ACDE}" srcOrd="0" destOrd="0" parTransId="{5300F1C8-0C9C-43B5-8D13-562C9F5C872A}" sibTransId="{0A914D42-7EE1-4774-AC61-5CB6B48B4051}"/>
    <dgm:cxn modelId="{47079B45-CAA8-43AF-A696-2A0A6EF8AE9C}" srcId="{2A7B931E-61FF-407D-B3B5-F6377E108197}" destId="{7FA16F95-F2C3-40F9-8474-3EEF4E3B08B2}" srcOrd="0" destOrd="0" parTransId="{8E5DFA68-D041-4760-960F-30666C53863D}" sibTransId="{8F179C84-7432-49C0-BFBB-C713B81F97CD}"/>
    <dgm:cxn modelId="{FF6493C6-1C32-4BFE-907A-2B72DB0E8192}" type="presOf" srcId="{2A7B931E-61FF-407D-B3B5-F6377E108197}" destId="{9BA3EEB9-FE6D-4B94-B96B-FB4A39CCADCB}" srcOrd="0" destOrd="0" presId="urn:microsoft.com/office/officeart/2005/8/layout/hProcess7"/>
    <dgm:cxn modelId="{931A47B5-A89F-4D8D-8505-01AD3CFAB7AA}" type="presOf" srcId="{6F388F57-1F05-4A43-8DFB-04196F0BCBF1}" destId="{1D90BA4F-4BAC-49FD-B3F3-2BCB636FD6F0}" srcOrd="0" destOrd="0" presId="urn:microsoft.com/office/officeart/2005/8/layout/hProcess7"/>
    <dgm:cxn modelId="{5CEFBD82-B851-43E7-96BE-03A74DA4E500}" type="presOf" srcId="{97FF631E-25C0-4BD3-A626-49BEB992F390}" destId="{18DDEC0D-5039-43B2-A4DB-345DC15A54C4}" srcOrd="1" destOrd="0" presId="urn:microsoft.com/office/officeart/2005/8/layout/hProcess7"/>
    <dgm:cxn modelId="{085D9689-EEE9-428D-80E9-6A179A65E799}" srcId="{60874013-226B-41CB-BCED-2F168D2CF2D4}" destId="{522E653F-C6D0-4A30-82A3-B53706BC8F5C}" srcOrd="0" destOrd="0" parTransId="{AB7D5308-2BC7-4F9A-A226-56F9782D4572}" sibTransId="{8589764C-AE0D-4C3C-A7FE-0DBC9969F9DA}"/>
    <dgm:cxn modelId="{7D0CD4AE-55F3-4701-AFFB-AF3CA9894ADA}" type="presOf" srcId="{522E653F-C6D0-4A30-82A3-B53706BC8F5C}" destId="{74C39691-0354-44DA-BB7F-0F999F6712DB}" srcOrd="1" destOrd="0" presId="urn:microsoft.com/office/officeart/2005/8/layout/hProcess7"/>
    <dgm:cxn modelId="{484C843C-A49E-4731-B76E-DFD9DEC3C455}" type="presOf" srcId="{60874013-226B-41CB-BCED-2F168D2CF2D4}" destId="{F63D104B-2E4C-4D70-9F9A-359FBC47669B}" srcOrd="0" destOrd="0" presId="urn:microsoft.com/office/officeart/2005/8/layout/hProcess7"/>
    <dgm:cxn modelId="{10DDE5FD-6C97-4E63-B893-67FD609FC49F}" srcId="{60874013-226B-41CB-BCED-2F168D2CF2D4}" destId="{2A7B931E-61FF-407D-B3B5-F6377E108197}" srcOrd="2" destOrd="0" parTransId="{E642EB35-C55F-42A0-BDF3-D680EA497758}" sibTransId="{44C0612A-54E5-4D89-9B76-0EA765DC935A}"/>
    <dgm:cxn modelId="{D4170CB8-107A-47C0-8E3A-1EACF2188456}" type="presOf" srcId="{97FF631E-25C0-4BD3-A626-49BEB992F390}" destId="{DE894C90-6A72-4CF1-85CF-526DD0798D38}" srcOrd="0" destOrd="0" presId="urn:microsoft.com/office/officeart/2005/8/layout/hProcess7"/>
    <dgm:cxn modelId="{39932A3E-B4F6-467B-BD18-863A1A30456B}" type="presOf" srcId="{3F88E60B-056B-46FF-9FF2-44788473ACDE}" destId="{982156FC-C49A-4E4C-86B6-0466DC27AB0C}" srcOrd="0" destOrd="0" presId="urn:microsoft.com/office/officeart/2005/8/layout/hProcess7"/>
    <dgm:cxn modelId="{6DF47B37-07CC-4E5A-97A0-9AAAC1CAE2EB}" srcId="{60874013-226B-41CB-BCED-2F168D2CF2D4}" destId="{97FF631E-25C0-4BD3-A626-49BEB992F390}" srcOrd="1" destOrd="0" parTransId="{75CC5ABC-A25B-43F9-BA1D-922700E55794}" sibTransId="{29AE5C2D-358F-4A36-A770-3F63E160054E}"/>
    <dgm:cxn modelId="{047081F3-3358-4FB8-8B1E-25551A2D3C0B}" srcId="{522E653F-C6D0-4A30-82A3-B53706BC8F5C}" destId="{6F388F57-1F05-4A43-8DFB-04196F0BCBF1}" srcOrd="0" destOrd="0" parTransId="{E0681438-AE24-41EE-B24A-6950A0B9FA56}" sibTransId="{BF06CA8D-0525-4C03-9ED4-8DB80B41BF36}"/>
    <dgm:cxn modelId="{F9610264-82F5-49C3-890A-2B854BB72FF2}" type="presOf" srcId="{522E653F-C6D0-4A30-82A3-B53706BC8F5C}" destId="{7AD0E764-42F3-482C-BC16-C6C9BC42EC2E}" srcOrd="0" destOrd="0" presId="urn:microsoft.com/office/officeart/2005/8/layout/hProcess7"/>
    <dgm:cxn modelId="{4E2C8BA8-3E30-4426-9AF9-096811F7C70B}" type="presParOf" srcId="{F63D104B-2E4C-4D70-9F9A-359FBC47669B}" destId="{08098C28-810A-4681-8562-AFFFDB656278}" srcOrd="0" destOrd="0" presId="urn:microsoft.com/office/officeart/2005/8/layout/hProcess7"/>
    <dgm:cxn modelId="{E7B184F9-C378-4C8F-89FB-8C87099F222E}" type="presParOf" srcId="{08098C28-810A-4681-8562-AFFFDB656278}" destId="{7AD0E764-42F3-482C-BC16-C6C9BC42EC2E}" srcOrd="0" destOrd="0" presId="urn:microsoft.com/office/officeart/2005/8/layout/hProcess7"/>
    <dgm:cxn modelId="{E65635AB-4226-4C67-91A0-CB5E46C7329D}" type="presParOf" srcId="{08098C28-810A-4681-8562-AFFFDB656278}" destId="{74C39691-0354-44DA-BB7F-0F999F6712DB}" srcOrd="1" destOrd="0" presId="urn:microsoft.com/office/officeart/2005/8/layout/hProcess7"/>
    <dgm:cxn modelId="{7112F292-858B-4ADC-AFC7-FA6106E3CB7A}" type="presParOf" srcId="{08098C28-810A-4681-8562-AFFFDB656278}" destId="{1D90BA4F-4BAC-49FD-B3F3-2BCB636FD6F0}" srcOrd="2" destOrd="0" presId="urn:microsoft.com/office/officeart/2005/8/layout/hProcess7"/>
    <dgm:cxn modelId="{E271C36A-5DC5-4144-8484-CF923B838B86}" type="presParOf" srcId="{F63D104B-2E4C-4D70-9F9A-359FBC47669B}" destId="{6ADC26F1-30F8-45E7-AE3E-A3CFC202A909}" srcOrd="1" destOrd="0" presId="urn:microsoft.com/office/officeart/2005/8/layout/hProcess7"/>
    <dgm:cxn modelId="{36E07534-6394-46D6-B445-234F131AA597}" type="presParOf" srcId="{F63D104B-2E4C-4D70-9F9A-359FBC47669B}" destId="{74D371ED-102A-425B-90F4-1291CFC9D71A}" srcOrd="2" destOrd="0" presId="urn:microsoft.com/office/officeart/2005/8/layout/hProcess7"/>
    <dgm:cxn modelId="{F1A93AB5-68D4-4084-9235-7BAA920B889F}" type="presParOf" srcId="{74D371ED-102A-425B-90F4-1291CFC9D71A}" destId="{027D5417-E2B2-40B4-BFAD-8BEEE955BAE0}" srcOrd="0" destOrd="0" presId="urn:microsoft.com/office/officeart/2005/8/layout/hProcess7"/>
    <dgm:cxn modelId="{B8F00616-D4A6-453F-9E07-540D527F30A8}" type="presParOf" srcId="{74D371ED-102A-425B-90F4-1291CFC9D71A}" destId="{2B58D7F0-0E54-47DD-9A76-707979909661}" srcOrd="1" destOrd="0" presId="urn:microsoft.com/office/officeart/2005/8/layout/hProcess7"/>
    <dgm:cxn modelId="{43D8B60E-E007-41D4-AC3F-E33B485B6455}" type="presParOf" srcId="{74D371ED-102A-425B-90F4-1291CFC9D71A}" destId="{68CB40AB-E13C-4E96-92A3-11FD49217230}" srcOrd="2" destOrd="0" presId="urn:microsoft.com/office/officeart/2005/8/layout/hProcess7"/>
    <dgm:cxn modelId="{6803492E-F256-491B-A428-8DC7A028BFD4}" type="presParOf" srcId="{F63D104B-2E4C-4D70-9F9A-359FBC47669B}" destId="{43D37A28-5768-4C71-BD90-D170D492859B}" srcOrd="3" destOrd="0" presId="urn:microsoft.com/office/officeart/2005/8/layout/hProcess7"/>
    <dgm:cxn modelId="{48785AE2-F417-4DA9-9041-842B40044A77}" type="presParOf" srcId="{F63D104B-2E4C-4D70-9F9A-359FBC47669B}" destId="{722BCBBF-2C81-45D1-AF6D-D2AC9956D135}" srcOrd="4" destOrd="0" presId="urn:microsoft.com/office/officeart/2005/8/layout/hProcess7"/>
    <dgm:cxn modelId="{A92962DF-B34B-4377-9BA7-FD8D9EA133BB}" type="presParOf" srcId="{722BCBBF-2C81-45D1-AF6D-D2AC9956D135}" destId="{DE894C90-6A72-4CF1-85CF-526DD0798D38}" srcOrd="0" destOrd="0" presId="urn:microsoft.com/office/officeart/2005/8/layout/hProcess7"/>
    <dgm:cxn modelId="{83084514-C2B2-4546-91A7-E9123AC94591}" type="presParOf" srcId="{722BCBBF-2C81-45D1-AF6D-D2AC9956D135}" destId="{18DDEC0D-5039-43B2-A4DB-345DC15A54C4}" srcOrd="1" destOrd="0" presId="urn:microsoft.com/office/officeart/2005/8/layout/hProcess7"/>
    <dgm:cxn modelId="{CD1F3410-C78E-4DDB-B115-463C7AB469FD}" type="presParOf" srcId="{722BCBBF-2C81-45D1-AF6D-D2AC9956D135}" destId="{982156FC-C49A-4E4C-86B6-0466DC27AB0C}" srcOrd="2" destOrd="0" presId="urn:microsoft.com/office/officeart/2005/8/layout/hProcess7"/>
    <dgm:cxn modelId="{4F1C6257-2F3A-49A9-BDEB-270282A8C3C3}" type="presParOf" srcId="{F63D104B-2E4C-4D70-9F9A-359FBC47669B}" destId="{8B59713E-9AFE-4B6B-8E89-E54A1A8B647E}" srcOrd="5" destOrd="0" presId="urn:microsoft.com/office/officeart/2005/8/layout/hProcess7"/>
    <dgm:cxn modelId="{10ED9FCC-2975-4246-82BA-9F584F970CF9}" type="presParOf" srcId="{F63D104B-2E4C-4D70-9F9A-359FBC47669B}" destId="{AEEB1A4D-B9EC-4A92-BA0A-10EB8320928D}" srcOrd="6" destOrd="0" presId="urn:microsoft.com/office/officeart/2005/8/layout/hProcess7"/>
    <dgm:cxn modelId="{B5C917E1-873D-4642-B4E2-AB4895363BB1}" type="presParOf" srcId="{AEEB1A4D-B9EC-4A92-BA0A-10EB8320928D}" destId="{EB6B8EBF-1AF2-4E3A-BD4D-86197356866E}" srcOrd="0" destOrd="0" presId="urn:microsoft.com/office/officeart/2005/8/layout/hProcess7"/>
    <dgm:cxn modelId="{AFDC0B8B-3610-4EB8-B6C2-87FAE8485A99}" type="presParOf" srcId="{AEEB1A4D-B9EC-4A92-BA0A-10EB8320928D}" destId="{BD65CCD1-E428-41EB-9C19-559CF24562B8}" srcOrd="1" destOrd="0" presId="urn:microsoft.com/office/officeart/2005/8/layout/hProcess7"/>
    <dgm:cxn modelId="{A62F41A7-4010-4264-91F2-ED43393F8C96}" type="presParOf" srcId="{AEEB1A4D-B9EC-4A92-BA0A-10EB8320928D}" destId="{BC817DC2-DBF5-4D50-8F3D-711891A75064}" srcOrd="2" destOrd="0" presId="urn:microsoft.com/office/officeart/2005/8/layout/hProcess7"/>
    <dgm:cxn modelId="{9D02D545-FEE7-4E9C-95F9-B7BC864051A7}" type="presParOf" srcId="{F63D104B-2E4C-4D70-9F9A-359FBC47669B}" destId="{AA136CDA-EA65-4ABB-A054-F3AA77718A6F}" srcOrd="7" destOrd="0" presId="urn:microsoft.com/office/officeart/2005/8/layout/hProcess7"/>
    <dgm:cxn modelId="{06743FFF-BDE6-47B5-AA4B-487BF636E746}" type="presParOf" srcId="{F63D104B-2E4C-4D70-9F9A-359FBC47669B}" destId="{1FFE82F2-84F5-4948-BFAB-1A823AFDFD09}" srcOrd="8" destOrd="0" presId="urn:microsoft.com/office/officeart/2005/8/layout/hProcess7"/>
    <dgm:cxn modelId="{A874EF86-4432-4799-A3C2-90172D75765D}" type="presParOf" srcId="{1FFE82F2-84F5-4948-BFAB-1A823AFDFD09}" destId="{9BA3EEB9-FE6D-4B94-B96B-FB4A39CCADCB}" srcOrd="0" destOrd="0" presId="urn:microsoft.com/office/officeart/2005/8/layout/hProcess7"/>
    <dgm:cxn modelId="{1E651754-C3EF-4DD5-8D48-A71D47110DF6}" type="presParOf" srcId="{1FFE82F2-84F5-4948-BFAB-1A823AFDFD09}" destId="{72019504-4D9C-49E6-BACB-418E652DCA0A}" srcOrd="1" destOrd="0" presId="urn:microsoft.com/office/officeart/2005/8/layout/hProcess7"/>
    <dgm:cxn modelId="{3FF33C70-0096-4929-96C0-D01B5840D241}" type="presParOf" srcId="{1FFE82F2-84F5-4948-BFAB-1A823AFDFD09}" destId="{3920714D-E5AA-4512-A433-090EFAB8664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AC24E-CCEF-423C-9B3F-8CD0B2A788D7}" type="datetimeFigureOut">
              <a:rPr lang="en-US" smtClean="0"/>
              <a:t>1/17/2018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AAB25-F2EB-4BD4-A095-CED0611B2F1D}" type="slidenum">
              <a:rPr lang="en-US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3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76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696" y="1208682"/>
            <a:ext cx="9556021" cy="1341484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696" y="2906696"/>
            <a:ext cx="9556021" cy="1822965"/>
          </a:xfrm>
        </p:spPr>
        <p:txBody>
          <a:bodyPr>
            <a:normAutofit/>
          </a:bodyPr>
          <a:lstStyle>
            <a:lvl1pPr marL="0" indent="0" algn="ctr">
              <a:buNone/>
              <a:defRPr sz="2933" baseline="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723696" y="2633419"/>
            <a:ext cx="955602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87" y="6008829"/>
            <a:ext cx="1866771" cy="7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064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539213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7092" y="365126"/>
            <a:ext cx="6835409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67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4058" indent="-364058" defTabSz="1202370">
              <a:spcAft>
                <a:spcPts val="800"/>
              </a:spcAft>
              <a:tabLst>
                <a:tab pos="958827" algn="l"/>
              </a:tabLst>
              <a:defRPr/>
            </a:lvl1pPr>
            <a:lvl2pPr marL="770447" indent="-313259">
              <a:spcAft>
                <a:spcPts val="800"/>
              </a:spcAft>
              <a:tabLst/>
              <a:defRPr/>
            </a:lvl2pPr>
            <a:lvl3pPr marL="1189537" indent="-275160">
              <a:spcAft>
                <a:spcPts val="800"/>
              </a:spcAft>
              <a:tabLst/>
              <a:defRPr/>
            </a:lvl3pPr>
            <a:lvl4pPr marL="1659425" indent="-287859">
              <a:spcAft>
                <a:spcPts val="800"/>
              </a:spcAft>
              <a:tabLst/>
              <a:defRPr/>
            </a:lvl4pPr>
            <a:lvl5pPr marL="2078515" indent="-249760">
              <a:spcAft>
                <a:spcPts val="800"/>
              </a:spcAft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87" y="6008829"/>
            <a:ext cx="1866771" cy="7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2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825014"/>
            <a:ext cx="9552517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3704739"/>
            <a:ext cx="95525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9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825626"/>
            <a:ext cx="4691805" cy="418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1406" y="1825626"/>
            <a:ext cx="4719453" cy="418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910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552517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1681163"/>
            <a:ext cx="46803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7200" y="2505076"/>
            <a:ext cx="4680371" cy="3536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196" y="1681163"/>
            <a:ext cx="46975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196" y="2505076"/>
            <a:ext cx="4697523" cy="3536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74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457200"/>
            <a:ext cx="348718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551" y="987426"/>
            <a:ext cx="565416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2057401"/>
            <a:ext cx="34871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9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457200"/>
            <a:ext cx="351955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919" y="987426"/>
            <a:ext cx="562179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2057401"/>
            <a:ext cx="35195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32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222" y="1825626"/>
            <a:ext cx="9559639" cy="415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7020" y="6462279"/>
            <a:ext cx="579877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FB96-988E-49D5-B3AB-C58B4B373E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0"/>
            <a:ext cx="5715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" y="0"/>
            <a:ext cx="2580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3147" y="6136289"/>
            <a:ext cx="1141387" cy="59037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1731221" y="6443802"/>
            <a:ext cx="3915147" cy="18477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58682" y="6443801"/>
            <a:ext cx="4132177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31222" y="366185"/>
            <a:ext cx="955963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87" y="6008829"/>
            <a:ext cx="1866771" cy="7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867" b="1" smtClean="0"/>
              <a:t>ECP </a:t>
            </a:r>
            <a:r>
              <a:rPr lang="en-US" altLang="en-US" sz="5867" b="1" dirty="0" smtClean="0"/>
              <a:t>et </a:t>
            </a:r>
            <a:r>
              <a:rPr lang="en-US" altLang="en-US" sz="5867" b="1" dirty="0" err="1" smtClean="0"/>
              <a:t>planification</a:t>
            </a:r>
            <a:r>
              <a:rPr lang="en-US" altLang="en-US" sz="5867" b="1" dirty="0" smtClean="0"/>
              <a:t> </a:t>
            </a:r>
            <a:r>
              <a:rPr lang="en-US" altLang="en-US" sz="5867" b="1" dirty="0" err="1" smtClean="0"/>
              <a:t>stratégique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696" y="2906696"/>
            <a:ext cx="9556021" cy="1584621"/>
          </a:xfrm>
        </p:spPr>
        <p:txBody>
          <a:bodyPr>
            <a:normAutofit/>
          </a:bodyPr>
          <a:lstStyle/>
          <a:p>
            <a:r>
              <a:rPr dirty="0" smtClean="0"/>
              <a:t> </a:t>
            </a:r>
          </a:p>
          <a:p>
            <a:r>
              <a:rPr lang="en-US" sz="2400" b="1" dirty="0"/>
              <a:t>Secrétariat de la CIPV</a:t>
            </a:r>
          </a:p>
          <a:p>
            <a:r>
              <a:rPr lang="fr-FR" sz="2400" b="1" dirty="0"/>
              <a:t>avec l’appui financier du projet 401 du STDF</a:t>
            </a:r>
          </a:p>
          <a:p>
            <a:endParaRPr lang="fr-F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1882" y="5387788"/>
            <a:ext cx="9559636" cy="54883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/>
              <a:t>Formation de facilitateurs de l’évaluation des capacités phytosanitaires (ECP)</a:t>
            </a:r>
          </a:p>
        </p:txBody>
      </p:sp>
      <p:pic>
        <p:nvPicPr>
          <p:cNvPr id="5" name="Picture 4" descr="http://intranet.fao.org/fileadmin/images/FAO_LOGO/FAO_logo_Blue_3lines_f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7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Le cycle des projets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67355"/>
              </p:ext>
            </p:extLst>
          </p:nvPr>
        </p:nvGraphicFramePr>
        <p:xfrm>
          <a:off x="2258017" y="2004302"/>
          <a:ext cx="8506047" cy="300913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506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Identification </a:t>
                      </a:r>
                      <a:endParaRPr kumimoji="0" lang="fr-FR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Planification </a:t>
                      </a:r>
                      <a:endParaRPr kumimoji="0" lang="fr-FR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Mise en œuvre </a:t>
                      </a:r>
                      <a:endParaRPr kumimoji="0" lang="fr-FR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Suivi et évaluation </a:t>
                      </a:r>
                      <a:endParaRPr kumimoji="0" lang="fr-FR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 descr="http://intranet.fao.org/fileadmin/images/FAO_LOGO/FAO_logo_Blue_3lines_f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2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PROCESSUS DE PLANIFICATION STRATÉGIQUE</a:t>
            </a:r>
            <a:endParaRPr lang="fr-F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853429"/>
              </p:ext>
            </p:extLst>
          </p:nvPr>
        </p:nvGraphicFramePr>
        <p:xfrm>
          <a:off x="1024640" y="1524001"/>
          <a:ext cx="10972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intranet.fao.org/fileadmin/images/FAO_LOGO/FAO_logo_Blue_3lines_f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8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Analyse des parties prenantes</a:t>
            </a:r>
            <a:endParaRPr lang="fr-FR" dirty="0"/>
          </a:p>
        </p:txBody>
      </p:sp>
      <p:graphicFrame>
        <p:nvGraphicFramePr>
          <p:cNvPr id="4" name="Group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801740"/>
              </p:ext>
            </p:extLst>
          </p:nvPr>
        </p:nvGraphicFramePr>
        <p:xfrm>
          <a:off x="1672636" y="2045773"/>
          <a:ext cx="8229602" cy="36488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46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608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 de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kumimoji="0" lang="en-GB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participation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Étape du cycle 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Information </a:t>
                      </a:r>
                      <a:endParaRPr kumimoji="0" lang="fr-FR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Consultation </a:t>
                      </a:r>
                      <a:endParaRPr kumimoji="0" lang="fr-FR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Partenariats </a:t>
                      </a:r>
                      <a:endParaRPr kumimoji="0" lang="fr-FR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Contrôle </a:t>
                      </a:r>
                      <a:endParaRPr kumimoji="0" lang="fr-FR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9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Identification </a:t>
                      </a:r>
                      <a:endParaRPr kumimoji="0" lang="fr-FR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Donateurs, unités techniques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2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Planification </a:t>
                      </a:r>
                      <a:endParaRPr kumimoji="0" lang="fr-FR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Parties prenantes extérieures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Parties prenantes secondaires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6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Mise en œuvre </a:t>
                      </a:r>
                      <a:endParaRPr kumimoji="0" lang="fr-FR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Donateurs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Parties prenantes extérieures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Donateurs, parties prenantes secondaires, parties prenantes principales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Chefs de projet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1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Suivi et évaluation </a:t>
                      </a:r>
                      <a:endParaRPr kumimoji="0" lang="fr-FR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Donateurs</a:t>
                      </a:r>
                      <a:endParaRPr kumimoji="0" lang="fr-F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Parties prenantes secondaires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Chefs de projet, parties prenantes secondaires, parties prenantes principales</a:t>
                      </a:r>
                      <a:endParaRPr kumimoji="0" lang="fr-FR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Consultants extérieurs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 descr="http://intranet.fao.org/fileadmin/images/FAO_LOGO/FAO_logo_Blue_3lines_f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Évaluation des besoins/de la situation ou analyse des lacunes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5006"/>
            <a:ext cx="10972800" cy="43611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Questionnaires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Enquêtes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Groupes de réflexion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Consultations formelles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Évaluations de consultants extérieurs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Outils et méthodes d’évaluation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Méthodes intégrées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…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" name="Picture 3" descr="http://intranet.fao.org/fileadmin/images/FAO_LOGO/FAO_logo_Blue_3lines_f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7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Analyse du problème (cause et effets)</a:t>
            </a:r>
            <a:endParaRPr lang="fr-FR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835555"/>
              </p:ext>
            </p:extLst>
          </p:nvPr>
        </p:nvGraphicFramePr>
        <p:xfrm>
          <a:off x="1279824" y="1754374"/>
          <a:ext cx="10462435" cy="356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2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2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92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909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Cause secondaire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Cause principale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Faiblesse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Conséquence principale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Conséquence secondaire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29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Il y a un problème de ressources humaines pour la certification à l’exportation à XYZ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Retards dans la </a:t>
                      </a:r>
                      <a:r>
                        <a:rPr lang="en-GB" sz="1900" dirty="0" err="1" smtClean="0"/>
                        <a:t>délivrance</a:t>
                      </a:r>
                      <a:r>
                        <a:rPr lang="en-GB" sz="1900" dirty="0" smtClean="0"/>
                        <a:t> de certificats phytosanitaires 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Nombre croissant de </a:t>
                      </a:r>
                      <a:r>
                        <a:rPr lang="en-GB" sz="1900" dirty="0" err="1" smtClean="0"/>
                        <a:t>réclamation</a:t>
                      </a:r>
                      <a:r>
                        <a:rPr lang="en-GB" sz="1900" baseline="0" dirty="0" err="1" smtClean="0"/>
                        <a:t>s</a:t>
                      </a:r>
                      <a:r>
                        <a:rPr lang="en-GB" sz="1900" baseline="0" dirty="0" smtClean="0"/>
                        <a:t> </a:t>
                      </a:r>
                      <a:r>
                        <a:rPr lang="en-GB" sz="1900" dirty="0" smtClean="0"/>
                        <a:t>de la part des exportateurs 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 descr="http://intranet.fao.org/fileadmin/images/FAO_LOGO/FAO_logo_Blue_3lines_f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3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548" y="365125"/>
            <a:ext cx="108920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Analyse</a:t>
            </a:r>
            <a:r>
              <a:rPr lang="en-US" sz="3600" b="1" dirty="0" smtClean="0"/>
              <a:t> des forces, </a:t>
            </a:r>
            <a:r>
              <a:rPr lang="en-US" sz="3600" b="1" dirty="0" err="1" smtClean="0"/>
              <a:t>faiblesses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oppo</a:t>
            </a:r>
            <a:r>
              <a:rPr lang="en-US" sz="3600" b="1" dirty="0" err="1"/>
              <a:t>r</a:t>
            </a:r>
            <a:r>
              <a:rPr lang="en-US" sz="3600" b="1" dirty="0" err="1" smtClean="0"/>
              <a:t>tunités</a:t>
            </a:r>
            <a:r>
              <a:rPr lang="en-US" sz="3600" b="1" dirty="0" smtClean="0"/>
              <a:t> et menaces (</a:t>
            </a:r>
            <a:r>
              <a:rPr lang="en-US" sz="3600" b="1" dirty="0" err="1" smtClean="0"/>
              <a:t>analyse</a:t>
            </a:r>
            <a:r>
              <a:rPr lang="en-US" sz="3600" b="1" dirty="0" smtClean="0"/>
              <a:t> FFOM, </a:t>
            </a:r>
            <a:r>
              <a:rPr lang="en-US" sz="3600" b="1" dirty="0" err="1" smtClean="0"/>
              <a:t>ou</a:t>
            </a:r>
            <a:r>
              <a:rPr lang="en-US" sz="3600" b="1" dirty="0" smtClean="0"/>
              <a:t> SWOT)</a:t>
            </a:r>
            <a:endParaRPr lang="fr-FR" sz="3600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549480"/>
              </p:ext>
            </p:extLst>
          </p:nvPr>
        </p:nvGraphicFramePr>
        <p:xfrm>
          <a:off x="952923" y="2037818"/>
          <a:ext cx="11116235" cy="35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3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3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3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361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Forces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Faiblesses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Opportunités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Menaces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Mesures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3829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La stratégie de développement des exportations est </a:t>
                      </a:r>
                      <a:r>
                        <a:rPr lang="en-GB" sz="1900" dirty="0" err="1" smtClean="0"/>
                        <a:t>en</a:t>
                      </a:r>
                      <a:r>
                        <a:rPr lang="en-GB" sz="1900" dirty="0" smtClean="0"/>
                        <a:t> place.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Il y a un problème de ressources humaines pour la certification à </a:t>
                      </a:r>
                      <a:r>
                        <a:rPr lang="en-US" sz="1900" dirty="0" err="1" smtClean="0"/>
                        <a:t>l’exportation</a:t>
                      </a:r>
                      <a:r>
                        <a:rPr lang="en-US" sz="1900" dirty="0" smtClean="0"/>
                        <a:t> à XYZ.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 l’argent investi par le secteur privé </a:t>
                      </a:r>
                      <a:r>
                        <a:rPr lang="en-US" sz="1900" dirty="0" err="1" smtClean="0"/>
                        <a:t>est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disponible</a:t>
                      </a:r>
                      <a:r>
                        <a:rPr lang="en-US" sz="1900" dirty="0" smtClean="0"/>
                        <a:t>.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L’appui du secteur privé est insuffisant par manque de confiance dans les services fournis par </a:t>
                      </a:r>
                      <a:r>
                        <a:rPr lang="en-US" sz="1900" dirty="0" err="1" smtClean="0"/>
                        <a:t>l’ONPV</a:t>
                      </a:r>
                      <a:r>
                        <a:rPr lang="en-US" sz="1900" dirty="0" smtClean="0"/>
                        <a:t>.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23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231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231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 descr="http://intranet.fao.org/fileadmin/images/FAO_LOGO/FAO_logo_Blue_3lines_f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2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44" y="205111"/>
            <a:ext cx="10972800" cy="6574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Cadre logique</a:t>
            </a:r>
            <a:endParaRPr lang="fr-FR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274792"/>
              </p:ext>
            </p:extLst>
          </p:nvPr>
        </p:nvGraphicFramePr>
        <p:xfrm>
          <a:off x="1004047" y="883581"/>
          <a:ext cx="10862297" cy="514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1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8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8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0389">
                <a:tc gridSpan="2">
                  <a:txBody>
                    <a:bodyPr/>
                    <a:lstStyle/>
                    <a:p>
                      <a:r>
                        <a:rPr lang="en-GB" sz="1900" dirty="0" smtClean="0"/>
                        <a:t>Chaîne de résultat 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Indicateurs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Moyens de vérification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Hypothèses et/ou risques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574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Objectif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Les ressources végétales nationales </a:t>
                      </a:r>
                      <a:r>
                        <a:rPr lang="en-US" sz="1900" dirty="0" err="1" smtClean="0"/>
                        <a:t>sont</a:t>
                      </a:r>
                      <a:r>
                        <a:rPr lang="en-US" sz="1900" dirty="0" smtClean="0"/>
                        <a:t> protégées. 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39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But ou objectif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Un système phytosanitaire intégré et </a:t>
                      </a:r>
                      <a:r>
                        <a:rPr lang="en-US" sz="1900" dirty="0" err="1" smtClean="0"/>
                        <a:t>amélioré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934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Produits ou résultats attendus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1.</a:t>
                      </a:r>
                    </a:p>
                    <a:p>
                      <a:r>
                        <a:rPr lang="en-US" sz="1900" dirty="0" smtClean="0"/>
                        <a:t>2.</a:t>
                      </a:r>
                    </a:p>
                    <a:p>
                      <a:r>
                        <a:rPr lang="en-US" sz="1900" dirty="0" smtClean="0"/>
                        <a:t>3.</a:t>
                      </a:r>
                    </a:p>
                    <a:p>
                      <a:r>
                        <a:rPr lang="en-US" sz="1900" dirty="0" smtClean="0"/>
                        <a:t>4.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934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Activités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1.1</a:t>
                      </a:r>
                    </a:p>
                    <a:p>
                      <a:r>
                        <a:rPr lang="en-US" sz="1900" dirty="0" smtClean="0"/>
                        <a:t>2.1</a:t>
                      </a:r>
                    </a:p>
                    <a:p>
                      <a:r>
                        <a:rPr lang="en-US" sz="1900" dirty="0" smtClean="0"/>
                        <a:t>3.1</a:t>
                      </a:r>
                    </a:p>
                    <a:p>
                      <a:r>
                        <a:rPr lang="en-US" sz="1900" dirty="0" smtClean="0"/>
                        <a:t>4.1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 descr="http://intranet.fao.org/fileadmin/images/FAO_LOGO/FAO_logo_Blue_3lines_f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4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247" y="231775"/>
            <a:ext cx="9559636" cy="1325563"/>
          </a:xfrm>
        </p:spPr>
        <p:txBody>
          <a:bodyPr/>
          <a:lstStyle/>
          <a:p>
            <a:r>
              <a:rPr lang="en-US" b="1" dirty="0" smtClean="0"/>
              <a:t>PLAN DE TRAVAIL</a:t>
            </a:r>
            <a:endParaRPr lang="fr-FR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74190" y="1897996"/>
          <a:ext cx="10569575" cy="293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2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65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6038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Produits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Activité(s)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Sous-activité(s)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Coûts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Organisme responsable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Échéance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01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Produit 1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1.1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1.1.1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01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1.2 ...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1.2.1 ...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01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Produit 2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2.1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2.1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01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Produit 3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3.1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3.1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01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Produit 4</a:t>
                      </a:r>
                      <a:endParaRPr lang="fr-FR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4.1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4.1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 descr="http://intranet.fao.org/fileadmin/images/FAO_LOGO/FAO_logo_Blue_3lines_f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97" y="6088116"/>
            <a:ext cx="1911296" cy="67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0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IPPC 401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IPPC 401" id="{F0C2B9CE-8CEE-4ACD-B5C5-D075D1E28C4C}" vid="{FAC45D9C-813C-4147-BCCB-61F8AE8632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IPPC 401</Template>
  <TotalTime>282</TotalTime>
  <Words>382</Words>
  <Application>Microsoft Office PowerPoint</Application>
  <PresentationFormat>Widescreen</PresentationFormat>
  <Paragraphs>119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New IPPC 401</vt:lpstr>
      <vt:lpstr>ECP et planification stratégique</vt:lpstr>
      <vt:lpstr>Le cycle des projets</vt:lpstr>
      <vt:lpstr>PROCESSUS DE PLANIFICATION STRATÉGIQUE</vt:lpstr>
      <vt:lpstr>Analyse des parties prenantes</vt:lpstr>
      <vt:lpstr>Évaluation des besoins/de la situation ou analyse des lacunes</vt:lpstr>
      <vt:lpstr>Analyse du problème (cause et effets)</vt:lpstr>
      <vt:lpstr>Analyse des forces, faiblesses, opportunités et menaces (analyse FFOM, ou SWOT)</vt:lpstr>
      <vt:lpstr>Cadre logique</vt:lpstr>
      <vt:lpstr>PLAN DE TRAVAIL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PCE and Strategic planning</dc:title>
  <dc:creator>Brunel, Sarah (AGDI)</dc:creator>
  <cp:lastModifiedBy>Brunel, Sarah (AGDI)</cp:lastModifiedBy>
  <cp:revision>23</cp:revision>
  <dcterms:created xsi:type="dcterms:W3CDTF">2016-06-06T16:01:01Z</dcterms:created>
  <dcterms:modified xsi:type="dcterms:W3CDTF">2018-01-17T16:02:08Z</dcterms:modified>
</cp:coreProperties>
</file>