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0" r:id="rId4"/>
    <p:sldId id="265" r:id="rId5"/>
    <p:sldId id="283" r:id="rId6"/>
    <p:sldId id="280" r:id="rId7"/>
    <p:sldId id="281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8" r:id="rId19"/>
    <p:sldId id="259" r:id="rId20"/>
    <p:sldId id="261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24"/>
    <a:srgbClr val="165A30"/>
    <a:srgbClr val="1E7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62708" y="2140695"/>
            <a:ext cx="8026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General presentation</a:t>
            </a:r>
            <a:endParaRPr lang="en-GB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/>
            <a:r>
              <a:rPr lang="en-US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10-11 August 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2017,</a:t>
            </a:r>
            <a:r>
              <a:rPr lang="en-GB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400" b="1" baseline="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Fiji</a:t>
            </a: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278" y="513670"/>
            <a:ext cx="383722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"/>
            <a:ext cx="91440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pc.int/en/publications/80405/" TargetMode="External"/><Relationship Id="rId2" Type="http://schemas.openxmlformats.org/officeDocument/2006/relationships/hyperlink" Target="https://www.ippc.int/static/media/files/publication/en/2016/07/Report_CPM-11_2016-07-19_withISPMs-revis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pc.int/static/media/files/publication/en/2016/05/Appendix_09_NRO_Procedure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c.in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a.buzon@fao.org" TargetMode="External"/><Relationship Id="rId7" Type="http://schemas.openxmlformats.org/officeDocument/2006/relationships/hyperlink" Target="http://www.ippc.int/" TargetMode="External"/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pc.org/" TargetMode="External"/><Relationship Id="rId5" Type="http://schemas.openxmlformats.org/officeDocument/2006/relationships/hyperlink" Target="http://www.fao.org/home/en/" TargetMode="External"/><Relationship Id="rId4" Type="http://schemas.openxmlformats.org/officeDocument/2006/relationships/hyperlink" Target="mailto:paola.sentinelli@fao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pc.int/en/publications/ippc-official-contact-point-notification-for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pc.int/en/publications/ipp-editor-nomination-request-nppo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31563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Семинар по НОО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Основная информация по</a:t>
            </a:r>
            <a:r>
              <a:rPr kumimoji="0" lang="ru-RU" sz="3400" b="1" i="0" u="none" strike="noStrike" kern="1200" cap="none" spc="0" normalizeH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НОО</a:t>
            </a:r>
            <a:endParaRPr kumimoji="0" lang="en-GB" sz="3400" b="1" i="0" u="none" strike="noStrike" kern="1200" cap="none" spc="0" normalizeH="0" baseline="0" noProof="0" dirty="0" smtClean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400" b="1" i="0" u="none" strike="noStrike" kern="1200" cap="none" spc="0" normalizeH="0" baseline="0" noProof="0" dirty="0" smtClean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2708" y="2140695"/>
            <a:ext cx="8026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/>
              <a:t>с целевой поддержкой Программы сотрудничества между ФАО и Китаем по линии Юг-Юг</a:t>
            </a: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Секретариат МККЗР</a:t>
            </a: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7-8 </a:t>
            </a: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сентября</a:t>
            </a:r>
            <a:r>
              <a:rPr kumimoji="0" lang="ru-RU" altLang="fr-F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2018</a:t>
            </a: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года</a:t>
            </a: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Москва</a:t>
            </a: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kumimoji="0" lang="ru-RU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Россия</a:t>
            </a:r>
            <a:endParaRPr kumimoji="0" lang="en-US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Список пунктов ввоза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0718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Страна должна выбрать определенные пункты ввоза, если она требует, чтобы грузы конкретных растений или растительных продуктов импортировались только через эти пункты ввоза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В случаях, когда нет ограничений, связанных с пунктами ввоза грузов растений и растительных продуктов в страну, публиковать оповещение не нужно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Рекомендуется разместить на МФП информацию об отсутствии ограничений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313253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Список регулируемых вредных организмов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105197"/>
            <a:ext cx="807187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Согласно МСФМ 5 «Глоссарий фитосанитарных терминов»</a:t>
            </a:r>
            <a:r>
              <a:rPr lang="en-US" sz="2400" b="1" dirty="0" smtClean="0">
                <a:cs typeface="Arial" panose="020B0604020202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Сразу после составления список регулируемых вредных организмов должен быть размещен на МФП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966447" y="2556799"/>
            <a:ext cx="314325" cy="16192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02538"/>
              </p:ext>
            </p:extLst>
          </p:nvPr>
        </p:nvGraphicFramePr>
        <p:xfrm>
          <a:off x="277444" y="2183131"/>
          <a:ext cx="8311663" cy="323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5483">
                  <a:extLst>
                    <a:ext uri="{9D8B030D-6E8A-4147-A177-3AD203B41FA5}">
                      <a16:colId xmlns:a16="http://schemas.microsoft.com/office/drawing/2014/main" xmlns="" val="3484296599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xmlns="" val="494010789"/>
                    </a:ext>
                  </a:extLst>
                </a:gridCol>
                <a:gridCol w="5061539">
                  <a:extLst>
                    <a:ext uri="{9D8B030D-6E8A-4147-A177-3AD203B41FA5}">
                      <a16:colId xmlns:a16="http://schemas.microsoft.com/office/drawing/2014/main" xmlns="" val="2836397874"/>
                    </a:ext>
                  </a:extLst>
                </a:gridCol>
              </a:tblGrid>
              <a:tr h="164526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Регулируемый вредный организм - это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→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карантинный вредный организм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, который является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 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вредным организмом, имеющим потенциальное экономическое значение для зоны, подверженной опасности, в которой он пока отсутствует или присутствует, но ограничено распространен и служит объектом официальной борьбы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 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или</a:t>
                      </a:r>
                      <a:endParaRPr lang="en-US" sz="13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4695806"/>
                  </a:ext>
                </a:extLst>
              </a:tr>
              <a:tr h="1175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→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регулируемый </a:t>
                      </a:r>
                      <a:r>
                        <a:rPr lang="ru-RU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некарантинный</a:t>
                      </a:r>
                      <a:r>
                        <a:rPr lang="ru-RU" sz="13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вредный организм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, который является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 </a:t>
                      </a:r>
                      <a:endParaRPr lang="en-US" sz="13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err="1" smtClean="0">
                          <a:effectLst/>
                          <a:latin typeface="+mn-lt"/>
                        </a:rPr>
                        <a:t>некарантинным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 вредным организмом, присутствие которого в посевном и посадочном материале оказывает экономически неприемлемое воздействие на предполагаемое использование этих растений и который вследствие этого регулируется на территории импортирующей договаривающейся страны</a:t>
                      </a:r>
                      <a:endParaRPr lang="en-US" sz="13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206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Оповещения о вредных организмах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4902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О присутствии, очаге или распространении вредных организмов, которые могут представлять непосредственную или потенциальную опасность, необходимо незамедлительно сообщать через МФП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В оповещении о вредном организме должна содержаться важная информация, которая позволит другим странам по необходимости обновлять свои фитосанитарные импортные требования и принимать действия с учетом всех изменений фитосанитарного риска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Международный стандарт по фитосанитарным мерам </a:t>
            </a:r>
            <a:r>
              <a:rPr lang="ru-RU" sz="2000" b="1" dirty="0" smtClean="0">
                <a:cs typeface="Arial" panose="020B0604020202020204" pitchFamily="34" charset="0"/>
              </a:rPr>
              <a:t> №17 </a:t>
            </a:r>
            <a:r>
              <a:rPr lang="ru-RU" sz="2000" b="1" dirty="0" smtClean="0">
                <a:cs typeface="Arial" panose="020B0604020202020204" pitchFamily="34" charset="0"/>
              </a:rPr>
              <a:t>«Оповещение о вредных организмах»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Руководство по НОО</a:t>
            </a:r>
            <a:r>
              <a:rPr lang="en-US" sz="2000" b="1" dirty="0" smtClean="0">
                <a:cs typeface="Arial" panose="020B0604020202020204" pitchFamily="34" charset="0"/>
              </a:rPr>
              <a:t>: </a:t>
            </a:r>
            <a:r>
              <a:rPr lang="ru-RU" sz="2000" b="1" dirty="0" smtClean="0">
                <a:cs typeface="Arial" panose="020B0604020202020204" pitchFamily="34" charset="0"/>
              </a:rPr>
              <a:t>Глава</a:t>
            </a:r>
            <a:r>
              <a:rPr lang="en-US" sz="2000" b="1" dirty="0" smtClean="0">
                <a:cs typeface="Arial" panose="020B0604020202020204" pitchFamily="34" charset="0"/>
              </a:rPr>
              <a:t> 2.5 </a:t>
            </a:r>
            <a:r>
              <a:rPr lang="ru-RU" sz="2000" b="1" dirty="0" smtClean="0">
                <a:cs typeface="Arial" panose="020B0604020202020204" pitchFamily="34" charset="0"/>
              </a:rPr>
              <a:t>«Подробный пример создания и обновления оповещения: оповещение о вредном организме»</a:t>
            </a:r>
            <a:r>
              <a:rPr lang="en-US" sz="2000" b="1" dirty="0" smtClean="0">
                <a:cs typeface="Arial" panose="020B0604020202020204" pitchFamily="34" charset="0"/>
              </a:rPr>
              <a:t>.</a:t>
            </a:r>
            <a:endParaRPr lang="en-US" sz="20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через Региональные организации по карантину и защите растений</a:t>
            </a:r>
            <a:r>
              <a:rPr lang="en-US" sz="20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если страна подпишет соответствующий документ, удостоверяющий юридическую правомочность такого действия и</a:t>
            </a:r>
            <a:r>
              <a:rPr lang="en-US" sz="2000" b="1" dirty="0" smtClean="0"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если существует технический механизм для обмена такими данными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341216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Экстренное действие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094440"/>
            <a:ext cx="807187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МСФМ</a:t>
            </a:r>
            <a:r>
              <a:rPr lang="en-US" sz="2400" b="1" dirty="0" smtClean="0">
                <a:cs typeface="Arial" panose="020B0604020202020204" pitchFamily="34" charset="0"/>
              </a:rPr>
              <a:t> 5 </a:t>
            </a:r>
            <a:r>
              <a:rPr lang="ru-RU" sz="2400" b="1" dirty="0" smtClean="0">
                <a:cs typeface="Arial" panose="020B0604020202020204" pitchFamily="34" charset="0"/>
              </a:rPr>
              <a:t>«Глоссарий фитосанитарных терминов»</a:t>
            </a:r>
            <a:r>
              <a:rPr lang="en-US" sz="2400" b="1" dirty="0" smtClean="0"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200" b="1" dirty="0" smtClean="0">
                <a:cs typeface="Arial" panose="020B0604020202020204" pitchFamily="34" charset="0"/>
              </a:rPr>
              <a:t>экстренное действие - это</a:t>
            </a:r>
            <a:r>
              <a:rPr lang="en-US" sz="2200" b="1" dirty="0" smtClean="0">
                <a:cs typeface="Arial" panose="020B0604020202020204" pitchFamily="34" charset="0"/>
              </a:rPr>
              <a:t> </a:t>
            </a:r>
            <a:r>
              <a:rPr lang="ru-RU" sz="2400" dirty="0" smtClean="0"/>
              <a:t>«</a:t>
            </a:r>
            <a:r>
              <a:rPr lang="ru-RU" sz="2200" b="1" dirty="0"/>
              <a:t>срочное фитосанитарное действие, предпринятое в новой или неожиданной фитосанитарной ситуации</a:t>
            </a:r>
            <a:r>
              <a:rPr lang="ru-RU" sz="2200" b="1" dirty="0" smtClean="0"/>
              <a:t>»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200" b="1" dirty="0" smtClean="0"/>
              <a:t> фитосанитарное действие – это </a:t>
            </a:r>
            <a:r>
              <a:rPr lang="ru-RU" sz="2200" b="1" dirty="0"/>
              <a:t>«</a:t>
            </a:r>
            <a:r>
              <a:rPr lang="ru-RU" sz="2200" b="1" dirty="0" smtClean="0"/>
              <a:t>официальная операция, такая </a:t>
            </a:r>
            <a:r>
              <a:rPr lang="ru-RU" sz="2200" b="1" dirty="0"/>
              <a:t>как досмотр, анализ, надзор или обработка, </a:t>
            </a:r>
            <a:r>
              <a:rPr lang="ru-RU" sz="2200" b="1" dirty="0" smtClean="0"/>
              <a:t>предпринятая </a:t>
            </a:r>
            <a:r>
              <a:rPr lang="ru-RU" sz="2200" b="1" dirty="0"/>
              <a:t>для осуществления фитосанитарных регламентаций или процедур</a:t>
            </a:r>
            <a:r>
              <a:rPr lang="ru-RU" sz="2200" b="1" dirty="0" smtClean="0"/>
              <a:t>»</a:t>
            </a:r>
            <a:endParaRPr lang="en-US" sz="22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Международный стандарт по фитосанитарным мерам </a:t>
            </a:r>
            <a:r>
              <a:rPr lang="ru-RU" sz="2400" b="1" dirty="0" smtClean="0">
                <a:cs typeface="Arial" panose="020B0604020202020204" pitchFamily="34" charset="0"/>
              </a:rPr>
              <a:t>№ </a:t>
            </a:r>
            <a:r>
              <a:rPr lang="en-US" sz="2400" b="1" dirty="0" smtClean="0">
                <a:cs typeface="Arial" panose="020B0604020202020204" pitchFamily="34" charset="0"/>
              </a:rPr>
              <a:t>13</a:t>
            </a:r>
            <a:r>
              <a:rPr lang="ru-RU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содержит практическое руководство по нотификации об экстренных действиях (связанных только с несоответствием грузов фитосанитарным требованиям)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Страна предоставляет </a:t>
            </a:r>
            <a:r>
              <a:rPr lang="ru-RU" sz="2400" b="1" dirty="0">
                <a:cs typeface="Arial" panose="020B0604020202020204" pitchFamily="34" charset="0"/>
              </a:rPr>
              <a:t>о</a:t>
            </a:r>
            <a:r>
              <a:rPr lang="ru-RU" sz="2400" b="1" dirty="0" smtClean="0">
                <a:cs typeface="Arial" panose="020B0604020202020204" pitchFamily="34" charset="0"/>
              </a:rPr>
              <a:t>повещение через МФП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646032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Организационные мероприятия, связанные с карантином и защитой растений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071871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Двусторонний метод оповещения по запросу</a:t>
            </a:r>
            <a:endParaRPr lang="en-GB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/>
              <a:t>В </a:t>
            </a:r>
            <a:r>
              <a:rPr lang="ru-RU" sz="2400" b="1" dirty="0"/>
              <a:t>оповещении должно содержаться описание функций и обязанностей </a:t>
            </a:r>
            <a:r>
              <a:rPr lang="ru-RU" sz="2400" b="1" dirty="0" smtClean="0"/>
              <a:t>в </a:t>
            </a:r>
            <a:r>
              <a:rPr lang="ru-RU" sz="2400" b="1" dirty="0"/>
              <a:t>отношении карантина и защиты </a:t>
            </a:r>
            <a:r>
              <a:rPr lang="ru-RU" sz="2400" b="1" dirty="0" smtClean="0"/>
              <a:t>растений</a:t>
            </a:r>
            <a:r>
              <a:rPr lang="en-US" sz="2400" b="1" dirty="0" smtClean="0"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cs typeface="Arial" panose="020B0604020202020204" pitchFamily="34" charset="0"/>
              </a:rPr>
              <a:t>таких как</a:t>
            </a:r>
            <a:r>
              <a:rPr lang="en-US" sz="24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/>
              <a:t>кто </a:t>
            </a:r>
            <a:r>
              <a:rPr lang="ru-RU" sz="2400" b="1" dirty="0"/>
              <a:t>за какое направление </a:t>
            </a:r>
            <a:r>
              <a:rPr lang="ru-RU" sz="2400" b="1" dirty="0" smtClean="0"/>
              <a:t>отвечает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/>
              <a:t>какие </a:t>
            </a:r>
            <a:r>
              <a:rPr lang="ru-RU" sz="2400" b="1" dirty="0"/>
              <a:t>связи существуют между разными частями </a:t>
            </a:r>
            <a:r>
              <a:rPr lang="ru-RU" sz="2400" b="1" dirty="0" smtClean="0"/>
              <a:t>НОКЗР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/>
              <a:t>Его можно объединить с оповещением по НОО, касающимся описания НОКЗР, и опубликовать на МФП как единое </a:t>
            </a:r>
            <a:r>
              <a:rPr lang="ru-RU" sz="2400" b="1" dirty="0" smtClean="0"/>
              <a:t>оповещение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367821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Обоснование фитосанитарных требований, ограничений и запретов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960" y="1421296"/>
            <a:ext cx="857779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cs typeface="Arial" panose="020B0604020202020204" pitchFamily="34" charset="0"/>
              </a:rPr>
              <a:t>Двусторонний метод оповещения по запросу</a:t>
            </a:r>
            <a:endParaRPr lang="en-US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cs typeface="Arial" panose="020B0604020202020204" pitchFamily="34" charset="0"/>
              </a:rPr>
              <a:t>Однако публикация на </a:t>
            </a:r>
            <a:r>
              <a:rPr lang="ru-RU" b="1" dirty="0">
                <a:cs typeface="Arial" panose="020B0604020202020204" pitchFamily="34" charset="0"/>
              </a:rPr>
              <a:t>МФП </a:t>
            </a:r>
            <a:r>
              <a:rPr lang="ru-RU" b="1" dirty="0" smtClean="0">
                <a:cs typeface="Arial" panose="020B0604020202020204" pitchFamily="34" charset="0"/>
              </a:rPr>
              <a:t>для всеобщего доступа приветствуется 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cs typeface="Arial" panose="020B0604020202020204" pitchFamily="34" charset="0"/>
              </a:rPr>
              <a:t>При получении запроса страна должна предоставить информацию касательно соответствия </a:t>
            </a:r>
            <a:r>
              <a:rPr lang="ru-RU" b="1" u="sng" dirty="0" smtClean="0">
                <a:cs typeface="Arial" panose="020B0604020202020204" pitchFamily="34" charset="0"/>
              </a:rPr>
              <a:t>мер</a:t>
            </a:r>
            <a:r>
              <a:rPr lang="ru-RU" b="1" dirty="0">
                <a:cs typeface="Arial" panose="020B0604020202020204" pitchFamily="34" charset="0"/>
              </a:rPr>
              <a:t> </a:t>
            </a:r>
            <a:r>
              <a:rPr lang="ru-RU" b="1" dirty="0" smtClean="0">
                <a:cs typeface="Arial" panose="020B0604020202020204" pitchFamily="34" charset="0"/>
              </a:rPr>
              <a:t>требованиям, предусмотренным п. 1 (а) и (б) статьи </a:t>
            </a:r>
            <a:r>
              <a:rPr lang="en-US" b="1" dirty="0" smtClean="0">
                <a:cs typeface="Arial" panose="020B0604020202020204" pitchFamily="34" charset="0"/>
              </a:rPr>
              <a:t>VI</a:t>
            </a:r>
            <a:r>
              <a:rPr lang="ru-RU" b="1" dirty="0" smtClean="0">
                <a:cs typeface="Arial" panose="020B0604020202020204" pitchFamily="34" charset="0"/>
              </a:rPr>
              <a:t>  МККЗР в отношении карантинных и регулируемых </a:t>
            </a:r>
            <a:r>
              <a:rPr lang="ru-RU" b="1" dirty="0" err="1" smtClean="0">
                <a:cs typeface="Arial" panose="020B0604020202020204" pitchFamily="34" charset="0"/>
              </a:rPr>
              <a:t>некарантинных</a:t>
            </a:r>
            <a:r>
              <a:rPr lang="ru-RU" b="1" dirty="0" smtClean="0">
                <a:cs typeface="Arial" panose="020B0604020202020204" pitchFamily="34" charset="0"/>
              </a:rPr>
              <a:t> вредных организмов</a:t>
            </a:r>
            <a:r>
              <a:rPr lang="en-US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 smtClean="0"/>
              <a:t>не </a:t>
            </a:r>
            <a:r>
              <a:rPr lang="ru-RU" b="1" i="1" dirty="0"/>
              <a:t>более строгие, чем меры, применяемые к этим же вредным организмам, если они присутствуют на территории импортирующей договаривающейся </a:t>
            </a:r>
            <a:r>
              <a:rPr lang="ru-RU" b="1" i="1" dirty="0" smtClean="0"/>
              <a:t>стороны</a:t>
            </a:r>
            <a:r>
              <a:rPr lang="en-US" b="1" i="1" dirty="0" smtClean="0">
                <a:cs typeface="Arial" panose="020B0604020202020204" pitchFamily="34" charset="0"/>
              </a:rPr>
              <a:t>; </a:t>
            </a:r>
            <a:r>
              <a:rPr lang="ru-RU" b="1" i="1" dirty="0" smtClean="0">
                <a:cs typeface="Arial" panose="020B0604020202020204" pitchFamily="34" charset="0"/>
              </a:rPr>
              <a:t>и</a:t>
            </a:r>
            <a:endParaRPr lang="en-US" b="1" i="1" dirty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/>
              <a:t>ограничены необходимым для карантина и защиты растений и/или гарантии их рентабельного использования по назначению, и могут быть технически обоснованы заинтересованной договаривающейся </a:t>
            </a:r>
            <a:r>
              <a:rPr lang="ru-RU" b="1" i="1" dirty="0" smtClean="0"/>
              <a:t>стороной </a:t>
            </a: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 smtClean="0">
                <a:cs typeface="Arial" panose="020B0604020202020204" pitchFamily="34" charset="0"/>
              </a:rPr>
              <a:t>не относится к нерегулируемым вредным организмам</a:t>
            </a:r>
            <a:endParaRPr lang="en-US" b="1" i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cs typeface="Arial" panose="020B0604020202020204" pitchFamily="34" charset="0"/>
              </a:rPr>
              <a:t>В оповещении </a:t>
            </a:r>
            <a:r>
              <a:rPr lang="ru-RU" b="1" dirty="0"/>
              <a:t>должна содержаться информация о мерах, принимаемых в отношении карантинных и регулируемых </a:t>
            </a:r>
            <a:r>
              <a:rPr lang="ru-RU" b="1" dirty="0" err="1"/>
              <a:t>некарантинных</a:t>
            </a:r>
            <a:r>
              <a:rPr lang="ru-RU" b="1" dirty="0"/>
              <a:t> вредных </a:t>
            </a:r>
            <a:r>
              <a:rPr lang="ru-RU" b="1" dirty="0" smtClean="0"/>
              <a:t>организмов</a:t>
            </a:r>
            <a:endParaRPr lang="en-GB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7236" y="595818"/>
            <a:ext cx="7630344" cy="1308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Информирование о серьезных случаях несоблюдения требований фитосанитарной сертификации</a:t>
            </a:r>
            <a:endParaRPr lang="en-US" sz="36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558464"/>
            <a:ext cx="80718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Двусторонний метод оповещения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Импортирующая страна оповещает экспортирующую или реэкспортирующую страну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Оповещение предоставляется в ответ на запрос и касается результатов расследований, проведенных после получения информации о таких </a:t>
            </a:r>
            <a:r>
              <a:rPr lang="ru-RU" sz="2400" b="1" dirty="0" smtClean="0">
                <a:cs typeface="Arial" panose="020B0604020202020204" pitchFamily="34" charset="0"/>
              </a:rPr>
              <a:t>случаях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Руководство</a:t>
            </a:r>
            <a:r>
              <a:rPr lang="en-US" sz="2400" b="1" dirty="0" smtClean="0">
                <a:cs typeface="Arial" panose="020B0604020202020204" pitchFamily="34" charset="0"/>
              </a:rPr>
              <a:t>: </a:t>
            </a:r>
            <a:r>
              <a:rPr lang="ru-RU" sz="2400" b="1" dirty="0" smtClean="0">
                <a:cs typeface="Arial" panose="020B0604020202020204" pitchFamily="34" charset="0"/>
              </a:rPr>
              <a:t>Международный стандарт по фитосанитарным мерам </a:t>
            </a:r>
            <a:r>
              <a:rPr lang="ru-RU" sz="2400" b="1" dirty="0" smtClean="0">
                <a:cs typeface="Arial" panose="020B0604020202020204" pitchFamily="34" charset="0"/>
              </a:rPr>
              <a:t>№</a:t>
            </a:r>
            <a:r>
              <a:rPr lang="en-US" sz="2400" b="1" dirty="0" smtClean="0">
                <a:cs typeface="Arial" panose="020B0604020202020204" pitchFamily="34" charset="0"/>
              </a:rPr>
              <a:t>13</a:t>
            </a:r>
            <a:r>
              <a:rPr lang="ru-RU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«Руководство по нотификации о несоответствии и экстренном действии»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>
                <a:cs typeface="Arial" panose="020B0604020202020204" pitchFamily="34" charset="0"/>
              </a:rPr>
              <a:t>	</a:t>
            </a:r>
            <a:endParaRPr lang="en-GB" sz="2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Статус вредных организмов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07187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Двусторонний метод оповещения по запросу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Однако публикация </a:t>
            </a:r>
            <a:r>
              <a:rPr lang="ru-RU" sz="2400" b="1" dirty="0" smtClean="0">
                <a:cs typeface="Arial" panose="020B0604020202020204" pitchFamily="34" charset="0"/>
              </a:rPr>
              <a:t>на МФП для всеобщего доступа приветствуется</a:t>
            </a:r>
            <a:endParaRPr lang="en-US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/>
              <a:t>Страны </a:t>
            </a:r>
            <a:r>
              <a:rPr lang="ru-RU" sz="2400" b="1" dirty="0"/>
              <a:t>должны формировать, поддерживать и предоставлять достоверную информацию о статусе вредных </a:t>
            </a:r>
            <a:r>
              <a:rPr lang="ru-RU" sz="2400" b="1" dirty="0" smtClean="0"/>
              <a:t>организмов</a:t>
            </a:r>
            <a:r>
              <a:rPr lang="en-US" sz="2400" b="1" dirty="0" smtClean="0">
                <a:cs typeface="Arial" panose="020B0604020202020204" pitchFamily="34" charset="0"/>
              </a:rPr>
              <a:t>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Руководство</a:t>
            </a:r>
            <a:r>
              <a:rPr lang="en-US" sz="2400" b="1" dirty="0" smtClean="0">
                <a:cs typeface="Arial" panose="020B0604020202020204" pitchFamily="34" charset="0"/>
              </a:rPr>
              <a:t>: </a:t>
            </a:r>
            <a:r>
              <a:rPr lang="ru-RU" sz="2400" b="1" dirty="0" smtClean="0">
                <a:cs typeface="Arial" panose="020B0604020202020204" pitchFamily="34" charset="0"/>
              </a:rPr>
              <a:t>Международный стандарт по фитосанитарным мерам </a:t>
            </a:r>
            <a:r>
              <a:rPr lang="ru-RU" sz="2400" b="1" dirty="0" smtClean="0">
                <a:cs typeface="Arial" panose="020B0604020202020204" pitchFamily="34" charset="0"/>
              </a:rPr>
              <a:t>№</a:t>
            </a:r>
            <a:r>
              <a:rPr lang="en-US" sz="2400" b="1" dirty="0" smtClean="0">
                <a:cs typeface="Arial" panose="020B0604020202020204" pitchFamily="34" charset="0"/>
              </a:rPr>
              <a:t>8</a:t>
            </a:r>
            <a:r>
              <a:rPr lang="ru-RU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«Определение статуса вредного организма в зоне»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764275"/>
            <a:ext cx="8440616" cy="13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Техническая и биологическая информация, необходимая для анализа фитосанитарного риска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2036136"/>
            <a:ext cx="807187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Двусторонний метод оповещения по запросу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Однако публикация </a:t>
            </a:r>
            <a:r>
              <a:rPr lang="ru-RU" sz="2400" b="1" dirty="0">
                <a:cs typeface="Arial" panose="020B0604020202020204" pitchFamily="34" charset="0"/>
              </a:rPr>
              <a:t>на МФП для всеобщего доступа приветствуется</a:t>
            </a:r>
            <a:endParaRPr lang="en-US" sz="24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/>
              <a:t>Страны </a:t>
            </a:r>
            <a:r>
              <a:rPr lang="ru-RU" sz="2400" b="1" dirty="0"/>
              <a:t>должны сотрудничать в деле предоставления технической и биологической информации, необходимой для обеспечения процесса анализа фитосанитарного </a:t>
            </a:r>
            <a:r>
              <a:rPr lang="ru-RU" sz="2400" b="1" dirty="0" smtClean="0"/>
              <a:t>риска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610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Общие и конкретные процедуры выполнения НОО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46" y="1209963"/>
            <a:ext cx="79517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Утверждены на 11-й сессии КФМ в 2016 году для выполнения их странами</a:t>
            </a:r>
            <a:endParaRPr lang="en-GB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Основаны на Конвенции </a:t>
            </a:r>
            <a:r>
              <a:rPr lang="en-GB" sz="2400" b="1" dirty="0" smtClean="0">
                <a:cs typeface="Arial" panose="020B0604020202020204" pitchFamily="34" charset="0"/>
              </a:rPr>
              <a:t>+ </a:t>
            </a:r>
            <a:r>
              <a:rPr lang="ru-RU" sz="2400" b="1" dirty="0" smtClean="0">
                <a:cs typeface="Arial" panose="020B0604020202020204" pitchFamily="34" charset="0"/>
              </a:rPr>
              <a:t>рекомендациях и </a:t>
            </a:r>
            <a:r>
              <a:rPr lang="en-GB" sz="2400" b="1" dirty="0" smtClean="0"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cs typeface="Arial" panose="020B0604020202020204" pitchFamily="34" charset="0"/>
              </a:rPr>
              <a:t>предложениях Консультативной группы по национальным обязательствам по оповещению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Включают в себя предыдущие решения КФМ</a:t>
            </a: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Их можно найти</a:t>
            </a:r>
            <a:r>
              <a:rPr lang="en-GB" sz="24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В Приложении</a:t>
            </a:r>
            <a:r>
              <a:rPr lang="en-GB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 </a:t>
            </a:r>
            <a:r>
              <a:rPr lang="en-GB" altLang="fr-FR" sz="2400" b="1" dirty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9 </a:t>
            </a:r>
            <a:r>
              <a:rPr lang="ru-RU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к Докладу по </a:t>
            </a: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О</a:t>
            </a:r>
            <a:r>
              <a:rPr lang="ru-RU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диннадцатой </a:t>
            </a:r>
            <a:r>
              <a:rPr lang="ru-RU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сессии КФМ</a:t>
            </a:r>
            <a:endParaRPr lang="en-GB" altLang="fr-FR" sz="2400" b="1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  <a:hlinkClick r:id="rId3"/>
              </a:rPr>
              <a:t>В Руководстве по НОО </a:t>
            </a:r>
            <a:r>
              <a:rPr lang="en-GB" sz="2400" b="1" dirty="0" smtClean="0">
                <a:cs typeface="Arial" panose="020B0604020202020204" pitchFamily="34" charset="0"/>
                <a:hlinkClick r:id="rId3"/>
              </a:rPr>
              <a:t>(</a:t>
            </a:r>
            <a:r>
              <a:rPr lang="ru-RU" sz="2400" b="1" dirty="0" smtClean="0">
                <a:cs typeface="Arial" panose="020B0604020202020204" pitchFamily="34" charset="0"/>
                <a:hlinkClick r:id="rId3"/>
              </a:rPr>
              <a:t>Приложение</a:t>
            </a:r>
            <a:r>
              <a:rPr lang="en-GB" sz="2400" b="1" dirty="0" smtClean="0">
                <a:cs typeface="Arial" panose="020B0604020202020204" pitchFamily="34" charset="0"/>
                <a:hlinkClick r:id="rId3"/>
              </a:rPr>
              <a:t> </a:t>
            </a:r>
            <a:r>
              <a:rPr lang="en-GB" sz="2400" b="1" dirty="0">
                <a:cs typeface="Arial" panose="020B0604020202020204" pitchFamily="34" charset="0"/>
                <a:hlinkClick r:id="rId3"/>
              </a:rPr>
              <a:t>III) </a:t>
            </a:r>
            <a:endParaRPr lang="en-GB" sz="24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  <a:hlinkClick r:id="rId4"/>
              </a:rPr>
              <a:t>Как отдельно опубликованные таблицы на МФП</a:t>
            </a:r>
            <a:endParaRPr lang="en-GB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720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Основная информация по НОО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817" y="1595021"/>
            <a:ext cx="802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 </a:t>
            </a:r>
            <a:r>
              <a:rPr lang="ru-RU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НОО</a:t>
            </a: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: 7 </a:t>
            </a:r>
            <a:r>
              <a:rPr lang="ru-RU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публичных и </a:t>
            </a: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6 </a:t>
            </a:r>
            <a:r>
              <a:rPr lang="ru-RU" sz="2400" b="1" dirty="0" smtClean="0">
                <a:cs typeface="Arial" panose="020B0604020202020204" pitchFamily="34" charset="0"/>
              </a:rPr>
              <a:t>двусторонних</a:t>
            </a: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Публичный метод </a:t>
            </a:r>
            <a:r>
              <a:rPr lang="en-US" sz="2400" b="1" dirty="0" smtClean="0">
                <a:cs typeface="Arial" panose="020B0604020202020204" pitchFamily="34" charset="0"/>
              </a:rPr>
              <a:t>= </a:t>
            </a:r>
            <a:r>
              <a:rPr lang="ru-RU" sz="2400" b="1" dirty="0" smtClean="0">
                <a:cs typeface="Arial" panose="020B0604020202020204" pitchFamily="34" charset="0"/>
              </a:rPr>
              <a:t>оповещение через МФП</a:t>
            </a:r>
            <a:r>
              <a:rPr lang="en-GB" sz="2400" b="1" dirty="0" smtClean="0">
                <a:cs typeface="Arial" panose="020B0604020202020204" pitchFamily="34" charset="0"/>
              </a:rPr>
              <a:t> (</a:t>
            </a:r>
            <a:r>
              <a:rPr lang="ru-RU" sz="2400" b="1" dirty="0" smtClean="0">
                <a:cs typeface="Arial" panose="020B0604020202020204" pitchFamily="34" charset="0"/>
              </a:rPr>
              <a:t>Международный фитосанитарный портал</a:t>
            </a:r>
            <a:r>
              <a:rPr lang="en-GB" sz="2400" b="1" dirty="0" smtClean="0">
                <a:cs typeface="Arial" panose="020B0604020202020204" pitchFamily="34" charset="0"/>
              </a:rPr>
              <a:t>: </a:t>
            </a:r>
            <a:r>
              <a:rPr lang="en-GB" sz="2400" b="1" dirty="0" smtClean="0">
                <a:cs typeface="Arial" panose="020B0604020202020204" pitchFamily="34" charset="0"/>
                <a:hlinkClick r:id="rId3"/>
              </a:rPr>
              <a:t>www.ippc.int</a:t>
            </a:r>
            <a:r>
              <a:rPr lang="en-GB" sz="2400" b="1" dirty="0" smtClean="0">
                <a:cs typeface="Arial" panose="020B0604020202020204" pitchFamily="34" charset="0"/>
              </a:rPr>
              <a:t>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57867"/>
              </p:ext>
            </p:extLst>
          </p:nvPr>
        </p:nvGraphicFramePr>
        <p:xfrm>
          <a:off x="1951038" y="2941638"/>
          <a:ext cx="6156325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Документ" r:id="rId4" imgW="6257393" imgH="3340192" progId="Word.Document.12">
                  <p:embed/>
                </p:oleObj>
              </mc:Choice>
              <mc:Fallback>
                <p:oleObj name="Документ" r:id="rId4" imgW="6257393" imgH="33401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1038" y="2941638"/>
                        <a:ext cx="6156325" cy="330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Общие и конкретные процедуры выполнения НОО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653309"/>
            <a:ext cx="807187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Процедуры общего характера</a:t>
            </a:r>
            <a:r>
              <a:rPr lang="en-GB" sz="24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Использование электронных</a:t>
            </a:r>
            <a:r>
              <a:rPr lang="ru-RU" sz="2000" b="1" dirty="0"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cs typeface="Arial" panose="020B0604020202020204" pitchFamily="34" charset="0"/>
              </a:rPr>
              <a:t>средств связи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Использование МФП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Оповещение о вредных организмах через РОКЗР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Информация </a:t>
            </a:r>
            <a:r>
              <a:rPr lang="ru-RU" sz="2000" b="1" dirty="0" smtClean="0">
                <a:cs typeface="Arial" panose="020B0604020202020204" pitchFamily="34" charset="0"/>
              </a:rPr>
              <a:t>в рамках НОО публикуется в приоритетном порядке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Приветствуется использование МФП странами, которые не являются договаривающимися сторонами МККЗР</a:t>
            </a:r>
            <a:endParaRPr lang="en-GB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Конкретные процедуры</a:t>
            </a:r>
            <a:r>
              <a:rPr lang="en-GB" sz="24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Подробная информация по выполнению каждого НОО с примечаниями, рекомендациями и инструкциями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75138" y="1163253"/>
            <a:ext cx="8440616" cy="4853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altLang="en-US" sz="2000" b="1" dirty="0">
                <a:solidFill>
                  <a:schemeClr val="accent5">
                    <a:lumMod val="5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Секретариат МККЗР</a:t>
            </a:r>
            <a:endParaRPr lang="fr-FR" altLang="en-US" sz="2000" b="1" dirty="0">
              <a:solidFill>
                <a:schemeClr val="accent5">
                  <a:lumMod val="50000"/>
                </a:schemeClr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altLang="en-US" sz="2000" b="1" dirty="0">
                <a:solidFill>
                  <a:schemeClr val="accent5">
                    <a:lumMod val="5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Продовольственная и сельскохозяйственная организация Объединенных Наций</a:t>
            </a:r>
            <a:endParaRPr lang="fr-FR" altLang="en-US" sz="2000" b="1" dirty="0">
              <a:solidFill>
                <a:schemeClr val="accent5">
                  <a:lumMod val="50000"/>
                </a:schemeClr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Viale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delle Terme di Caracalla, 00153 Rome, 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Italy</a:t>
            </a:r>
            <a:endParaRPr kumimoji="0" lang="ru-RU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en-US" sz="20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(</a:t>
            </a:r>
            <a:r>
              <a:rPr lang="ru-RU" altLang="en-US" sz="2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Р</a:t>
            </a:r>
            <a:r>
              <a:rPr lang="ru-RU" altLang="en-US" sz="20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им, Италия) 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Тел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.: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+39-0657054812</a:t>
            </a:r>
            <a:b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kumimoji="0" lang="ru-RU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Эл.почта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Дорота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Бузон</a:t>
            </a:r>
            <a:r>
              <a:rPr lang="fr-FR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куратор программы по НОО 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dorota.buzon@fao.org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Паола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Сентинелли</a:t>
            </a:r>
            <a:r>
              <a:rPr lang="fr-FR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администратор базы знаний МККЗР 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paola.sentinelli@fao.org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Сайты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5"/>
              </a:rPr>
              <a:t>www.fao.org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  <a:hlinkClick r:id="rId6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7"/>
              </a:rPr>
              <a:t>www.ippc.int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Контактная информация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Основная информация по НОО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138" y="1240317"/>
            <a:ext cx="8026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 </a:t>
            </a:r>
            <a:r>
              <a:rPr lang="ru-RU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НОО</a:t>
            </a: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: 7 </a:t>
            </a:r>
            <a:r>
              <a:rPr lang="ru-RU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публичных и</a:t>
            </a: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6 </a:t>
            </a:r>
            <a:r>
              <a:rPr lang="ru-RU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двусторонних</a:t>
            </a: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Двусторонний метод</a:t>
            </a:r>
            <a:r>
              <a:rPr lang="en-US" sz="2400" b="1" dirty="0" smtClean="0">
                <a:cs typeface="Arial" panose="020B0604020202020204" pitchFamily="34" charset="0"/>
              </a:rPr>
              <a:t> = </a:t>
            </a:r>
            <a:r>
              <a:rPr lang="ru-RU" sz="2400" b="1" dirty="0" smtClean="0">
                <a:cs typeface="Arial" panose="020B0604020202020204" pitchFamily="34" charset="0"/>
              </a:rPr>
              <a:t>оповещение при прямом обмене информацией между странами (оповещение через МФП приветствуется, но не является обязательным</a:t>
            </a:r>
            <a:r>
              <a:rPr lang="en-GB" sz="2400" b="1" dirty="0" smtClean="0">
                <a:cs typeface="Arial" panose="020B0604020202020204" pitchFamily="34" charset="0"/>
              </a:rPr>
              <a:t>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915386"/>
              </p:ext>
            </p:extLst>
          </p:nvPr>
        </p:nvGraphicFramePr>
        <p:xfrm>
          <a:off x="963509" y="2776590"/>
          <a:ext cx="7438029" cy="388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Документ" r:id="rId3" imgW="4788197" imgH="3624961" progId="Word.Document.12">
                  <p:embed/>
                </p:oleObj>
              </mc:Choice>
              <mc:Fallback>
                <p:oleObj name="Документ" r:id="rId3" imgW="4788197" imgH="36249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3509" y="2776590"/>
                        <a:ext cx="7438029" cy="3883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4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493961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Назначение Официального контактного лица МККЗР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138" y="1301776"/>
            <a:ext cx="84603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 smtClean="0"/>
              <a:t>В стране назначается новое контактное лицо</a:t>
            </a:r>
            <a:endParaRPr lang="en-US" sz="19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 smtClean="0"/>
              <a:t>Секретариат МККЗР должен быть незамедлительно проинформирован</a:t>
            </a:r>
            <a:endParaRPr lang="en-US" sz="19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>
                <a:hlinkClick r:id="rId2"/>
              </a:rPr>
              <a:t>Ф</a:t>
            </a:r>
            <a:r>
              <a:rPr lang="ru-RU" sz="1900" dirty="0" smtClean="0">
                <a:hlinkClick r:id="rId2"/>
              </a:rPr>
              <a:t>орма назначения</a:t>
            </a:r>
            <a:r>
              <a:rPr lang="en-US" sz="1900" dirty="0" smtClean="0"/>
              <a:t> (</a:t>
            </a:r>
            <a:r>
              <a:rPr lang="ru-RU" sz="1900" dirty="0" smtClean="0"/>
              <a:t>Приложение </a:t>
            </a:r>
            <a:r>
              <a:rPr lang="en-US" sz="1900" dirty="0" smtClean="0"/>
              <a:t>I </a:t>
            </a:r>
            <a:r>
              <a:rPr lang="ru-RU" sz="1900" dirty="0" smtClean="0"/>
              <a:t>к Руководству по НОО</a:t>
            </a:r>
            <a:r>
              <a:rPr lang="en-US" sz="1900" dirty="0" smtClean="0"/>
              <a:t>) </a:t>
            </a:r>
            <a:r>
              <a:rPr lang="ru-RU" sz="1900" dirty="0" smtClean="0"/>
              <a:t>или официальное письмо с требуемыми сведениями </a:t>
            </a:r>
            <a:endParaRPr lang="en-US" sz="1900" dirty="0" smtClean="0"/>
          </a:p>
          <a:p>
            <a:r>
              <a:rPr lang="ru-RU" sz="1900" dirty="0" smtClean="0"/>
              <a:t>Форма назначения должна быть подписана лицом, занимающим более высокую должность, чем новое контактное лицо – сами себя контактные лица назначать не могут</a:t>
            </a:r>
            <a:endParaRPr lang="en-US" sz="1900" dirty="0" smtClean="0"/>
          </a:p>
          <a:p>
            <a:pPr algn="ctr"/>
            <a:r>
              <a:rPr lang="ru-RU" sz="1900" b="1" dirty="0" smtClean="0"/>
              <a:t>страна</a:t>
            </a:r>
            <a:endParaRPr lang="en-US" sz="1900" b="1" dirty="0" smtClean="0"/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9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</a:t>
            </a:r>
            <a:endParaRPr lang="en-GB" sz="19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900" b="1" dirty="0" smtClean="0"/>
              <a:t>Секретариат МККЗР</a:t>
            </a:r>
            <a:endParaRPr lang="en-US" sz="19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 smtClean="0"/>
              <a:t>Секретариат МККЗР регистрирует контактное лицо</a:t>
            </a:r>
            <a:endParaRPr lang="en-US" sz="19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 smtClean="0"/>
              <a:t>Контактное лицо получает доступ к МФП с правом осуществлять редактирование</a:t>
            </a:r>
            <a:r>
              <a:rPr lang="en-US" sz="1900" dirty="0" smtClean="0"/>
              <a:t> (</a:t>
            </a:r>
            <a:r>
              <a:rPr lang="ru-RU" sz="1900" dirty="0" smtClean="0"/>
              <a:t>загружать и обновлять оповещения</a:t>
            </a:r>
            <a:r>
              <a:rPr lang="en-US" sz="1900" dirty="0" smtClean="0"/>
              <a:t>)</a:t>
            </a:r>
            <a:endParaRPr lang="en-US" sz="19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 smtClean="0"/>
              <a:t>ФИО и контактные данные контактного лица отображаются на МФП</a:t>
            </a:r>
            <a:endParaRPr lang="en-US" sz="1900" dirty="0"/>
          </a:p>
          <a:p>
            <a:pPr algn="ctr"/>
            <a:r>
              <a:rPr lang="ru-RU" sz="1900" b="1" dirty="0" smtClean="0">
                <a:solidFill>
                  <a:prstClr val="black"/>
                </a:solidFill>
              </a:rPr>
              <a:t>Секретариат МККЗР</a:t>
            </a:r>
            <a:endParaRPr lang="en-US" sz="1900" b="1" dirty="0"/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9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</a:t>
            </a:r>
            <a:endParaRPr lang="en-US" sz="1900" b="1" dirty="0">
              <a:solidFill>
                <a:prstClr val="black"/>
              </a:solidFill>
            </a:endParaRPr>
          </a:p>
          <a:p>
            <a:pPr lvl="0" algn="ctr"/>
            <a:r>
              <a:rPr lang="ru-RU" sz="1900" b="1" dirty="0" smtClean="0">
                <a:solidFill>
                  <a:prstClr val="black"/>
                </a:solidFill>
              </a:rPr>
              <a:t>страна</a:t>
            </a:r>
            <a:endParaRPr lang="en-US" sz="1900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900" dirty="0" smtClean="0"/>
              <a:t>Подтверждение по </a:t>
            </a:r>
            <a:r>
              <a:rPr lang="ru-RU" sz="1900" dirty="0" err="1" smtClean="0"/>
              <a:t>эл.почте</a:t>
            </a:r>
            <a:r>
              <a:rPr lang="ru-RU" sz="1900" dirty="0" smtClean="0"/>
              <a:t> от Секретариата МККЗР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35385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Назначение Официального контактного лица МККЗР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5" y="1831420"/>
            <a:ext cx="807187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sz="2200" dirty="0" smtClean="0"/>
              <a:t>Критически важен актуальный адрес электронной почты</a:t>
            </a:r>
            <a:r>
              <a:rPr lang="en-US" sz="2200" dirty="0" smtClean="0"/>
              <a:t>: </a:t>
            </a:r>
            <a:r>
              <a:rPr lang="ru-RU" sz="2200" dirty="0" smtClean="0"/>
              <a:t>вся переписка Секретариата МККЗР со странами ведется при помощи электронных средств связи</a:t>
            </a:r>
            <a:endParaRPr lang="en-US" sz="22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sz="2200" dirty="0" smtClean="0"/>
              <a:t>Официальные контактные лица МККЗР несут ответственность за</a:t>
            </a:r>
            <a:r>
              <a:rPr lang="en-US" sz="2200" dirty="0" smtClean="0"/>
              <a:t>: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/>
              <a:t>обеспечение актуальности информации о своей стране, размещенной на МФП</a:t>
            </a:r>
            <a:endParaRPr lang="en-US" sz="22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/>
              <a:t>загрузку оповещений</a:t>
            </a:r>
            <a:endParaRPr lang="en-GB" sz="2200" dirty="0" smtClean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/>
              <a:t>обновление оповещений</a:t>
            </a:r>
            <a:endParaRPr lang="en-GB" sz="2200" dirty="0" smtClean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/>
              <a:t>обеспечение актуальности своих контактных данных</a:t>
            </a:r>
            <a:endParaRPr lang="en-US" sz="22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01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Назначение официального контактного лица МККЗР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5" y="1653309"/>
            <a:ext cx="807187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Официальное контактное лицо – это стандартный способ связи для договаривающихся сторон</a:t>
            </a:r>
            <a:r>
              <a:rPr lang="en-US" sz="2200" dirty="0" smtClean="0"/>
              <a:t>. </a:t>
            </a:r>
          </a:p>
          <a:p>
            <a:endParaRPr lang="en-US" sz="2200" dirty="0"/>
          </a:p>
          <a:p>
            <a:r>
              <a:rPr lang="ru-RU" sz="2200" dirty="0" smtClean="0"/>
              <a:t>Существуют также и другие категории контактных лиц</a:t>
            </a:r>
            <a:r>
              <a:rPr lang="en-US" sz="2200" dirty="0" smtClean="0"/>
              <a:t>:</a:t>
            </a: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Неофициальное контактное лицо МККЗР</a:t>
            </a:r>
            <a:r>
              <a:rPr lang="en-US" sz="2200" dirty="0" smtClean="0"/>
              <a:t>: </a:t>
            </a:r>
            <a:r>
              <a:rPr lang="ru-RU" sz="2200" dirty="0" smtClean="0"/>
              <a:t>для договаривающихся сторон МККЗР, </a:t>
            </a:r>
            <a:r>
              <a:rPr lang="ru-RU" sz="2200" dirty="0" smtClean="0"/>
              <a:t>которым </a:t>
            </a:r>
            <a:r>
              <a:rPr lang="ru-RU" sz="2200" dirty="0" smtClean="0"/>
              <a:t>еще предстоит официально назначить контактное лицо</a:t>
            </a:r>
            <a:r>
              <a:rPr lang="en-US" sz="2200" dirty="0" smtClean="0"/>
              <a:t>;</a:t>
            </a: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Информационное контактное лицо МККЗР</a:t>
            </a:r>
            <a:r>
              <a:rPr lang="en-US" sz="2200" dirty="0" smtClean="0"/>
              <a:t>: </a:t>
            </a:r>
            <a:r>
              <a:rPr lang="ru-RU" sz="2200" dirty="0" smtClean="0"/>
              <a:t>для сторон, не являющихся договаривающимися сторонами МККЗР</a:t>
            </a:r>
            <a:r>
              <a:rPr lang="en-US" sz="2200" dirty="0" smtClean="0"/>
              <a:t>;</a:t>
            </a: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Местное контактное лицо МККЗР</a:t>
            </a:r>
            <a:r>
              <a:rPr lang="en-US" sz="2200" dirty="0" smtClean="0"/>
              <a:t>: </a:t>
            </a:r>
            <a:r>
              <a:rPr lang="ru-RU" sz="2200" dirty="0" smtClean="0"/>
              <a:t>для зависимых территорий договаривающихся сторон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874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Назначение Официального контактного лица МККЗР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2985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ОКЛ могут назначать </a:t>
            </a:r>
            <a:r>
              <a:rPr lang="ru-RU" sz="2200" b="1" u="sng" dirty="0" smtClean="0"/>
              <a:t>редакторов МФП </a:t>
            </a:r>
            <a:endParaRPr lang="en-US" sz="2200" b="1" u="sng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Для </a:t>
            </a:r>
            <a:r>
              <a:rPr lang="ru-RU" sz="2200" dirty="0"/>
              <a:t>того, </a:t>
            </a:r>
            <a:r>
              <a:rPr lang="ru-RU" sz="2200" dirty="0" smtClean="0"/>
              <a:t>чтобы делегировать им полномочия по размещению на МФП информации о стране и по управлению этой информацией:</a:t>
            </a:r>
            <a:r>
              <a:rPr lang="en-US" sz="2200" dirty="0" smtClean="0"/>
              <a:t>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Уведомите Секретариат МККЗР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2"/>
              </a:rPr>
              <a:t> </a:t>
            </a:r>
            <a:r>
              <a:rPr lang="ru-RU" sz="2200" dirty="0" smtClean="0">
                <a:hlinkClick r:id="rId2"/>
              </a:rPr>
              <a:t>форма назначения редактора МФП</a:t>
            </a:r>
            <a:r>
              <a:rPr lang="en-US" sz="2200" dirty="0" smtClean="0">
                <a:hlinkClick r:id="rId2"/>
              </a:rPr>
              <a:t> </a:t>
            </a:r>
            <a:r>
              <a:rPr lang="en-US" sz="2200" dirty="0" smtClean="0"/>
              <a:t>(</a:t>
            </a:r>
            <a:r>
              <a:rPr lang="ru-RU" sz="2200" dirty="0" smtClean="0"/>
              <a:t>Приложение </a:t>
            </a:r>
            <a:r>
              <a:rPr lang="en-US" sz="2200" dirty="0" smtClean="0"/>
              <a:t>II</a:t>
            </a:r>
            <a:r>
              <a:rPr lang="ru-RU" sz="2200" dirty="0" smtClean="0"/>
              <a:t> к Руководству по НОО</a:t>
            </a:r>
            <a:r>
              <a:rPr lang="en-US" sz="2200" dirty="0" smtClean="0"/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Секретариат МККЗР регистрирует редактора МФП и предоставляет ему/ей право осуществлять редактирование (загружать и обновлять оповещения)</a:t>
            </a:r>
            <a:endParaRPr lang="en-US" sz="22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Подтверждение по электронной почте</a:t>
            </a:r>
            <a:endParaRPr lang="en-US" sz="22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200" dirty="0" smtClean="0"/>
              <a:t>Список всех редакторов МФП от каждой страны становится видимым после входа на МФП, он отображается под информацией о контактном лице МККЗР от страны</a:t>
            </a:r>
            <a:endParaRPr lang="en-GB" sz="2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477005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Описание НОКЗР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138" y="1162679"/>
            <a:ext cx="8071871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Страна осуществляет оповещение через МФП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В виде схемы внутренней структуры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В идеале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  <a:r>
              <a:rPr lang="ru-RU" sz="2400" dirty="0" smtClean="0">
                <a:cs typeface="Arial" panose="020B0604020202020204" pitchFamily="34" charset="0"/>
              </a:rPr>
              <a:t>включает в себя описание организационной структуры (т.е. кто за какое направление отвечает, и какие связи существуют между разными частями НОКЗР</a:t>
            </a:r>
            <a:r>
              <a:rPr lang="en-US" sz="2400" dirty="0" smtClean="0">
                <a:cs typeface="Arial" panose="020B0604020202020204" pitchFamily="34" charset="0"/>
              </a:rPr>
              <a:t>)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Указываются организации, которые работают под руководством НОКЗР и выполняют виды деятельности, указанные в п. 2 (а-ж) статьи </a:t>
            </a:r>
            <a:r>
              <a:rPr lang="en-US" sz="2400" dirty="0" smtClean="0">
                <a:cs typeface="Arial" panose="020B0604020202020204" pitchFamily="34" charset="0"/>
              </a:rPr>
              <a:t>IV</a:t>
            </a:r>
            <a:r>
              <a:rPr lang="ru-RU" sz="2400" dirty="0" smtClean="0">
                <a:cs typeface="Arial" panose="020B0604020202020204" pitchFamily="34" charset="0"/>
              </a:rPr>
              <a:t> МККЗР, а именно</a:t>
            </a:r>
            <a:r>
              <a:rPr lang="en-US" sz="2400" dirty="0" smtClean="0"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выдача фитосанитарных сертификатов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фитосанитарный надзор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досмотры грузов</a:t>
            </a:r>
            <a:r>
              <a:rPr lang="en-US" sz="2400" dirty="0" smtClean="0"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cs typeface="Arial" panose="020B0604020202020204" pitchFamily="34" charset="0"/>
              </a:rPr>
              <a:t>анализы фитосанитарного риска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endParaRPr lang="en-GB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Фитосанитарные требования</a:t>
            </a: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endParaRPr lang="ru-RU" sz="3400" b="1" dirty="0" smtClean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ограничения и запреты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0718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Договаривающиеся стороны должны утверждать, публиковать и передавать фитосанитарные требования, ограничения и запреты</a:t>
            </a:r>
            <a:endParaRPr lang="en-US" sz="2000" b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Эта информация должна предоставляться через МФП посредством</a:t>
            </a:r>
            <a:r>
              <a:rPr lang="en-GB" sz="2000" b="1" dirty="0" smtClean="0"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Загрузки правовых документов</a:t>
            </a:r>
            <a:r>
              <a:rPr lang="en-US" sz="2000" b="1" dirty="0" smtClean="0">
                <a:cs typeface="Arial" panose="020B0604020202020204" pitchFamily="34" charset="0"/>
              </a:rPr>
              <a:t>, </a:t>
            </a:r>
            <a:r>
              <a:rPr lang="ru-RU" sz="2000" b="1" dirty="0" smtClean="0">
                <a:cs typeface="Arial" panose="020B0604020202020204" pitchFamily="34" charset="0"/>
              </a:rPr>
              <a:t>или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Загрузки ссылок на национальные сайты или сайты РОКЗР, на которых размещены эти документы</a:t>
            </a:r>
            <a:r>
              <a:rPr lang="en-GB" sz="2000" b="1" dirty="0" smtClean="0">
                <a:cs typeface="Arial" panose="020B0604020202020204" pitchFamily="34" charset="0"/>
              </a:rPr>
              <a:t>.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Необходимо осуществлять регулярное обновление при изменении ссылки/ссылок или законодательства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2173</TotalTime>
  <Words>1315</Words>
  <Application>Microsoft Office PowerPoint</Application>
  <PresentationFormat>Экран (4:3)</PresentationFormat>
  <Paragraphs>198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Office Theme</vt:lpstr>
      <vt:lpstr>Microsoft Word Document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Montuori, Mirko (AGDI)</dc:creator>
  <cp:lastModifiedBy>Aksana</cp:lastModifiedBy>
  <cp:revision>176</cp:revision>
  <dcterms:created xsi:type="dcterms:W3CDTF">2017-05-24T13:00:14Z</dcterms:created>
  <dcterms:modified xsi:type="dcterms:W3CDTF">2018-08-06T02:34:31Z</dcterms:modified>
</cp:coreProperties>
</file>