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285" r:id="rId3"/>
    <p:sldId id="292" r:id="rId4"/>
    <p:sldId id="294" r:id="rId5"/>
    <p:sldId id="295" r:id="rId6"/>
    <p:sldId id="296" r:id="rId7"/>
    <p:sldId id="293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291" r:id="rId17"/>
    <p:sldId id="287" r:id="rId18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49420"/>
    <a:srgbClr val="34884E"/>
    <a:srgbClr val="3C863A"/>
    <a:srgbClr val="429240"/>
    <a:srgbClr val="0D6115"/>
    <a:srgbClr val="E93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2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D72B9D-2DCA-9243-BA4B-E594CF01F3DA}" type="datetimeFigureOut">
              <a:rPr lang="en-US"/>
              <a:pPr/>
              <a:t>19/11/2012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5F82A61-2976-FA4D-AF26-C0EB0CFDAF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78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AFA6003-287E-CE49-9298-3AABBEED9665}" type="datetimeFigureOut">
              <a:rPr lang="en-US"/>
              <a:pPr/>
              <a:t>19/11/2012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A70A31-E931-5A42-A957-8095EA0A43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38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71800"/>
            <a:ext cx="7772400" cy="266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949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6678165-6109-D94D-A7E0-B32B67F964A1}" type="datetimeFigureOut">
              <a:rPr lang="en-US"/>
              <a:pPr/>
              <a:t>19/11/2012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A4351AF-7131-F64C-A982-76DACDD52E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65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A6938C5-7D07-FD46-A34D-F18D18C3B7C9}" type="datetimeFigureOut">
              <a:rPr lang="en-US"/>
              <a:pPr/>
              <a:t>19/11/2012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0806899-94D2-D34A-BDCC-418DF2076C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62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5000" r="13126" b="69531"/>
          <a:stretch>
            <a:fillRect/>
          </a:stretch>
        </p:blipFill>
        <p:spPr bwMode="auto">
          <a:xfrm>
            <a:off x="0" y="457200"/>
            <a:ext cx="91440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15944" r="56390" b="78316"/>
          <a:stretch>
            <a:fillRect/>
          </a:stretch>
        </p:blipFill>
        <p:spPr bwMode="auto">
          <a:xfrm>
            <a:off x="304800" y="6324600"/>
            <a:ext cx="22860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3" t="14473" r="74814" b="78906"/>
          <a:stretch>
            <a:fillRect/>
          </a:stretch>
        </p:blipFill>
        <p:spPr bwMode="auto">
          <a:xfrm>
            <a:off x="8305800" y="6096000"/>
            <a:ext cx="5334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738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8757476-E6B2-6E45-9939-D6D34B70BC20}" type="datetimeFigureOut">
              <a:rPr lang="en-US"/>
              <a:pPr/>
              <a:t>19/11/2012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5C17B2B-E7A5-5546-A6A9-4918EDD37C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65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F16D081-8AA4-5542-BEC2-2014D78278A5}" type="datetimeFigureOut">
              <a:rPr lang="en-US"/>
              <a:pPr/>
              <a:t>19/11/2012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B514EE9-6135-8C47-BA41-13FC6F4DA7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08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058B438-D6AD-CB41-BEC0-3D4F94828890}" type="datetimeFigureOut">
              <a:rPr lang="en-US"/>
              <a:pPr/>
              <a:t>19/11/2012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E7DD44A-AFEB-5343-A2AF-5494116D02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31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F34D881-FC95-2547-9374-7386B4912FB1}" type="datetimeFigureOut">
              <a:rPr lang="en-US"/>
              <a:pPr/>
              <a:t>19/11/2012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2435F44-1B74-214B-BA18-922621F6A4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94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0C6B400-A3BA-A84A-8B36-87EC918B0BB2}" type="datetimeFigureOut">
              <a:rPr lang="en-US"/>
              <a:pPr/>
              <a:t>19/11/2012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2DA8188-540A-6740-AB41-D3BF7AB177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20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5410897-18B8-3E4E-94CA-66B6C8CCE818}" type="datetimeFigureOut">
              <a:rPr lang="en-US"/>
              <a:pPr/>
              <a:t>19/11/2012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81B6B1B-F878-2D46-B485-D4FCDC3B66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98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951B10C-5F24-C449-A9D5-F5218D8B9A93}" type="datetimeFigureOut">
              <a:rPr lang="en-US"/>
              <a:pPr/>
              <a:t>19/11/2012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FD67215-D359-0642-8966-7436EAA7C8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9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5000" r="13126" b="69531"/>
          <a:stretch>
            <a:fillRect/>
          </a:stretch>
        </p:blipFill>
        <p:spPr bwMode="auto">
          <a:xfrm>
            <a:off x="0" y="228600"/>
            <a:ext cx="91440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15944" r="56390" b="78316"/>
          <a:stretch>
            <a:fillRect/>
          </a:stretch>
        </p:blipFill>
        <p:spPr bwMode="auto">
          <a:xfrm>
            <a:off x="304800" y="6324600"/>
            <a:ext cx="22860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3" t="14473" r="74814" b="78906"/>
          <a:stretch>
            <a:fillRect/>
          </a:stretch>
        </p:blipFill>
        <p:spPr bwMode="auto">
          <a:xfrm>
            <a:off x="8305800" y="6172200"/>
            <a:ext cx="5334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ACDD4D9-BA8C-9441-8081-34E05E8F3CFC}" type="datetimeFigureOut">
              <a:rPr lang="en-US"/>
              <a:pPr/>
              <a:t>19/11/2012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82FC83F-1009-C946-96C4-B96DD59B00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47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DDE1907-0B7E-3540-90FE-8DD0424BD898}" type="datetimeFigureOut">
              <a:rPr lang="en-US"/>
              <a:pPr/>
              <a:t>19/11/2012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EA1CA62-F14F-6C4C-962E-6D51B096F9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4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812D150-103D-A644-B45F-29FE8B65A170}" type="datetimeFigureOut">
              <a:rPr lang="en-US"/>
              <a:pPr/>
              <a:t>19/11/2012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5765B00-82CA-F145-97EC-86C50AC7F9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14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CD4634F-070F-4446-84E6-27E8BFD7AA91}" type="datetimeFigureOut">
              <a:rPr lang="en-US"/>
              <a:pPr/>
              <a:t>19/11/2012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43C16C4-46A4-E54C-A8A2-4FB3D64864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EBC3117-3714-354A-BBAE-3ECA5D5C346C}" type="datetimeFigureOut">
              <a:rPr lang="en-US"/>
              <a:pPr/>
              <a:t>19/11/2012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084BE1D-4DCA-8641-9397-0F36DBEADF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76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AEF1283-2DC6-1A4C-B4BE-0C9556F59B7C}" type="datetimeFigureOut">
              <a:rPr lang="en-US"/>
              <a:pPr/>
              <a:t>19/11/2012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D46AF33-AFD7-AF4F-B5AE-51679D260F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69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8D02C11-723A-1145-A1A3-3B4726FB84AE}" type="datetimeFigureOut">
              <a:rPr lang="en-US"/>
              <a:pPr/>
              <a:t>19/11/2012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C9FD997-99F6-C547-8CF7-18686CFEBD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10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4AE6899-0A9C-AF47-B460-F2D8A810CDC1}" type="datetimeFigureOut">
              <a:rPr lang="en-US"/>
              <a:pPr/>
              <a:t>19/11/2012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1A38CC5-FB71-1346-9D65-B387538BC1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74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BEE94AD-69C2-094D-A875-590BB1900F80}" type="datetimeFigureOut">
              <a:rPr lang="en-US"/>
              <a:pPr/>
              <a:t>19/11/2012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BC6674A-C80B-E74A-9C1A-8FF62000E0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43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59AC041-5BDB-9E45-894D-A83261B971B1}" type="datetimeFigureOut">
              <a:rPr lang="en-US"/>
              <a:pPr/>
              <a:t>19/11/2012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CA66479-5025-EB4B-AEA6-CBFE514A33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62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E6C937F-D3B5-4943-9BE4-AFFC1927E49C}" type="datetimeFigureOut">
              <a:rPr lang="en-US"/>
              <a:pPr/>
              <a:t>19/11/2012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7043547-E9D8-894C-855A-10E4ADD975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73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alpha val="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14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819400"/>
            <a:ext cx="8229600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5000" r="13126" b="69531"/>
          <a:stretch>
            <a:fillRect/>
          </a:stretch>
        </p:blipFill>
        <p:spPr bwMode="auto">
          <a:xfrm>
            <a:off x="0" y="152400"/>
            <a:ext cx="91440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15944" r="56390" b="78316"/>
          <a:stretch>
            <a:fillRect/>
          </a:stretch>
        </p:blipFill>
        <p:spPr bwMode="auto">
          <a:xfrm>
            <a:off x="304800" y="6324600"/>
            <a:ext cx="22860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4"/>
          <p:cNvPicPr>
            <a:picLocks noChangeAspect="1" noChangeArrowheads="1"/>
          </p:cNvPicPr>
          <p:nvPr/>
        </p:nvPicPr>
        <p:blipFill>
          <a:blip r:embed="rId1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3" t="14473" r="74814" b="78906"/>
          <a:stretch>
            <a:fillRect/>
          </a:stretch>
        </p:blipFill>
        <p:spPr bwMode="auto">
          <a:xfrm>
            <a:off x="8305800" y="6172200"/>
            <a:ext cx="5334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3200" b="1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Ø"/>
        <a:defRPr sz="2800" b="1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alpha val="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295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819400"/>
            <a:ext cx="8229600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5000" r="13126" b="69531"/>
          <a:stretch>
            <a:fillRect/>
          </a:stretch>
        </p:blipFill>
        <p:spPr bwMode="auto">
          <a:xfrm>
            <a:off x="0" y="457200"/>
            <a:ext cx="91440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15944" r="56390" b="78316"/>
          <a:stretch>
            <a:fillRect/>
          </a:stretch>
        </p:blipFill>
        <p:spPr bwMode="auto">
          <a:xfrm>
            <a:off x="304800" y="6324600"/>
            <a:ext cx="22860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4"/>
          <p:cNvPicPr>
            <a:picLocks noChangeAspect="1" noChangeArrowheads="1"/>
          </p:cNvPicPr>
          <p:nvPr/>
        </p:nvPicPr>
        <p:blipFill>
          <a:blip r:embed="rId1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3" t="14473" r="74814" b="78906"/>
          <a:stretch>
            <a:fillRect/>
          </a:stretch>
        </p:blipFill>
        <p:spPr bwMode="auto">
          <a:xfrm>
            <a:off x="8305800" y="6172200"/>
            <a:ext cx="5334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phyto.ippc.int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21336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D6115"/>
                </a:solidFill>
                <a:latin typeface="Calibri" charset="0"/>
              </a:rPr>
              <a:t>ISPM 12 (2010): Appendix 1</a:t>
            </a:r>
            <a:endParaRPr lang="en-US" sz="4000" b="1" dirty="0">
              <a:solidFill>
                <a:srgbClr val="0D6115"/>
              </a:solidFill>
              <a:latin typeface="Calibri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9812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sz="2800" b="1" dirty="0" smtClean="0">
                <a:solidFill>
                  <a:schemeClr val="tx1"/>
                </a:solidFill>
                <a:ea typeface="+mn-ea"/>
              </a:rPr>
              <a:t>IPPC Secretariat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b="1" dirty="0" smtClean="0">
                <a:ea typeface="+mn-ea"/>
              </a:rPr>
              <a:t>20 November 2012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000" b="1" dirty="0" err="1" smtClean="0">
                <a:ea typeface="+mn-ea"/>
              </a:rPr>
              <a:t>Vittoria</a:t>
            </a:r>
            <a:r>
              <a:rPr lang="en-US" sz="2000" b="1" dirty="0" smtClean="0">
                <a:ea typeface="+mn-ea"/>
              </a:rPr>
              <a:t> City, Brazil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908050"/>
            <a:ext cx="7056438" cy="5643563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885701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/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549275"/>
            <a:ext cx="6192837" cy="4953000"/>
          </a:xfrm>
          <a:noFill/>
          <a:ln/>
        </p:spPr>
      </p:pic>
      <p:pic>
        <p:nvPicPr>
          <p:cNvPr id="11268" name="Picture 4"/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938" y="2392363"/>
            <a:ext cx="5334000" cy="42672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365783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/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2924175"/>
            <a:ext cx="5184775" cy="4148138"/>
          </a:xfrm>
          <a:noFill/>
          <a:ln/>
        </p:spPr>
      </p:pic>
      <p:pic>
        <p:nvPicPr>
          <p:cNvPr id="14340" name="Picture 4"/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-674688"/>
            <a:ext cx="5184775" cy="4148138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603285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/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404813"/>
            <a:ext cx="5867400" cy="4692650"/>
          </a:xfrm>
          <a:noFill/>
          <a:ln/>
        </p:spPr>
      </p:pic>
      <p:pic>
        <p:nvPicPr>
          <p:cNvPr id="17412" name="Picture 4"/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575" y="2244725"/>
            <a:ext cx="5767388" cy="461327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541165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49275"/>
            <a:ext cx="6227763" cy="4983163"/>
          </a:xfrm>
          <a:noFill/>
          <a:ln/>
        </p:spPr>
      </p:pic>
      <p:pic>
        <p:nvPicPr>
          <p:cNvPr id="20487" name="Picture 7"/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838" y="2647950"/>
            <a:ext cx="5262562" cy="421005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639233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/>
          <a:lstStyle/>
          <a:p>
            <a:r>
              <a:rPr lang="en-US" dirty="0" smtClean="0">
                <a:solidFill>
                  <a:srgbClr val="0D6115"/>
                </a:solidFill>
              </a:rPr>
              <a:t>Country Comments on Appendix 1</a:t>
            </a:r>
            <a:endParaRPr lang="en-US" dirty="0">
              <a:solidFill>
                <a:srgbClr val="0D611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sz="2400" dirty="0" smtClean="0"/>
              <a:t>Over 500 comments</a:t>
            </a:r>
          </a:p>
          <a:p>
            <a:pPr>
              <a:lnSpc>
                <a:spcPct val="140000"/>
              </a:lnSpc>
            </a:pPr>
            <a:r>
              <a:rPr lang="en-US" sz="2400" dirty="0" smtClean="0"/>
              <a:t>2 months to adjust</a:t>
            </a:r>
          </a:p>
          <a:p>
            <a:pPr lvl="1">
              <a:lnSpc>
                <a:spcPct val="140000"/>
              </a:lnSpc>
              <a:buFont typeface="Wingdings" charset="2"/>
              <a:buChar char="ü"/>
            </a:pPr>
            <a:r>
              <a:rPr lang="en-US" sz="2000" dirty="0"/>
              <a:t> </a:t>
            </a:r>
            <a:r>
              <a:rPr lang="en-US" sz="2000" dirty="0" smtClean="0"/>
              <a:t>a lot of adjustments</a:t>
            </a:r>
          </a:p>
          <a:p>
            <a:pPr lvl="1">
              <a:lnSpc>
                <a:spcPct val="140000"/>
              </a:lnSpc>
              <a:buFont typeface="Wingdings" charset="2"/>
              <a:buChar char="ü"/>
            </a:pPr>
            <a:r>
              <a:rPr lang="en-US" sz="2000" dirty="0" smtClean="0"/>
              <a:t> people still thinking in terms of paper</a:t>
            </a:r>
          </a:p>
          <a:p>
            <a:pPr>
              <a:lnSpc>
                <a:spcPct val="140000"/>
              </a:lnSpc>
            </a:pPr>
            <a:r>
              <a:rPr lang="en-US" sz="2400" dirty="0" smtClean="0"/>
              <a:t>SC May 2013</a:t>
            </a:r>
          </a:p>
          <a:p>
            <a:pPr>
              <a:lnSpc>
                <a:spcPct val="140000"/>
              </a:lnSpc>
            </a:pPr>
            <a:r>
              <a:rPr lang="en-US" sz="2400" dirty="0" smtClean="0"/>
              <a:t>CPM 2014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3891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D6115"/>
                </a:solidFill>
              </a:rPr>
              <a:t>Contact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spcAft>
                <a:spcPts val="1200"/>
              </a:spcAft>
              <a:buFontTx/>
              <a:buNone/>
            </a:pPr>
            <a:r>
              <a:rPr lang="en-GB" sz="2000" dirty="0">
                <a:latin typeface="Tahoma" charset="0"/>
              </a:rPr>
              <a:t>IPPC Secretariat</a:t>
            </a:r>
          </a:p>
          <a:p>
            <a:pPr marL="0" indent="0" algn="ctr">
              <a:lnSpc>
                <a:spcPct val="150000"/>
              </a:lnSpc>
              <a:spcAft>
                <a:spcPts val="1200"/>
              </a:spcAft>
              <a:buFontTx/>
              <a:buNone/>
            </a:pPr>
            <a:r>
              <a:rPr lang="en-GB" sz="1800" dirty="0" err="1">
                <a:latin typeface="Tahoma" charset="0"/>
              </a:rPr>
              <a:t>Viale</a:t>
            </a:r>
            <a:r>
              <a:rPr lang="en-GB" sz="1800" dirty="0">
                <a:latin typeface="Tahoma" charset="0"/>
              </a:rPr>
              <a:t> </a:t>
            </a:r>
            <a:r>
              <a:rPr lang="en-GB" sz="1800" dirty="0" err="1">
                <a:latin typeface="Tahoma" charset="0"/>
              </a:rPr>
              <a:t>delle</a:t>
            </a:r>
            <a:r>
              <a:rPr lang="en-GB" sz="1800" dirty="0">
                <a:latin typeface="Tahoma" charset="0"/>
              </a:rPr>
              <a:t> </a:t>
            </a:r>
            <a:r>
              <a:rPr lang="en-GB" sz="1800" dirty="0" err="1">
                <a:latin typeface="Tahoma" charset="0"/>
              </a:rPr>
              <a:t>Terme</a:t>
            </a:r>
            <a:r>
              <a:rPr lang="en-GB" sz="1800" dirty="0">
                <a:latin typeface="Tahoma" charset="0"/>
              </a:rPr>
              <a:t> di Caracalla 1</a:t>
            </a:r>
          </a:p>
          <a:p>
            <a:pPr marL="0" indent="0" algn="ctr">
              <a:lnSpc>
                <a:spcPct val="120000"/>
              </a:lnSpc>
              <a:spcAft>
                <a:spcPts val="1200"/>
              </a:spcAft>
              <a:buFontTx/>
              <a:buNone/>
            </a:pPr>
            <a:r>
              <a:rPr lang="en-GB" sz="1800" dirty="0">
                <a:latin typeface="Tahoma" charset="0"/>
              </a:rPr>
              <a:t>00153 Rome, Italy</a:t>
            </a:r>
            <a:endParaRPr lang="en-GB" sz="2000" dirty="0">
              <a:latin typeface="Tahoma" charset="0"/>
            </a:endParaRPr>
          </a:p>
          <a:p>
            <a:pPr marL="0" indent="0" algn="ctr">
              <a:lnSpc>
                <a:spcPct val="200000"/>
              </a:lnSpc>
              <a:spcAft>
                <a:spcPts val="1200"/>
              </a:spcAft>
              <a:buFontTx/>
              <a:buNone/>
            </a:pPr>
            <a:r>
              <a:rPr lang="en-GB" sz="1600" dirty="0">
                <a:latin typeface="Tahoma" charset="0"/>
              </a:rPr>
              <a:t>Tel: (+39) 06 5705 4812</a:t>
            </a:r>
          </a:p>
          <a:p>
            <a:pPr marL="0" indent="0" algn="ctr">
              <a:lnSpc>
                <a:spcPct val="90000"/>
              </a:lnSpc>
              <a:spcAft>
                <a:spcPts val="1200"/>
              </a:spcAft>
              <a:buFontTx/>
              <a:buNone/>
            </a:pPr>
            <a:r>
              <a:rPr lang="en-GB" sz="1600" dirty="0">
                <a:latin typeface="Tahoma" charset="0"/>
              </a:rPr>
              <a:t>Fax: (+39) 06 5705 4819</a:t>
            </a:r>
          </a:p>
          <a:p>
            <a:pPr marL="0" indent="0" algn="ctr">
              <a:lnSpc>
                <a:spcPct val="200000"/>
              </a:lnSpc>
              <a:spcAft>
                <a:spcPts val="1200"/>
              </a:spcAft>
              <a:buFontTx/>
              <a:buNone/>
            </a:pPr>
            <a:r>
              <a:rPr lang="en-GB" sz="1600" dirty="0">
                <a:latin typeface="Tahoma" charset="0"/>
              </a:rPr>
              <a:t>E-mail: </a:t>
            </a:r>
            <a:r>
              <a:rPr lang="en-GB" sz="1600" dirty="0" err="1">
                <a:latin typeface="Tahoma" charset="0"/>
              </a:rPr>
              <a:t>ippc@fao.org</a:t>
            </a:r>
            <a:endParaRPr lang="en-GB" sz="1600" dirty="0">
              <a:latin typeface="Tahoma" charset="0"/>
            </a:endParaRPr>
          </a:p>
          <a:p>
            <a:pPr marL="0" indent="0" algn="ctr">
              <a:lnSpc>
                <a:spcPct val="90000"/>
              </a:lnSpc>
              <a:spcAft>
                <a:spcPts val="1200"/>
              </a:spcAft>
              <a:buFontTx/>
              <a:buNone/>
            </a:pPr>
            <a:r>
              <a:rPr lang="en-GB" sz="1600" dirty="0">
                <a:latin typeface="Tahoma" charset="0"/>
              </a:rPr>
              <a:t>Website: </a:t>
            </a:r>
            <a:r>
              <a:rPr lang="en-GB" sz="1600" dirty="0" err="1">
                <a:latin typeface="Tahoma" charset="0"/>
              </a:rPr>
              <a:t>www.ippc.int</a:t>
            </a:r>
            <a:endParaRPr lang="en-GB" sz="16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191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/>
          <a:lstStyle/>
          <a:p>
            <a:r>
              <a:rPr lang="en-US" dirty="0" smtClean="0">
                <a:solidFill>
                  <a:srgbClr val="0D6115"/>
                </a:solidFill>
              </a:rPr>
              <a:t>Structure of Appendix 1</a:t>
            </a:r>
            <a:endParaRPr lang="en-US" dirty="0">
              <a:solidFill>
                <a:srgbClr val="0D611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sz="2400" dirty="0" smtClean="0"/>
              <a:t>Provides framework for ePhyto</a:t>
            </a:r>
          </a:p>
          <a:p>
            <a:pPr lvl="1">
              <a:lnSpc>
                <a:spcPct val="140000"/>
              </a:lnSpc>
            </a:pPr>
            <a:r>
              <a:rPr lang="en-US" sz="2000" dirty="0" smtClean="0"/>
              <a:t>All the components that are available for the paper version</a:t>
            </a:r>
          </a:p>
          <a:p>
            <a:pPr>
              <a:lnSpc>
                <a:spcPct val="140000"/>
              </a:lnSpc>
            </a:pPr>
            <a:r>
              <a:rPr lang="en-US" sz="2400" dirty="0" smtClean="0"/>
              <a:t>References all coding and codes</a:t>
            </a:r>
          </a:p>
          <a:p>
            <a:pPr lvl="1">
              <a:lnSpc>
                <a:spcPct val="140000"/>
              </a:lnSpc>
            </a:pPr>
            <a:r>
              <a:rPr lang="en-US" sz="2000" dirty="0" smtClean="0"/>
              <a:t>Electronic parameters are likely to change “often”</a:t>
            </a:r>
          </a:p>
          <a:p>
            <a:pPr lvl="1">
              <a:lnSpc>
                <a:spcPct val="140000"/>
              </a:lnSpc>
            </a:pPr>
            <a:r>
              <a:rPr lang="en-US" sz="2000" dirty="0" smtClean="0"/>
              <a:t>Modify based of field experience</a:t>
            </a:r>
          </a:p>
          <a:p>
            <a:pPr lvl="1">
              <a:lnSpc>
                <a:spcPct val="140000"/>
              </a:lnSpc>
            </a:pPr>
            <a:r>
              <a:rPr lang="en-US" sz="2000" dirty="0" smtClean="0"/>
              <a:t>Flexibility in updating through a formal and transparent manner</a:t>
            </a:r>
          </a:p>
          <a:p>
            <a:pPr lvl="1">
              <a:lnSpc>
                <a:spcPct val="140000"/>
              </a:lnSpc>
            </a:pPr>
            <a:r>
              <a:rPr lang="en-US" sz="2000" dirty="0" smtClean="0"/>
              <a:t>Do not want to have to go through the whole formal </a:t>
            </a:r>
            <a:r>
              <a:rPr lang="en-US" sz="2000" dirty="0" err="1" smtClean="0"/>
              <a:t>std</a:t>
            </a:r>
            <a:r>
              <a:rPr lang="en-US" sz="2000" dirty="0" smtClean="0"/>
              <a:t> setting process of a number of years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94612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19200"/>
          </a:xfrm>
        </p:spPr>
        <p:txBody>
          <a:bodyPr/>
          <a:lstStyle/>
          <a:p>
            <a:r>
              <a:rPr lang="en-GB" sz="2800" dirty="0">
                <a:solidFill>
                  <a:srgbClr val="0D6115"/>
                </a:solidFill>
              </a:rPr>
              <a:t>Electronic certification, information on standard XML schemas and exchange </a:t>
            </a:r>
            <a:r>
              <a:rPr lang="en-GB" sz="2800" dirty="0" smtClean="0">
                <a:solidFill>
                  <a:srgbClr val="0D6115"/>
                </a:solidFill>
              </a:rPr>
              <a:t>mechanisms</a:t>
            </a:r>
            <a:endParaRPr lang="en-US" sz="2800" dirty="0">
              <a:solidFill>
                <a:srgbClr val="0D611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400" dirty="0" smtClean="0"/>
              <a:t>Introduction</a:t>
            </a:r>
          </a:p>
          <a:p>
            <a:pPr marL="514350" indent="-514350">
              <a:lnSpc>
                <a:spcPct val="110000"/>
              </a:lnSpc>
              <a:buAutoNum type="arabicPeriod"/>
            </a:pPr>
            <a:r>
              <a:rPr lang="en-GB" sz="2400" dirty="0" smtClean="0"/>
              <a:t>XML </a:t>
            </a:r>
            <a:r>
              <a:rPr lang="en-GB" sz="2400" dirty="0"/>
              <a:t>message and XML </a:t>
            </a:r>
            <a:r>
              <a:rPr lang="en-GB" sz="2400" dirty="0" smtClean="0"/>
              <a:t>schema</a:t>
            </a:r>
          </a:p>
          <a:p>
            <a:pPr marL="514350" indent="-514350">
              <a:lnSpc>
                <a:spcPct val="110000"/>
              </a:lnSpc>
              <a:buAutoNum type="arabicPeriod"/>
            </a:pPr>
            <a:r>
              <a:rPr lang="en-GB" sz="2400" dirty="0" smtClean="0"/>
              <a:t>Electronic </a:t>
            </a:r>
            <a:r>
              <a:rPr lang="en-GB" sz="2400" dirty="0"/>
              <a:t>contents of the XML schema: harmonization by </a:t>
            </a:r>
            <a:r>
              <a:rPr lang="en-GB" sz="2400" dirty="0" smtClean="0"/>
              <a:t>coding</a:t>
            </a:r>
          </a:p>
          <a:p>
            <a:pPr lvl="1" indent="0">
              <a:lnSpc>
                <a:spcPct val="110000"/>
              </a:lnSpc>
              <a:buNone/>
            </a:pPr>
            <a:r>
              <a:rPr lang="en-US" sz="2000" dirty="0" smtClean="0"/>
              <a:t>2.1 Country names</a:t>
            </a:r>
          </a:p>
          <a:p>
            <a:pPr lvl="1" indent="0">
              <a:lnSpc>
                <a:spcPct val="110000"/>
              </a:lnSpc>
              <a:buNone/>
            </a:pPr>
            <a:r>
              <a:rPr lang="en-US" sz="2000" dirty="0" smtClean="0"/>
              <a:t>2.2 </a:t>
            </a:r>
            <a:r>
              <a:rPr lang="en-US" sz="2000" dirty="0"/>
              <a:t>Scientific </a:t>
            </a:r>
            <a:r>
              <a:rPr lang="en-US" sz="2000" dirty="0" smtClean="0"/>
              <a:t>names</a:t>
            </a:r>
          </a:p>
          <a:p>
            <a:pPr lvl="1" indent="0">
              <a:lnSpc>
                <a:spcPct val="110000"/>
              </a:lnSpc>
              <a:buNone/>
            </a:pPr>
            <a:r>
              <a:rPr lang="en-US" sz="2000" dirty="0" smtClean="0"/>
              <a:t>2.3 Description of consignment</a:t>
            </a:r>
          </a:p>
          <a:p>
            <a:pPr lvl="1" indent="0">
              <a:lnSpc>
                <a:spcPct val="110000"/>
              </a:lnSpc>
              <a:buNone/>
            </a:pPr>
            <a:r>
              <a:rPr lang="en-US" sz="2000" dirty="0" smtClean="0"/>
              <a:t>2.4 Treatments</a:t>
            </a:r>
          </a:p>
          <a:p>
            <a:pPr lvl="1" indent="0">
              <a:lnSpc>
                <a:spcPct val="110000"/>
              </a:lnSpc>
              <a:buNone/>
            </a:pPr>
            <a:r>
              <a:rPr lang="en-US" sz="2000" dirty="0" smtClean="0"/>
              <a:t>2.5 Additional declarations</a:t>
            </a:r>
          </a:p>
          <a:p>
            <a:pPr lvl="1" indent="0">
              <a:lnSpc>
                <a:spcPct val="110000"/>
              </a:lnSpc>
              <a:buNone/>
            </a:pPr>
            <a:r>
              <a:rPr lang="en-US" sz="2000" dirty="0" smtClean="0"/>
              <a:t>2.6 Further elements</a:t>
            </a:r>
          </a:p>
          <a:p>
            <a:pPr lvl="1" indent="0">
              <a:lnSpc>
                <a:spcPct val="110000"/>
              </a:lnSpc>
              <a:buNone/>
            </a:pPr>
            <a:r>
              <a:rPr lang="en-GB" sz="2000" dirty="0" smtClean="0">
                <a:solidFill>
                  <a:srgbClr val="0000FF"/>
                </a:solidFill>
              </a:rPr>
              <a:t>Deleted [2.7 Name of authorized officer]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953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rgbClr val="0D6115"/>
                </a:solidFill>
              </a:rPr>
              <a:t>Electronic certification, information on standard XML schemas and exchange mechanisms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sz="2400" dirty="0"/>
              <a:t>3. </a:t>
            </a:r>
            <a:r>
              <a:rPr lang="en-GB" sz="2400" dirty="0">
                <a:solidFill>
                  <a:srgbClr val="FF0000"/>
                </a:solidFill>
              </a:rPr>
              <a:t>Secure</a:t>
            </a:r>
            <a:r>
              <a:rPr lang="en-GB" sz="2400" dirty="0"/>
              <a:t> Exchange </a:t>
            </a:r>
            <a:r>
              <a:rPr lang="en-GB" sz="2400" dirty="0" smtClean="0"/>
              <a:t>Mechanisms</a:t>
            </a:r>
          </a:p>
          <a:p>
            <a:pPr>
              <a:lnSpc>
                <a:spcPct val="120000"/>
              </a:lnSpc>
            </a:pPr>
            <a:r>
              <a:rPr lang="en-GB" sz="2400" dirty="0"/>
              <a:t>4. Re-</a:t>
            </a:r>
            <a:r>
              <a:rPr lang="en-GB" sz="2400" dirty="0" smtClean="0"/>
              <a:t>export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GB" sz="2000" dirty="0"/>
              <a:t>4.1 Re-export in a full electronic </a:t>
            </a:r>
            <a:r>
              <a:rPr lang="en-GB" sz="2000" dirty="0" smtClean="0"/>
              <a:t>system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GB" sz="2000" dirty="0"/>
              <a:t>4.2 Re-export with electronic certificate while export with paper </a:t>
            </a:r>
            <a:r>
              <a:rPr lang="en-GB" sz="2000" dirty="0" smtClean="0"/>
              <a:t>certificate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GB" sz="2000" dirty="0" smtClean="0"/>
              <a:t>4.3 </a:t>
            </a:r>
            <a:r>
              <a:rPr lang="en-GB" sz="2000" dirty="0"/>
              <a:t>Re-export with paper certificate while export with electronic </a:t>
            </a:r>
            <a:r>
              <a:rPr lang="en-GB" sz="2000" dirty="0" smtClean="0"/>
              <a:t>certificate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420272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rgbClr val="0D6115"/>
                </a:solidFill>
              </a:rPr>
              <a:t>Electronic certification, information on standard XML schemas and exchange mechanisms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sz="2400" dirty="0"/>
              <a:t>5</a:t>
            </a:r>
            <a:r>
              <a:rPr lang="en-GB" sz="2400" dirty="0">
                <a:solidFill>
                  <a:srgbClr val="FF0000"/>
                </a:solidFill>
              </a:rPr>
              <a:t>. The NPPO of the exporting country ‘s management of issued electronic phytosanitary </a:t>
            </a:r>
            <a:r>
              <a:rPr lang="en-GB" sz="2400" dirty="0" smtClean="0">
                <a:solidFill>
                  <a:srgbClr val="FF0000"/>
                </a:solidFill>
              </a:rPr>
              <a:t>certificates </a:t>
            </a:r>
            <a:r>
              <a:rPr lang="en-GB" sz="2400" dirty="0" smtClean="0"/>
              <a:t>(replacement)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5.1 </a:t>
            </a:r>
            <a:r>
              <a:rPr lang="en-GB" sz="2000" dirty="0">
                <a:solidFill>
                  <a:srgbClr val="FF0000"/>
                </a:solidFill>
              </a:rPr>
              <a:t>Lost </a:t>
            </a:r>
            <a:r>
              <a:rPr lang="en-GB" sz="2000" dirty="0" smtClean="0">
                <a:solidFill>
                  <a:srgbClr val="FF0000"/>
                </a:solidFill>
              </a:rPr>
              <a:t>certificates</a:t>
            </a:r>
            <a:endParaRPr lang="en-GB" sz="2000" dirty="0">
              <a:solidFill>
                <a:srgbClr val="FF0000"/>
              </a:solidFill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5.2 </a:t>
            </a:r>
            <a:r>
              <a:rPr lang="en-GB" sz="2000" dirty="0">
                <a:solidFill>
                  <a:srgbClr val="FF0000"/>
                </a:solidFill>
              </a:rPr>
              <a:t>Alterations to phytosanitary </a:t>
            </a:r>
            <a:r>
              <a:rPr lang="en-GB" sz="2000" dirty="0" smtClean="0">
                <a:solidFill>
                  <a:srgbClr val="FF0000"/>
                </a:solidFill>
              </a:rPr>
              <a:t>certificates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GB" sz="2000" dirty="0">
                <a:solidFill>
                  <a:srgbClr val="FF0000"/>
                </a:solidFill>
              </a:rPr>
              <a:t>5.3 Cancelled </a:t>
            </a:r>
            <a:r>
              <a:rPr lang="en-GB" sz="2000" dirty="0" smtClean="0">
                <a:solidFill>
                  <a:srgbClr val="FF0000"/>
                </a:solidFill>
              </a:rPr>
              <a:t>shipments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GB" sz="2000" dirty="0">
                <a:solidFill>
                  <a:srgbClr val="FF0000"/>
                </a:solidFill>
              </a:rPr>
              <a:t>5.4 Certified copy of an electronic </a:t>
            </a:r>
            <a:r>
              <a:rPr lang="en-GB" sz="2000" dirty="0" smtClean="0">
                <a:solidFill>
                  <a:srgbClr val="FF0000"/>
                </a:solidFill>
              </a:rPr>
              <a:t>certificate</a:t>
            </a:r>
          </a:p>
          <a:p>
            <a:pPr indent="-285750">
              <a:lnSpc>
                <a:spcPct val="120000"/>
              </a:lnSpc>
            </a:pPr>
            <a:r>
              <a:rPr lang="en-GB" sz="2400" dirty="0"/>
              <a:t>6. Details for filling out electronic certificates </a:t>
            </a:r>
          </a:p>
        </p:txBody>
      </p:sp>
    </p:spTree>
    <p:extLst>
      <p:ext uri="{BB962C8B-B14F-4D97-AF65-F5344CB8AC3E}">
        <p14:creationId xmlns:p14="http://schemas.microsoft.com/office/powerpoint/2010/main" val="564083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/>
          <a:p>
            <a:r>
              <a:rPr lang="en-US" dirty="0" smtClean="0"/>
              <a:t>Referenced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400" dirty="0" smtClean="0"/>
              <a:t>ePhyto Website - </a:t>
            </a:r>
            <a:r>
              <a:rPr lang="en-US" sz="2400" dirty="0" smtClean="0">
                <a:hlinkClick r:id="rId2"/>
              </a:rPr>
              <a:t>http://ephyto.ippc.int</a:t>
            </a:r>
            <a:endParaRPr lang="en-US" sz="2400" dirty="0" smtClean="0"/>
          </a:p>
          <a:p>
            <a:pPr lvl="1">
              <a:lnSpc>
                <a:spcPct val="120000"/>
              </a:lnSpc>
              <a:buFont typeface="Wingdings" charset="2"/>
              <a:buChar char="ü"/>
            </a:pPr>
            <a:r>
              <a:rPr lang="en-US" sz="2000" dirty="0" smtClean="0"/>
              <a:t>Formats</a:t>
            </a:r>
          </a:p>
          <a:p>
            <a:pPr lvl="1">
              <a:lnSpc>
                <a:spcPct val="120000"/>
              </a:lnSpc>
              <a:buFont typeface="Wingdings" charset="2"/>
              <a:buChar char="ü"/>
            </a:pPr>
            <a:r>
              <a:rPr lang="en-US" sz="2000" dirty="0" smtClean="0"/>
              <a:t>Harmonized codes</a:t>
            </a:r>
          </a:p>
          <a:p>
            <a:pPr lvl="1">
              <a:lnSpc>
                <a:spcPct val="120000"/>
              </a:lnSpc>
              <a:buFont typeface="Wingdings" charset="2"/>
              <a:buChar char="ü"/>
            </a:pPr>
            <a:r>
              <a:rPr lang="en-US" sz="2000" dirty="0" smtClean="0"/>
              <a:t>Exchange mechanism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Criteria for usage</a:t>
            </a:r>
          </a:p>
          <a:p>
            <a:pPr marL="1200150" lvl="1" indent="-457200">
              <a:lnSpc>
                <a:spcPct val="120000"/>
              </a:lnSpc>
              <a:buFont typeface="Wingdings" charset="2"/>
              <a:buChar char="ü"/>
            </a:pPr>
            <a:r>
              <a:rPr lang="en-US" sz="2000" dirty="0" smtClean="0"/>
              <a:t>Broadly applicable as possible</a:t>
            </a:r>
          </a:p>
          <a:p>
            <a:pPr marL="1200150" lvl="1" indent="-457200">
              <a:lnSpc>
                <a:spcPct val="120000"/>
              </a:lnSpc>
              <a:buFont typeface="Wingdings" charset="2"/>
              <a:buChar char="ü"/>
            </a:pPr>
            <a:r>
              <a:rPr lang="en-US" sz="2000" dirty="0" smtClean="0"/>
              <a:t>International standard</a:t>
            </a:r>
          </a:p>
          <a:p>
            <a:pPr marL="1200150" lvl="1" indent="-457200">
              <a:lnSpc>
                <a:spcPct val="120000"/>
              </a:lnSpc>
              <a:buFont typeface="Wingdings" charset="2"/>
              <a:buChar char="ü"/>
            </a:pPr>
            <a:r>
              <a:rPr lang="en-US" sz="2000" dirty="0" smtClean="0"/>
              <a:t>Maintained by others</a:t>
            </a:r>
          </a:p>
          <a:p>
            <a:pPr marL="1200150" lvl="1" indent="-457200">
              <a:lnSpc>
                <a:spcPct val="120000"/>
              </a:lnSpc>
              <a:buFont typeface="Wingdings" charset="2"/>
              <a:buChar char="ü"/>
            </a:pPr>
            <a:r>
              <a:rPr lang="en-US" sz="2000" dirty="0" smtClean="0"/>
              <a:t>No cost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80923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916238" y="1125538"/>
            <a:ext cx="3311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/>
              <a:t>http://ephyto.ippc.int/</a:t>
            </a:r>
          </a:p>
        </p:txBody>
      </p:sp>
    </p:spTree>
    <p:extLst>
      <p:ext uri="{BB962C8B-B14F-4D97-AF65-F5344CB8AC3E}">
        <p14:creationId xmlns:p14="http://schemas.microsoft.com/office/powerpoint/2010/main" val="1716390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260350"/>
            <a:ext cx="5940425" cy="4751388"/>
          </a:xfrm>
          <a:noFill/>
          <a:ln/>
        </p:spPr>
      </p:pic>
      <p:pic>
        <p:nvPicPr>
          <p:cNvPr id="3079" name="Picture 7"/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938" y="2393950"/>
            <a:ext cx="5580062" cy="446405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334867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836613"/>
            <a:ext cx="7273925" cy="581977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355227816"/>
      </p:ext>
    </p:extLst>
  </p:cSld>
  <p:clrMapOvr>
    <a:masterClrMapping/>
  </p:clrMapOvr>
</p:sld>
</file>

<file path=ppt/theme/theme1.xml><?xml version="1.0" encoding="utf-8"?>
<a:theme xmlns:a="http://schemas.openxmlformats.org/drawingml/2006/main" name="IPPC-pps-Template_2011-07-0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IPPC-pps-Template_2011-07-03.potx</Template>
  <TotalTime>1351</TotalTime>
  <Words>351</Words>
  <Application>Microsoft Macintosh PowerPoint</Application>
  <PresentationFormat>On-screen Show (4:3)</PresentationFormat>
  <Paragraphs>62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IPPC-pps-Template_2011-07-03</vt:lpstr>
      <vt:lpstr>1_Office Theme</vt:lpstr>
      <vt:lpstr>ISPM 12 (2010): Appendix 1</vt:lpstr>
      <vt:lpstr>Structure of Appendix 1</vt:lpstr>
      <vt:lpstr>Electronic certification, information on standard XML schemas and exchange mechanisms</vt:lpstr>
      <vt:lpstr>Electronic certification, information on standard XML schemas and exchange mechanisms</vt:lpstr>
      <vt:lpstr>Electronic certification, information on standard XML schemas and exchange mechanisms</vt:lpstr>
      <vt:lpstr>Referenced material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Country Comments on Appendix 1</vt:lpstr>
      <vt:lpstr>Contact</vt:lpstr>
    </vt:vector>
  </TitlesOfParts>
  <Company>FAO of the 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Stephanie Dubon</dc:creator>
  <cp:lastModifiedBy>David Nowell</cp:lastModifiedBy>
  <cp:revision>144</cp:revision>
  <dcterms:created xsi:type="dcterms:W3CDTF">2010-05-03T09:14:34Z</dcterms:created>
  <dcterms:modified xsi:type="dcterms:W3CDTF">2012-11-19T13:05:33Z</dcterms:modified>
</cp:coreProperties>
</file>