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sldIdLst>
    <p:sldId id="260" r:id="rId2"/>
    <p:sldId id="261" r:id="rId3"/>
    <p:sldId id="262" r:id="rId4"/>
    <p:sldId id="263" r:id="rId5"/>
    <p:sldId id="264" r:id="rId6"/>
    <p:sldId id="266" r:id="rId7"/>
    <p:sldId id="265" r:id="rId8"/>
    <p:sldId id="267" r:id="rId9"/>
    <p:sldId id="270" r:id="rId10"/>
    <p:sldId id="268" r:id="rId11"/>
    <p:sldId id="269" r:id="rId12"/>
    <p:sldId id="271" r:id="rId13"/>
    <p:sldId id="272" r:id="rId1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48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48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48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48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48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48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48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48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48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A7029"/>
    <a:srgbClr val="BD4F1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35" autoAdjust="0"/>
    <p:restoredTop sz="90929"/>
  </p:normalViewPr>
  <p:slideViewPr>
    <p:cSldViewPr>
      <p:cViewPr>
        <p:scale>
          <a:sx n="60" d="100"/>
          <a:sy n="60" d="100"/>
        </p:scale>
        <p:origin x="-894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4" name="Rectangle 1028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922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8EE50C3-DB1D-4E39-9A39-1D39CB182D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4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4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4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4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4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6516688"/>
            <a:ext cx="9144000" cy="341312"/>
          </a:xfrm>
          <a:prstGeom prst="rect">
            <a:avLst/>
          </a:prstGeom>
          <a:solidFill>
            <a:srgbClr val="BD4F1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pic>
        <p:nvPicPr>
          <p:cNvPr id="5" name="Picture 10" descr="Fera_Logo_RG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0"/>
            <a:ext cx="3429000" cy="227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97E40-5C37-4516-9394-D7B99A7ED5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45B76C-A1F3-40E6-A129-525C7F3813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523DF7-F13A-40D9-8354-65786A24649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E76609-767C-48FB-BC4F-E44D40CE27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7589B-BDA1-4B99-A33A-136CC1B03CC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F239E2-6340-45B8-BC7B-8DF8712A608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305EAD-E280-4645-A71F-D4C4E30229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3AF2D0-4DCD-44AD-88C0-518D3803E68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558CD-C5A5-4FA2-88F2-034E8C7215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979E99-301B-4093-91C6-A976087734E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C27DB-5040-438E-811A-4EF269FAAA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5943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F0CFDC3-3DEF-4437-940B-5D571D1B801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516688"/>
            <a:ext cx="9144000" cy="341312"/>
          </a:xfrm>
          <a:prstGeom prst="rect">
            <a:avLst/>
          </a:prstGeom>
          <a:solidFill>
            <a:srgbClr val="BD4F1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pic>
        <p:nvPicPr>
          <p:cNvPr id="1032" name="Picture 9" descr="Fera_Logo_RGB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705600" y="0"/>
            <a:ext cx="243840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BD4F1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BD4F19"/>
          </a:solidFill>
          <a:latin typeface="Arial" charset="0"/>
          <a:ea typeface="ヒラギノ角ゴ Pro W3" pitchFamily="4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BD4F19"/>
          </a:solidFill>
          <a:latin typeface="Arial" charset="0"/>
          <a:ea typeface="ヒラギノ角ゴ Pro W3" pitchFamily="4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BD4F19"/>
          </a:solidFill>
          <a:latin typeface="Arial" charset="0"/>
          <a:ea typeface="ヒラギノ角ゴ Pro W3" pitchFamily="4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BD4F19"/>
          </a:solidFill>
          <a:latin typeface="Arial" charset="0"/>
          <a:ea typeface="ヒラギノ角ゴ Pro W3" pitchFamily="4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BD4F19"/>
          </a:solidFill>
          <a:latin typeface="Arial" charset="0"/>
          <a:ea typeface="ヒラギノ角ゴ Pro W3" pitchFamily="4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BD4F19"/>
          </a:solidFill>
          <a:latin typeface="Arial" charset="0"/>
          <a:ea typeface="ヒラギノ角ゴ Pro W3" pitchFamily="4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BD4F19"/>
          </a:solidFill>
          <a:latin typeface="Arial" charset="0"/>
          <a:ea typeface="ヒラギノ角ゴ Pro W3" pitchFamily="4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BD4F19"/>
          </a:solidFill>
          <a:latin typeface="Arial" charset="0"/>
          <a:ea typeface="ヒラギノ角ゴ Pro W3" pitchFamily="4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6A702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rgbClr val="6A7029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6A7029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6A7029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rgbClr val="6A7029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rgbClr val="6A7029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rgbClr val="6A7029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rgbClr val="6A7029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rgbClr val="6A702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ePhyto – objectives of a global initiative through IPPC </a:t>
            </a:r>
            <a:endParaRPr lang="en-GB" sz="4400" smtClean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Steve Ashby, UK</a:t>
            </a:r>
          </a:p>
          <a:p>
            <a:pPr eaLnBrk="1" hangingPunct="1"/>
            <a:r>
              <a:rPr lang="en-GB" smtClean="0"/>
              <a:t>Chair of the Commission on Phytosanitary Measures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Challenges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COST – including cost/benefit assessment</a:t>
            </a:r>
            <a:endParaRPr lang="en-GB" dirty="0" smtClean="0"/>
          </a:p>
          <a:p>
            <a:pPr eaLnBrk="1" hangingPunct="1"/>
            <a:r>
              <a:rPr lang="en-GB" dirty="0" smtClean="0"/>
              <a:t>Limited resources in IPPC to coordinate the work</a:t>
            </a:r>
          </a:p>
          <a:p>
            <a:pPr eaLnBrk="1" hangingPunct="1"/>
            <a:r>
              <a:rPr lang="en-GB" dirty="0" smtClean="0"/>
              <a:t>Technological requirements</a:t>
            </a:r>
          </a:p>
          <a:p>
            <a:pPr eaLnBrk="1" hangingPunct="1"/>
            <a:r>
              <a:rPr lang="en-GB" dirty="0" smtClean="0"/>
              <a:t>Possible need for thousands of bilateral agreements</a:t>
            </a:r>
          </a:p>
          <a:p>
            <a:pPr eaLnBrk="1" hangingPunct="1"/>
            <a:r>
              <a:rPr lang="en-GB" dirty="0" smtClean="0"/>
              <a:t>Raising awareness and understanding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Meeting the challenges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Trial systems – “early adopters” - will show the way and reduce costs and raise understanding for the majority</a:t>
            </a:r>
          </a:p>
          <a:p>
            <a:pPr eaLnBrk="1" hangingPunct="1"/>
            <a:r>
              <a:rPr lang="en-GB" smtClean="0"/>
              <a:t>“Global hub” could provide a readily accessible system, providing some of the technological requirements &amp; cutting out bilateral agreements</a:t>
            </a:r>
          </a:p>
          <a:p>
            <a:pPr eaLnBrk="1" hangingPunct="1"/>
            <a:endParaRPr lang="en-GB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CPM members do?</a:t>
            </a:r>
            <a:endParaRPr lang="en-US" dirty="0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 their awareness</a:t>
            </a:r>
          </a:p>
          <a:p>
            <a:r>
              <a:rPr lang="en-US" dirty="0" smtClean="0"/>
              <a:t>Participate in workshops</a:t>
            </a:r>
          </a:p>
          <a:p>
            <a:r>
              <a:rPr lang="en-US" dirty="0" smtClean="0"/>
              <a:t>Raise colleagues’ awareness</a:t>
            </a:r>
          </a:p>
          <a:p>
            <a:r>
              <a:rPr lang="en-US" dirty="0" smtClean="0"/>
              <a:t>Discuss with their IT providers</a:t>
            </a:r>
          </a:p>
          <a:p>
            <a:r>
              <a:rPr lang="en-US" dirty="0" smtClean="0"/>
              <a:t>Discuss with their inspectors</a:t>
            </a:r>
          </a:p>
          <a:p>
            <a:r>
              <a:rPr lang="en-US" dirty="0" smtClean="0"/>
              <a:t>Discuss with main trade partners</a:t>
            </a:r>
          </a:p>
          <a:p>
            <a:r>
              <a:rPr lang="en-US" dirty="0" smtClean="0"/>
              <a:t>Seek necessary resources</a:t>
            </a:r>
          </a:p>
          <a:p>
            <a:pPr lvl="1"/>
            <a:r>
              <a:rPr lang="en-US" dirty="0" smtClean="0"/>
              <a:t>“Invest to save?”</a:t>
            </a:r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harmonised electronic certification system</a:t>
            </a:r>
          </a:p>
          <a:p>
            <a:r>
              <a:rPr lang="en-GB" dirty="0" smtClean="0"/>
              <a:t>Affordable for all participants</a:t>
            </a:r>
          </a:p>
          <a:p>
            <a:r>
              <a:rPr lang="en-GB" dirty="0" smtClean="0"/>
              <a:t>Can be operated by all participants</a:t>
            </a:r>
          </a:p>
          <a:p>
            <a:r>
              <a:rPr lang="en-GB" dirty="0" smtClean="0"/>
              <a:t>A system that improves the safety of trade in plants and plant products</a:t>
            </a:r>
            <a:endParaRPr lang="en-GB" dirty="0"/>
          </a:p>
        </p:txBody>
      </p:sp>
      <p:pic>
        <p:nvPicPr>
          <p:cNvPr id="27650" name="Picture 2" descr="C:\Users\m116702\Pictures\olympic bouqu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6136" y="4069160"/>
            <a:ext cx="3347864" cy="27888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INTERNATIONAL PLANT PROTECTION CONVENTION</a:t>
            </a:r>
            <a:br>
              <a:rPr lang="en-GB" smtClean="0"/>
            </a:br>
            <a:r>
              <a:rPr lang="en-GB" smtClean="0"/>
              <a:t>(IPPC)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Brief history</a:t>
            </a:r>
          </a:p>
          <a:p>
            <a:pPr lvl="1" eaLnBrk="1" hangingPunct="1"/>
            <a:r>
              <a:rPr lang="en-GB" smtClean="0"/>
              <a:t>IPPC first agreed in 1951</a:t>
            </a:r>
          </a:p>
          <a:p>
            <a:pPr lvl="1" eaLnBrk="1" hangingPunct="1"/>
            <a:r>
              <a:rPr lang="en-GB" smtClean="0"/>
              <a:t>Revised in 1979 and 1997</a:t>
            </a:r>
          </a:p>
          <a:p>
            <a:pPr lvl="1" eaLnBrk="1" hangingPunct="1"/>
            <a:r>
              <a:rPr lang="en-GB" smtClean="0"/>
              <a:t>1997 changes came into force in 2005</a:t>
            </a:r>
          </a:p>
          <a:p>
            <a:pPr eaLnBrk="1" hangingPunct="1"/>
            <a:r>
              <a:rPr lang="en-GB" smtClean="0"/>
              <a:t>Now 177 members</a:t>
            </a:r>
          </a:p>
          <a:p>
            <a:pPr eaLnBrk="1" hangingPunct="1"/>
            <a:r>
              <a:rPr lang="en-GB" smtClean="0"/>
              <a:t>14 Plenary sessions: 7 ICPMs/7 CPMs</a:t>
            </a:r>
          </a:p>
          <a:p>
            <a:pPr eaLnBrk="1" hangingPunct="1"/>
            <a:r>
              <a:rPr lang="en-GB" smtClean="0"/>
              <a:t>36 Standards agreed, plus 3 Diagnostic Protocols and 14 Phytosanitary Treatments</a:t>
            </a:r>
          </a:p>
        </p:txBody>
      </p:sp>
      <p:pic>
        <p:nvPicPr>
          <p:cNvPr id="4100" name="Picture 5" descr="C:\Users\m116702\Pictures\My Pictures\ipp_log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2000250"/>
            <a:ext cx="2286000" cy="117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C:\Users\m116702\Pictures\Maersk_Line_(6)[1]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611560" y="2033587"/>
            <a:ext cx="8280400" cy="629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Purpose (from Article </a:t>
            </a:r>
            <a:r>
              <a:rPr lang="en-US" dirty="0" smtClean="0"/>
              <a:t>1)</a:t>
            </a:r>
            <a:endParaRPr lang="en-US" dirty="0" smtClean="0"/>
          </a:p>
        </p:txBody>
      </p:sp>
      <p:sp>
        <p:nvSpPr>
          <p:cNvPr id="5124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392488"/>
          </a:xfrm>
        </p:spPr>
        <p:txBody>
          <a:bodyPr/>
          <a:lstStyle/>
          <a:p>
            <a:pPr eaLnBrk="1" hangingPunct="1"/>
            <a:r>
              <a:rPr lang="en-US" sz="3600" smtClean="0">
                <a:solidFill>
                  <a:schemeClr val="tx1"/>
                </a:solidFill>
              </a:rPr>
              <a:t>Securing common and effective action to prevent the spread and introduction of pests of plants and plant products, and to promote appropriate measures for their control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C:\Users\m116702\Desktop\Photos\Nigel Clark's garlic1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751131" y="1916832"/>
            <a:ext cx="3392869" cy="4523825"/>
          </a:xfrm>
          <a:prstGeom prst="rect">
            <a:avLst/>
          </a:prstGeom>
          <a:noFill/>
        </p:spPr>
      </p:pic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Article V – Phytosanitary Certification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V.2 second indent:</a:t>
            </a:r>
          </a:p>
          <a:p>
            <a:pPr eaLnBrk="1" hangingPunct="1">
              <a:buFontTx/>
              <a:buNone/>
            </a:pPr>
            <a:r>
              <a:rPr lang="en-US" sz="3600" dirty="0" smtClean="0"/>
              <a:t>Phytosanitary certificates, or their electronic equivalent where accepted by the importing contracting party concerned, shall be as worded in the models set out in the Annex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ISPM 12 </a:t>
            </a:r>
            <a:br>
              <a:rPr lang="en-US" smtClean="0"/>
            </a:br>
            <a:r>
              <a:rPr lang="en-US" smtClean="0"/>
              <a:t>Phytosanitary Certificates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2960688"/>
          </a:xfrm>
        </p:spPr>
        <p:txBody>
          <a:bodyPr/>
          <a:lstStyle/>
          <a:p>
            <a:pPr eaLnBrk="1" hangingPunct="1"/>
            <a:r>
              <a:rPr lang="en-US" smtClean="0"/>
              <a:t>The requirements and guidelines for the preparation and issuance of phytosanitary certificates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smtClean="0"/>
              <a:t>1.4 – Electronic phytosanitary certificates may be issued where accepted by the NPPO of the importing country</a:t>
            </a:r>
          </a:p>
        </p:txBody>
      </p:sp>
      <p:pic>
        <p:nvPicPr>
          <p:cNvPr id="7172" name="Picture 5" descr="C:\Users\m116702\Pictures\My Pictures\ispm cover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394920">
            <a:off x="7167563" y="3997325"/>
            <a:ext cx="1684337" cy="235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Purpose of Phytosanitary Certification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To attest that consignments of plants, plant products or other items meet the importing country’s phytosanitary import requirements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i.e. </a:t>
            </a:r>
            <a:r>
              <a:rPr lang="en-GB" i="1" smtClean="0"/>
              <a:t>My goods don’t threaten plant health in your country, as long as you have made me aware of what risks you are concerned about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C:\Users\m116702\Pictures\450px-Anoplophora_chinensis_2008.jpg"/>
          <p:cNvPicPr>
            <a:picLocks noChangeAspect="1" noChangeArrowheads="1"/>
          </p:cNvPicPr>
          <p:nvPr/>
        </p:nvPicPr>
        <p:blipFill>
          <a:blip r:embed="rId2">
            <a:lum bright="54000" contrast="-38000"/>
          </a:blip>
          <a:srcRect/>
          <a:stretch>
            <a:fillRect/>
          </a:stretch>
        </p:blipFill>
        <p:spPr bwMode="auto">
          <a:xfrm>
            <a:off x="5364163" y="1412875"/>
            <a:ext cx="3779837" cy="504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le 1"/>
          <p:cNvSpPr>
            <a:spLocks noGrp="1"/>
          </p:cNvSpPr>
          <p:nvPr>
            <p:ph type="title"/>
          </p:nvPr>
        </p:nvSpPr>
        <p:spPr>
          <a:xfrm>
            <a:off x="684213" y="620713"/>
            <a:ext cx="5943600" cy="1143000"/>
          </a:xfrm>
        </p:spPr>
        <p:txBody>
          <a:bodyPr/>
          <a:lstStyle/>
          <a:p>
            <a:pPr eaLnBrk="1" hangingPunct="1"/>
            <a:r>
              <a:rPr lang="en-US" smtClean="0"/>
              <a:t>Electronic PC</a:t>
            </a:r>
          </a:p>
        </p:txBody>
      </p:sp>
      <p:sp>
        <p:nvSpPr>
          <p:cNvPr id="9220" name="Content Placeholder 2"/>
          <p:cNvSpPr>
            <a:spLocks noGrp="1"/>
          </p:cNvSpPr>
          <p:nvPr>
            <p:ph idx="1"/>
          </p:nvPr>
        </p:nvSpPr>
        <p:spPr>
          <a:xfrm>
            <a:off x="684213" y="1916113"/>
            <a:ext cx="7772400" cy="4114800"/>
          </a:xfrm>
        </p:spPr>
        <p:txBody>
          <a:bodyPr/>
          <a:lstStyle/>
          <a:p>
            <a:pPr eaLnBrk="1" hangingPunct="1"/>
            <a:r>
              <a:rPr lang="en-US" smtClean="0"/>
              <a:t>Optional</a:t>
            </a:r>
          </a:p>
          <a:p>
            <a:pPr eaLnBrk="1" hangingPunct="1"/>
            <a:r>
              <a:rPr lang="en-US" smtClean="0"/>
              <a:t>NOT a new obligation</a:t>
            </a:r>
          </a:p>
          <a:p>
            <a:pPr eaLnBrk="1" hangingPunct="1"/>
            <a:r>
              <a:rPr lang="en-US" smtClean="0"/>
              <a:t>Concerns country to country </a:t>
            </a:r>
          </a:p>
          <a:p>
            <a:pPr lvl="1" eaLnBrk="1" hangingPunct="1"/>
            <a:r>
              <a:rPr lang="en-US" smtClean="0"/>
              <a:t>communications, not internal systems</a:t>
            </a:r>
          </a:p>
          <a:p>
            <a:pPr eaLnBrk="1" hangingPunct="1"/>
            <a:r>
              <a:rPr lang="en-US" smtClean="0"/>
              <a:t>Will be a parallel system to paper </a:t>
            </a:r>
          </a:p>
          <a:p>
            <a:pPr lvl="1" eaLnBrk="1" hangingPunct="1"/>
            <a:r>
              <a:rPr lang="en-US" smtClean="0"/>
              <a:t>certification unless and until </a:t>
            </a:r>
          </a:p>
          <a:p>
            <a:pPr lvl="1" eaLnBrk="1" hangingPunct="1"/>
            <a:r>
              <a:rPr lang="en-US" smtClean="0"/>
              <a:t>countries are </a:t>
            </a:r>
          </a:p>
          <a:p>
            <a:pPr lvl="1" eaLnBrk="1" hangingPunct="1"/>
            <a:r>
              <a:rPr lang="en-US" smtClean="0"/>
              <a:t>comfortable with it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Why develop Electronic PCs?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Cuts down on exchange of paper certificates</a:t>
            </a:r>
          </a:p>
          <a:p>
            <a:pPr eaLnBrk="1" hangingPunct="1"/>
            <a:r>
              <a:rPr lang="en-GB" dirty="0" smtClean="0"/>
              <a:t>Increase in speed</a:t>
            </a:r>
          </a:p>
          <a:p>
            <a:pPr eaLnBrk="1" hangingPunct="1"/>
            <a:r>
              <a:rPr lang="en-GB" dirty="0" smtClean="0"/>
              <a:t>Consistent handling of all the data</a:t>
            </a:r>
          </a:p>
          <a:p>
            <a:pPr eaLnBrk="1" hangingPunct="1"/>
            <a:r>
              <a:rPr lang="en-GB" dirty="0" smtClean="0"/>
              <a:t>Reduces risk of fraud</a:t>
            </a:r>
          </a:p>
          <a:p>
            <a:pPr eaLnBrk="1" hangingPunct="1"/>
            <a:r>
              <a:rPr lang="en-GB" dirty="0" smtClean="0"/>
              <a:t>Integration with Customs systems</a:t>
            </a:r>
          </a:p>
        </p:txBody>
      </p:sp>
      <p:pic>
        <p:nvPicPr>
          <p:cNvPr id="10244" name="Picture 4" descr="C:\Users\m116702\Pictures\Picture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04248" y="3284984"/>
            <a:ext cx="2015712" cy="3024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C:\Users\m116702\Pictures\cpm_plenary2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lum bright="30000" contrast="-39000"/>
          </a:blip>
          <a:srcRect/>
          <a:stretch>
            <a:fillRect/>
          </a:stretch>
        </p:blipFill>
        <p:spPr bwMode="auto">
          <a:xfrm>
            <a:off x="0" y="1556792"/>
            <a:ext cx="9144000" cy="5301208"/>
          </a:xfrm>
          <a:prstGeom prst="rect">
            <a:avLst/>
          </a:prstGeom>
          <a:noFill/>
        </p:spPr>
      </p:pic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Why is IPPC involved?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solidFill>
                  <a:schemeClr val="tx1"/>
                </a:solidFill>
              </a:rPr>
              <a:t>Global forum for plant health issues</a:t>
            </a:r>
          </a:p>
          <a:p>
            <a:pPr eaLnBrk="1" hangingPunct="1"/>
            <a:r>
              <a:rPr lang="en-GB" dirty="0" smtClean="0">
                <a:solidFill>
                  <a:schemeClr val="tx1"/>
                </a:solidFill>
              </a:rPr>
              <a:t>Some countries are moving this way, so we need a harmonised system</a:t>
            </a:r>
          </a:p>
          <a:p>
            <a:pPr eaLnBrk="1" hangingPunct="1"/>
            <a:r>
              <a:rPr lang="en-GB" dirty="0" smtClean="0">
                <a:solidFill>
                  <a:schemeClr val="tx1"/>
                </a:solidFill>
              </a:rPr>
              <a:t>CPM priority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Helps ensure developing countries are involved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era template">
  <a:themeElements>
    <a:clrScheme name="FeraTemplateFIN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eraTemplateFINAL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48" charset="-128"/>
          </a:defRPr>
        </a:defPPr>
      </a:lstStyle>
    </a:lnDef>
  </a:objectDefaults>
  <a:extraClrSchemeLst>
    <a:extraClrScheme>
      <a:clrScheme name="FeraTemplateFIN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eraTemplateFINA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eraTemplateFINA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eraTemplateFINA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eraTemplateFINA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eraTemplateFINA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raTemplateFINA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raTemplateFINA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raTemplateFINA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raTemplateFINA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raTemplateFINA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raTemplateFINA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fera template</Template>
  <TotalTime>862</TotalTime>
  <Words>450</Words>
  <Application>Microsoft Office PowerPoint</Application>
  <PresentationFormat>On-screen Show (4:3)</PresentationFormat>
  <Paragraphs>66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ヒラギノ角ゴ Pro W3</vt:lpstr>
      <vt:lpstr>Courier New</vt:lpstr>
      <vt:lpstr>fera template</vt:lpstr>
      <vt:lpstr>ePhyto – objectives of a global initiative through IPPC </vt:lpstr>
      <vt:lpstr>INTERNATIONAL PLANT PROTECTION CONVENTION (IPPC)</vt:lpstr>
      <vt:lpstr>Purpose (from Article 1)</vt:lpstr>
      <vt:lpstr>Article V – Phytosanitary Certification</vt:lpstr>
      <vt:lpstr>ISPM 12  Phytosanitary Certificates</vt:lpstr>
      <vt:lpstr>Purpose of Phytosanitary Certification</vt:lpstr>
      <vt:lpstr>Electronic PC</vt:lpstr>
      <vt:lpstr>Why develop Electronic PCs?</vt:lpstr>
      <vt:lpstr>Why is IPPC involved?</vt:lpstr>
      <vt:lpstr>Challenges</vt:lpstr>
      <vt:lpstr>Meeting the challenges</vt:lpstr>
      <vt:lpstr>What can CPM members do?</vt:lpstr>
      <vt:lpstr>Objectives</vt:lpstr>
    </vt:vector>
  </TitlesOfParts>
  <Company>Defra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Influencing the CPM</dc:title>
  <dc:creator>m116702</dc:creator>
  <cp:lastModifiedBy>m116702</cp:lastModifiedBy>
  <cp:revision>85</cp:revision>
  <dcterms:created xsi:type="dcterms:W3CDTF">2012-11-15T12:51:53Z</dcterms:created>
  <dcterms:modified xsi:type="dcterms:W3CDTF">2012-11-19T18:43:57Z</dcterms:modified>
</cp:coreProperties>
</file>