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79" r:id="rId11"/>
    <p:sldId id="271" r:id="rId12"/>
    <p:sldId id="273" r:id="rId13"/>
    <p:sldId id="274" r:id="rId14"/>
    <p:sldId id="275" r:id="rId15"/>
    <p:sldId id="276" r:id="rId16"/>
    <p:sldId id="272" r:id="rId17"/>
    <p:sldId id="257" r:id="rId18"/>
    <p:sldId id="264" r:id="rId19"/>
    <p:sldId id="265" r:id="rId20"/>
    <p:sldId id="266" r:id="rId21"/>
    <p:sldId id="267" r:id="rId22"/>
    <p:sldId id="278" r:id="rId23"/>
    <p:sldId id="268" r:id="rId24"/>
    <p:sldId id="277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C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 varScale="1">
        <p:scale>
          <a:sx n="73" d="100"/>
          <a:sy n="73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9"/>
          <c:dPt>
            <c:idx val="5"/>
            <c:bubble3D val="0"/>
            <c:explosion val="27"/>
          </c:dPt>
          <c:cat>
            <c:strRef>
              <c:f>Foglio1!$A$1:$A$6</c:f>
              <c:strCache>
                <c:ptCount val="6"/>
                <c:pt idx="0">
                  <c:v>English</c:v>
                </c:pt>
                <c:pt idx="1">
                  <c:v>French</c:v>
                </c:pt>
                <c:pt idx="2">
                  <c:v>Spanish</c:v>
                </c:pt>
                <c:pt idx="3">
                  <c:v>Arabic</c:v>
                </c:pt>
                <c:pt idx="4">
                  <c:v>Russian</c:v>
                </c:pt>
                <c:pt idx="5">
                  <c:v>Chinese </c:v>
                </c:pt>
              </c:strCache>
            </c:strRef>
          </c:cat>
          <c:val>
            <c:numRef>
              <c:f>Foglio1!$B$1:$B$6</c:f>
              <c:numCache>
                <c:formatCode>General</c:formatCode>
                <c:ptCount val="6"/>
                <c:pt idx="0">
                  <c:v>167000</c:v>
                </c:pt>
                <c:pt idx="1">
                  <c:v>144000</c:v>
                </c:pt>
                <c:pt idx="2">
                  <c:v>110000</c:v>
                </c:pt>
                <c:pt idx="3">
                  <c:v>70000</c:v>
                </c:pt>
                <c:pt idx="4">
                  <c:v>26000</c:v>
                </c:pt>
                <c:pt idx="5">
                  <c:v>64000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4D2FC-3E33-46C0-B8B1-A75A2E23BFE9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01F71-856D-482C-8A31-5FA7500931A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67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Objects</a:t>
            </a:r>
            <a:r>
              <a:rPr lang="it-IT" dirty="0" smtClean="0"/>
              <a:t> = </a:t>
            </a:r>
            <a:r>
              <a:rPr lang="it-IT" dirty="0" err="1" smtClean="0"/>
              <a:t>anything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can </a:t>
            </a:r>
            <a:r>
              <a:rPr lang="it-IT" baseline="0" dirty="0" err="1" smtClean="0"/>
              <a:t>be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perceived</a:t>
            </a:r>
            <a:r>
              <a:rPr lang="it-IT" baseline="0" dirty="0" smtClean="0"/>
              <a:t> or </a:t>
            </a:r>
            <a:r>
              <a:rPr lang="it-IT" baseline="0" dirty="0" err="1" smtClean="0"/>
              <a:t>conceived</a:t>
            </a:r>
            <a:r>
              <a:rPr lang="it-IT" baseline="0" dirty="0" smtClean="0"/>
              <a:t> (material, </a:t>
            </a:r>
            <a:r>
              <a:rPr lang="it-IT" baseline="0" dirty="0" err="1" smtClean="0"/>
              <a:t>abstract</a:t>
            </a:r>
            <a:r>
              <a:rPr lang="it-IT" baseline="0" dirty="0" smtClean="0"/>
              <a:t> or </a:t>
            </a:r>
            <a:r>
              <a:rPr lang="it-IT" baseline="0" dirty="0" err="1" smtClean="0"/>
              <a:t>imaginary</a:t>
            </a:r>
            <a:r>
              <a:rPr lang="it-IT" baseline="0" dirty="0" smtClean="0"/>
              <a:t>)</a:t>
            </a:r>
          </a:p>
          <a:p>
            <a:r>
              <a:rPr lang="it-IT" baseline="0" dirty="0" err="1" smtClean="0"/>
              <a:t>Concepts</a:t>
            </a:r>
            <a:r>
              <a:rPr lang="it-IT" baseline="0" dirty="0" smtClean="0"/>
              <a:t> = </a:t>
            </a:r>
            <a:r>
              <a:rPr lang="it-IT" baseline="0" dirty="0" err="1" smtClean="0"/>
              <a:t>mental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representations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objects</a:t>
            </a:r>
            <a:r>
              <a:rPr lang="it-IT" baseline="0" dirty="0" smtClean="0"/>
              <a:t> in a </a:t>
            </a:r>
            <a:r>
              <a:rPr lang="it-IT" baseline="0" dirty="0" err="1" smtClean="0"/>
              <a:t>specialized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field</a:t>
            </a:r>
            <a:endParaRPr lang="it-IT" baseline="0" dirty="0" smtClean="0"/>
          </a:p>
          <a:p>
            <a:r>
              <a:rPr lang="it-IT" baseline="0" dirty="0" smtClean="0"/>
              <a:t>In </a:t>
            </a:r>
            <a:r>
              <a:rPr lang="it-IT" baseline="0" dirty="0" err="1" smtClean="0"/>
              <a:t>terminology</a:t>
            </a:r>
            <a:r>
              <a:rPr lang="it-IT" baseline="0" dirty="0" smtClean="0"/>
              <a:t> work: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only</a:t>
            </a:r>
            <a:r>
              <a:rPr lang="it-IT" baseline="0" dirty="0" smtClean="0"/>
              <a:t> deal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specialized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language</a:t>
            </a:r>
            <a:r>
              <a:rPr lang="it-IT" baseline="0" dirty="0" smtClean="0"/>
              <a:t> in a </a:t>
            </a:r>
            <a:r>
              <a:rPr lang="it-IT" baseline="0" dirty="0" err="1" smtClean="0"/>
              <a:t>particular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field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knowledge</a:t>
            </a:r>
            <a:r>
              <a:rPr lang="it-IT" baseline="0" dirty="0" smtClean="0"/>
              <a:t> = </a:t>
            </a:r>
            <a:r>
              <a:rPr lang="it-IT" baseline="0" dirty="0" err="1" smtClean="0"/>
              <a:t>subject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field</a:t>
            </a:r>
            <a:endParaRPr lang="it-IT" baseline="0" dirty="0" smtClean="0"/>
          </a:p>
          <a:p>
            <a:r>
              <a:rPr lang="it-IT" baseline="0" dirty="0" err="1" smtClean="0"/>
              <a:t>Concepts</a:t>
            </a:r>
            <a:r>
              <a:rPr lang="it-IT" baseline="0" dirty="0" smtClean="0"/>
              <a:t> can </a:t>
            </a:r>
            <a:r>
              <a:rPr lang="it-IT" baseline="0" dirty="0" err="1" smtClean="0"/>
              <a:t>be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represented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ways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according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type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language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natural</a:t>
            </a:r>
            <a:r>
              <a:rPr lang="it-IT" baseline="0" dirty="0" smtClean="0"/>
              <a:t> or </a:t>
            </a:r>
            <a:r>
              <a:rPr lang="it-IT" baseline="0" dirty="0" err="1" smtClean="0"/>
              <a:t>artificial</a:t>
            </a:r>
            <a:r>
              <a:rPr lang="it-IT" baseline="0" dirty="0" smtClean="0"/>
              <a:t>) or medium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01F71-856D-482C-8A31-5FA7500931A9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7F16-E4A0-4372-88C4-2649219B400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1995-B639-4A70-9410-25B584E710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7F16-E4A0-4372-88C4-2649219B400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1995-B639-4A70-9410-25B584E710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7F16-E4A0-4372-88C4-2649219B400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1995-B639-4A70-9410-25B584E710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7F16-E4A0-4372-88C4-2649219B400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1995-B639-4A70-9410-25B584E710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7F16-E4A0-4372-88C4-2649219B400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1995-B639-4A70-9410-25B584E710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7F16-E4A0-4372-88C4-2649219B400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1995-B639-4A70-9410-25B584E710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7F16-E4A0-4372-88C4-2649219B400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1995-B639-4A70-9410-25B584E710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7F16-E4A0-4372-88C4-2649219B400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1995-B639-4A70-9410-25B584E710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7F16-E4A0-4372-88C4-2649219B400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1995-B639-4A70-9410-25B584E710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7F16-E4A0-4372-88C4-2649219B400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1995-B639-4A70-9410-25B584E710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7F16-E4A0-4372-88C4-2649219B400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1995-B639-4A70-9410-25B584E710D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7F16-E4A0-4372-88C4-2649219B400D}" type="datetimeFigureOut">
              <a:rPr lang="it-IT" smtClean="0"/>
              <a:pPr/>
              <a:t>12/02/2014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1995-B639-4A70-9410-25B584E710DE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termportal.fao.org/faoph/search/pages/termUrl.do?id=6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t/url?sa=i&amp;source=images&amp;cd=&amp;cad=rja&amp;docid=wA5-rOHe7-qxlM&amp;tbnid=R6dZ2eSFeZOCaM:&amp;ved=0CAgQjRw&amp;url=http://evilasahobby.com/2012/07/03/great-moments-in-game-advertising-lara-croft-and-the-sphere-of-pr-disaster/&amp;ei=psTjUoCfOKiGywPbwoHwCQ&amp;psig=AFQjCNHJVij1FeDJm-t3nH6vPQZfOyBCpQ&amp;ust=139074512696921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it/imgres?start=105&amp;biw=1280&amp;bih=868&amp;tbm=isch&amp;tbnid=4vacPN7wTp3vpM:&amp;imgrefurl=https://www.ippc.int/&amp;docid=huiFsusFR1CuDM&amp;imgurl=https://www.ippc.int/sites/default/files/styles/homepage-thumbnail/public/field/image/small-plant2.jpg?itok=0pN1poe-&amp;w=160&amp;h=213&amp;ei=PoPaUo3REOOMyQOikoH4Cw&amp;zoom=1&amp;iact=rc&amp;dur=1251&amp;page=5&amp;ndsp=30&amp;ved=0CCkQhBwwDDh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it/imgres?start=161&amp;biw=1280&amp;bih=868&amp;tbm=isch&amp;tbnid=ZGvRz37vMHD6OM:&amp;imgrefurl=http://monsters.monstrous.com/unicorns.htm&amp;docid=FSb1QCQkhV1AHM&amp;imgurl=http://monsters.monstrous.com/Unicorn.gif&amp;w=244&amp;h=300&amp;ei=3oPaUsnQMYetywPf-oGYAw&amp;zoom=1&amp;iact=rc&amp;dur=1299&amp;page=7&amp;ndsp=27&amp;ved=0CNcBEIQcMEY4Z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it/imgres?start=109&amp;sa=X&amp;biw=1280&amp;bih=868&amp;tbm=isch&amp;tbnid=Xc49VR4AFxZojM:&amp;imgrefurl=http://it.wikipedia.org/wiki/Statua_della_Libert%C3%A0&amp;docid=lUclUzqWh90MXM&amp;imgurl=http://upload.wikimedia.org/wikipedia/commons/thumb/3/37/Liberty-statue-from-below.jpg/280px-Liberty-statue-from-below.jpg&amp;w=280&amp;h=210&amp;ei=R9rbUq_oFJSYyQOs_oDwAg&amp;zoom=1&amp;iact=rc&amp;dur=1510&amp;page=5&amp;ndsp=30&amp;ved=0CFkQhBwwHDh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it/imgres?sa=X&amp;biw=1280&amp;bih=868&amp;tbm=isch&amp;tbnid=GMp6kXLcdMplTM:&amp;imgrefurl=http://www.usaonline.it/states/usa.asp&amp;docid=EsHNjbhR4rWEqM&amp;imgurl=http://www.usaonline.it/maps/map_usa50.gif&amp;w=559&amp;h=322&amp;ei=ANvbUsb7DsuFyQP32YHQDA&amp;zoom=1&amp;ved=0CKwCEIQcMEM&amp;iact=rc&amp;dur=1818&amp;page=4&amp;start=67&amp;ndsp=2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faoterm@fao.or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it/url?sa=i&amp;source=images&amp;cd=&amp;cad=rja&amp;docid=frnNeEgTQDq66M&amp;tbnid=yH2In4dXmE5e-M:&amp;ved=0CAgQjRw&amp;url=http://nonciclopedia.wikia.com/wiki/FAO&amp;ei=dGXIUvXmJYjQywOwi4G4Cg&amp;psig=AFQjCNEGhfH7AaO8HqPHGXiL4pXGgaNORQ&amp;ust=13889512846579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it/url?sa=i&amp;source=images&amp;cd=&amp;cad=rja&amp;docid=KL7J-9cL-n7NMM&amp;tbnid=Nx9J9Ch1LDh7pM:&amp;ved=0CAgQjRw4EQ&amp;url=http://en.wikipedia.org/wiki/Food_and_Agriculture_Organization&amp;ei=rmXIUqWXNqHgygOBrYDQBg&amp;psig=AFQjCNHMKXBVBoyLUelrcQ8tly-9XxTc3w&amp;ust=138895134293052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imgres?biw=1280&amp;bih=868&amp;tbm=isch&amp;tbnid=i-hGtANvyqMFkM:&amp;imgrefurl=http://www.waysideflorists.com/ItemDetails.aspx?id=Potted%20Tulip%20Plant&amp;MNU=0&amp;FID=Shop%20by%20Occasion&amp;docid=iOdgkzyXQx6W_M&amp;imgurl=http://www.waysideflorists.com/itemimages/TF61_01_WH1.jpg&amp;w=257&amp;h=300&amp;ei=74XaUrXFIcHgygOqqIGYAQ&amp;zoom=1&amp;iact=rc&amp;dur=3122&amp;page=2&amp;start=26&amp;ndsp=29&amp;ved=0CLcBEIQcMB0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it/url?sa=i&amp;source=images&amp;cd=&amp;cad=rja&amp;docid=gseb1xyriliO4M&amp;tbnid=-GwZgl_s619UXM:&amp;ved=0CAgQjRw&amp;url=http://www.hdwallpaperstop.com/cactus-plant-hd-wallpapers/&amp;ei=dZrVUqyAHqXnygPRiYK4DA&amp;psig=AFQjCNHHbM7fCzzG1OAt2grfp3nY4QmbNQ&amp;ust=13898168215469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source=images&amp;cd=&amp;cad=rja&amp;docid=vyaOo0FqlYjkZM&amp;tbnid=l2eg0cABgiR0kM:&amp;ved=0CAgQjRw4Zw&amp;url=http://www.picenopass.it/magazine/2013/07/festa-del-grano/&amp;ei=R53VUr3VOqjy7Aa0t4CwCw&amp;psig=AFQjCNGI7L819uP3ZlXiGFwwfa8N4CKE-A&amp;ust=1389817544042415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it/url?sa=i&amp;source=images&amp;cd=&amp;cad=rja&amp;docid=091SwRHtN1empM&amp;tbnid=Ra5QIndcAO1jPM:&amp;ved=0CAgQjRw&amp;url=http://www.barganews.com/2012/10/04/sei-regole-per-un-albero-felice/&amp;ei=wZvVUqrzLqmM7Aa1nYCgDg&amp;psig=AFQjCNE-cyA1Z4VLcLaCf3IqYzcfg_Q6rA&amp;ust=1389817153852139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Terminology work</a:t>
            </a:r>
            <a:br>
              <a:rPr lang="it-IT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it-IT" sz="54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ISO 704:2009</a:t>
            </a:r>
            <a:endParaRPr lang="it-IT" sz="54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dirty="0" err="1" smtClean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Principles</a:t>
            </a:r>
            <a:r>
              <a:rPr lang="it-IT" sz="4000" dirty="0" smtClean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and </a:t>
            </a:r>
            <a:r>
              <a:rPr lang="it-IT" sz="4000" dirty="0" err="1" smtClean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methods</a:t>
            </a:r>
            <a:endParaRPr lang="it-IT" sz="400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Intensional</a:t>
            </a:r>
            <a:r>
              <a:rPr lang="it-IT" dirty="0" smtClean="0"/>
              <a:t> </a:t>
            </a:r>
            <a:r>
              <a:rPr lang="it-IT" dirty="0" err="1" smtClean="0"/>
              <a:t>definitions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Superordinate/subordinate </a:t>
            </a:r>
            <a:r>
              <a:rPr lang="it-IT" dirty="0" err="1" smtClean="0"/>
              <a:t>concepts</a:t>
            </a:r>
            <a:r>
              <a:rPr lang="it-IT" dirty="0" smtClean="0"/>
              <a:t> and the </a:t>
            </a:r>
            <a:r>
              <a:rPr lang="it-IT" b="1" i="1" dirty="0" err="1" smtClean="0"/>
              <a:t>inheritance</a:t>
            </a:r>
            <a:r>
              <a:rPr lang="it-IT" i="1" dirty="0" smtClean="0"/>
              <a:t> </a:t>
            </a:r>
            <a:r>
              <a:rPr lang="it-IT" i="1" dirty="0" err="1" smtClean="0"/>
              <a:t>principle</a:t>
            </a:r>
            <a:r>
              <a:rPr lang="it-IT" dirty="0" smtClean="0"/>
              <a:t>: for </a:t>
            </a:r>
            <a:r>
              <a:rPr lang="it-IT" smtClean="0"/>
              <a:t>ex. </a:t>
            </a:r>
            <a:r>
              <a:rPr lang="it-IT" dirty="0" err="1"/>
              <a:t>p</a:t>
            </a:r>
            <a:r>
              <a:rPr lang="it-IT" dirty="0" err="1" smtClean="0"/>
              <a:t>lants</a:t>
            </a:r>
            <a:r>
              <a:rPr lang="it-IT" dirty="0" smtClean="0"/>
              <a:t>  -&gt;   </a:t>
            </a:r>
            <a:r>
              <a:rPr lang="it-IT" dirty="0" err="1" smtClean="0"/>
              <a:t>trees</a:t>
            </a:r>
            <a:endParaRPr lang="it-IT" dirty="0" smtClean="0"/>
          </a:p>
          <a:p>
            <a:r>
              <a:rPr lang="it-IT" b="1" dirty="0" smtClean="0"/>
              <a:t>Limit</a:t>
            </a:r>
            <a:r>
              <a:rPr lang="it-IT" dirty="0" smtClean="0"/>
              <a:t> the </a:t>
            </a:r>
            <a:r>
              <a:rPr lang="it-IT" dirty="0" err="1" smtClean="0"/>
              <a:t>extension</a:t>
            </a:r>
            <a:r>
              <a:rPr lang="it-IT" dirty="0" smtClean="0"/>
              <a:t> to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particular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(for ex. </a:t>
            </a:r>
            <a:r>
              <a:rPr lang="it-IT" dirty="0" err="1" smtClean="0"/>
              <a:t>wood</a:t>
            </a:r>
            <a:r>
              <a:rPr lang="it-IT" dirty="0"/>
              <a:t>)</a:t>
            </a:r>
            <a:endParaRPr lang="it-IT" dirty="0" smtClean="0"/>
          </a:p>
          <a:p>
            <a:r>
              <a:rPr lang="it-IT" b="1" dirty="0" err="1" smtClean="0"/>
              <a:t>Adaptation</a:t>
            </a:r>
            <a:r>
              <a:rPr lang="it-IT" dirty="0" smtClean="0"/>
              <a:t>, </a:t>
            </a:r>
            <a:r>
              <a:rPr lang="it-IT" dirty="0" err="1" smtClean="0"/>
              <a:t>when</a:t>
            </a:r>
            <a:r>
              <a:rPr lang="it-IT" dirty="0" smtClean="0"/>
              <a:t> the </a:t>
            </a:r>
            <a:r>
              <a:rPr lang="it-IT" dirty="0" err="1" smtClean="0"/>
              <a:t>definition</a:t>
            </a:r>
            <a:r>
              <a:rPr lang="it-IT" dirty="0" smtClean="0"/>
              <a:t>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exists</a:t>
            </a:r>
            <a:endParaRPr lang="it-IT" dirty="0" smtClean="0"/>
          </a:p>
          <a:p>
            <a:r>
              <a:rPr lang="it-IT" dirty="0" err="1" smtClean="0"/>
              <a:t>Describe</a:t>
            </a:r>
            <a:r>
              <a:rPr lang="it-IT" dirty="0" smtClean="0"/>
              <a:t> the </a:t>
            </a:r>
            <a:r>
              <a:rPr lang="it-IT" dirty="0" err="1" smtClean="0"/>
              <a:t>concept</a:t>
            </a:r>
            <a:r>
              <a:rPr lang="it-IT" dirty="0" smtClean="0"/>
              <a:t>, </a:t>
            </a:r>
            <a:r>
              <a:rPr lang="it-IT" u="sng" dirty="0" err="1" smtClean="0"/>
              <a:t>not</a:t>
            </a:r>
            <a:r>
              <a:rPr lang="it-IT" u="sng" dirty="0" smtClean="0"/>
              <a:t> the </a:t>
            </a:r>
            <a:r>
              <a:rPr lang="it-IT" u="sng" dirty="0" err="1" smtClean="0"/>
              <a:t>words</a:t>
            </a:r>
            <a:r>
              <a:rPr lang="it-IT" dirty="0" smtClean="0"/>
              <a:t>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up the </a:t>
            </a:r>
            <a:r>
              <a:rPr lang="it-IT" dirty="0" err="1" smtClean="0"/>
              <a:t>designation-term</a:t>
            </a:r>
            <a:endParaRPr lang="it-IT" dirty="0" smtClean="0"/>
          </a:p>
          <a:p>
            <a:r>
              <a:rPr lang="it-IT" dirty="0" err="1" smtClean="0"/>
              <a:t>Describe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b="1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concept</a:t>
            </a:r>
            <a:r>
              <a:rPr lang="it-IT" dirty="0" smtClean="0"/>
              <a:t>,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characteristics</a:t>
            </a:r>
            <a:r>
              <a:rPr lang="it-IT" dirty="0" smtClean="0"/>
              <a:t> (</a:t>
            </a:r>
            <a:r>
              <a:rPr lang="it-IT" dirty="0" err="1" smtClean="0"/>
              <a:t>circular</a:t>
            </a:r>
            <a:r>
              <a:rPr lang="it-IT" dirty="0" smtClean="0"/>
              <a:t> </a:t>
            </a:r>
            <a:r>
              <a:rPr lang="it-IT" dirty="0" err="1" smtClean="0"/>
              <a:t>definitions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Characteristics</a:t>
            </a:r>
            <a:r>
              <a:rPr lang="it-IT" dirty="0" smtClean="0"/>
              <a:t> </a:t>
            </a:r>
            <a:r>
              <a:rPr lang="it-IT" dirty="0" err="1" smtClean="0"/>
              <a:t>requiring</a:t>
            </a:r>
            <a:r>
              <a:rPr lang="it-IT" dirty="0" smtClean="0"/>
              <a:t> </a:t>
            </a:r>
            <a:r>
              <a:rPr lang="it-IT" dirty="0" err="1" smtClean="0"/>
              <a:t>definition</a:t>
            </a:r>
            <a:r>
              <a:rPr lang="it-IT" dirty="0" smtClean="0"/>
              <a:t> = separate </a:t>
            </a:r>
            <a:r>
              <a:rPr lang="it-IT" dirty="0" err="1" smtClean="0"/>
              <a:t>definition</a:t>
            </a:r>
            <a:r>
              <a:rPr lang="it-IT" dirty="0" smtClean="0"/>
              <a:t>!</a:t>
            </a:r>
          </a:p>
          <a:p>
            <a:r>
              <a:rPr lang="it-IT" dirty="0" err="1" smtClean="0"/>
              <a:t>Mention</a:t>
            </a:r>
            <a:r>
              <a:rPr lang="it-IT" dirty="0" smtClean="0"/>
              <a:t> </a:t>
            </a:r>
            <a:r>
              <a:rPr lang="it-IT" dirty="0" err="1" smtClean="0"/>
              <a:t>apart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“</a:t>
            </a:r>
            <a:r>
              <a:rPr lang="it-IT" b="1" dirty="0" err="1" smtClean="0"/>
              <a:t>supplementary</a:t>
            </a:r>
            <a:r>
              <a:rPr lang="it-IT" dirty="0" smtClean="0"/>
              <a:t>” information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152128"/>
          </a:xfrm>
        </p:spPr>
        <p:txBody>
          <a:bodyPr/>
          <a:lstStyle/>
          <a:p>
            <a:r>
              <a:rPr lang="it-IT" dirty="0" err="1" smtClean="0"/>
              <a:t>Supplementary</a:t>
            </a:r>
            <a:r>
              <a:rPr lang="it-IT" dirty="0" smtClean="0"/>
              <a:t> information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92888" cy="44644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u="sng" dirty="0" smtClean="0">
                <a:solidFill>
                  <a:schemeClr val="tx1"/>
                </a:solidFill>
              </a:rPr>
              <a:t>Notes</a:t>
            </a:r>
            <a:r>
              <a:rPr lang="it-IT" dirty="0" smtClean="0">
                <a:solidFill>
                  <a:schemeClr val="tx1"/>
                </a:solidFill>
              </a:rPr>
              <a:t> = </a:t>
            </a:r>
            <a:r>
              <a:rPr lang="it-IT" dirty="0" err="1" smtClean="0">
                <a:solidFill>
                  <a:schemeClr val="tx1"/>
                </a:solidFill>
              </a:rPr>
              <a:t>complementary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b="1" dirty="0" err="1" smtClean="0">
                <a:solidFill>
                  <a:schemeClr val="tx1"/>
                </a:solidFill>
              </a:rPr>
              <a:t>not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essential</a:t>
            </a:r>
            <a:endParaRPr lang="it-IT" dirty="0" smtClean="0">
              <a:solidFill>
                <a:schemeClr val="tx1"/>
              </a:solidFill>
            </a:endParaRPr>
          </a:p>
          <a:p>
            <a:pPr algn="l"/>
            <a:r>
              <a:rPr lang="it-IT" u="sng" dirty="0" err="1" smtClean="0">
                <a:solidFill>
                  <a:schemeClr val="tx1"/>
                </a:solidFill>
              </a:rPr>
              <a:t>Encyclopedic</a:t>
            </a:r>
            <a:r>
              <a:rPr lang="it-IT" u="sng" dirty="0" smtClean="0">
                <a:solidFill>
                  <a:schemeClr val="tx1"/>
                </a:solidFill>
              </a:rPr>
              <a:t> </a:t>
            </a:r>
            <a:r>
              <a:rPr lang="it-IT" u="sng" dirty="0" err="1" smtClean="0">
                <a:solidFill>
                  <a:schemeClr val="tx1"/>
                </a:solidFill>
              </a:rPr>
              <a:t>descriptions</a:t>
            </a:r>
            <a:r>
              <a:rPr lang="it-IT" dirty="0" smtClean="0">
                <a:solidFill>
                  <a:schemeClr val="tx1"/>
                </a:solidFill>
              </a:rPr>
              <a:t> = </a:t>
            </a:r>
            <a:r>
              <a:rPr lang="it-IT" b="1" dirty="0" smtClean="0">
                <a:solidFill>
                  <a:schemeClr val="tx1"/>
                </a:solidFill>
              </a:rPr>
              <a:t>wide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range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knowledge-based</a:t>
            </a:r>
            <a:r>
              <a:rPr lang="it-IT" dirty="0" smtClean="0">
                <a:solidFill>
                  <a:schemeClr val="tx1"/>
                </a:solidFill>
              </a:rPr>
              <a:t> information</a:t>
            </a:r>
          </a:p>
          <a:p>
            <a:pPr algn="l"/>
            <a:r>
              <a:rPr lang="it-IT" u="sng" dirty="0" err="1" smtClean="0">
                <a:solidFill>
                  <a:schemeClr val="tx1"/>
                </a:solidFill>
              </a:rPr>
              <a:t>Explanations</a:t>
            </a:r>
            <a:r>
              <a:rPr lang="it-IT" dirty="0" smtClean="0">
                <a:solidFill>
                  <a:schemeClr val="tx1"/>
                </a:solidFill>
              </a:rPr>
              <a:t> = </a:t>
            </a:r>
            <a:r>
              <a:rPr lang="it-IT" dirty="0" err="1" smtClean="0">
                <a:solidFill>
                  <a:schemeClr val="tx1"/>
                </a:solidFill>
              </a:rPr>
              <a:t>provides</a:t>
            </a:r>
            <a:r>
              <a:rPr lang="it-IT" dirty="0" smtClean="0">
                <a:solidFill>
                  <a:schemeClr val="tx1"/>
                </a:solidFill>
              </a:rPr>
              <a:t> an account of </a:t>
            </a:r>
            <a:r>
              <a:rPr lang="it-IT" b="1" dirty="0" err="1" smtClean="0">
                <a:solidFill>
                  <a:schemeClr val="tx1"/>
                </a:solidFill>
              </a:rPr>
              <a:t>how</a:t>
            </a:r>
            <a:r>
              <a:rPr lang="it-IT" dirty="0" smtClean="0">
                <a:solidFill>
                  <a:schemeClr val="tx1"/>
                </a:solidFill>
              </a:rPr>
              <a:t> a </a:t>
            </a:r>
            <a:r>
              <a:rPr lang="it-IT" dirty="0" err="1" smtClean="0">
                <a:solidFill>
                  <a:schemeClr val="tx1"/>
                </a:solidFill>
              </a:rPr>
              <a:t>concept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operates</a:t>
            </a:r>
            <a:r>
              <a:rPr lang="it-IT" dirty="0" smtClean="0">
                <a:solidFill>
                  <a:schemeClr val="tx1"/>
                </a:solidFill>
              </a:rPr>
              <a:t> (</a:t>
            </a:r>
            <a:r>
              <a:rPr lang="it-IT" dirty="0" err="1" smtClean="0">
                <a:solidFill>
                  <a:schemeClr val="tx1"/>
                </a:solidFill>
              </a:rPr>
              <a:t>application</a:t>
            </a:r>
            <a:r>
              <a:rPr lang="it-IT" dirty="0" smtClean="0">
                <a:solidFill>
                  <a:schemeClr val="tx1"/>
                </a:solidFill>
              </a:rPr>
              <a:t>) - </a:t>
            </a:r>
            <a:r>
              <a:rPr lang="it-IT" dirty="0" err="1" smtClean="0">
                <a:solidFill>
                  <a:schemeClr val="tx1"/>
                </a:solidFill>
              </a:rPr>
              <a:t>But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doesn’t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define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it!</a:t>
            </a:r>
            <a:endParaRPr lang="it-IT" dirty="0" smtClean="0">
              <a:solidFill>
                <a:schemeClr val="tx1"/>
              </a:solidFill>
            </a:endParaRPr>
          </a:p>
          <a:p>
            <a:pPr algn="l"/>
            <a:r>
              <a:rPr lang="it-IT" u="sng" dirty="0" err="1" smtClean="0">
                <a:solidFill>
                  <a:schemeClr val="tx1"/>
                </a:solidFill>
              </a:rPr>
              <a:t>Contexts</a:t>
            </a:r>
            <a:r>
              <a:rPr lang="it-IT" dirty="0" smtClean="0">
                <a:solidFill>
                  <a:schemeClr val="tx1"/>
                </a:solidFill>
              </a:rPr>
              <a:t> = </a:t>
            </a:r>
            <a:r>
              <a:rPr lang="it-IT" b="1" dirty="0" smtClean="0">
                <a:solidFill>
                  <a:schemeClr val="tx1"/>
                </a:solidFill>
              </a:rPr>
              <a:t>text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that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contains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designation</a:t>
            </a:r>
            <a:r>
              <a:rPr lang="it-IT" dirty="0" smtClean="0">
                <a:solidFill>
                  <a:schemeClr val="tx1"/>
                </a:solidFill>
              </a:rPr>
              <a:t> (</a:t>
            </a:r>
            <a:r>
              <a:rPr lang="it-IT" dirty="0" err="1" smtClean="0">
                <a:solidFill>
                  <a:schemeClr val="tx1"/>
                </a:solidFill>
              </a:rPr>
              <a:t>deduction</a:t>
            </a:r>
            <a:r>
              <a:rPr lang="it-IT" dirty="0" smtClean="0">
                <a:solidFill>
                  <a:schemeClr val="tx1"/>
                </a:solidFill>
              </a:rPr>
              <a:t>). </a:t>
            </a:r>
            <a:r>
              <a:rPr lang="it-IT" dirty="0" err="1" smtClean="0">
                <a:solidFill>
                  <a:schemeClr val="tx1"/>
                </a:solidFill>
              </a:rPr>
              <a:t>It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must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be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authoritative</a:t>
            </a:r>
            <a:endParaRPr lang="it-IT" dirty="0" smtClean="0">
              <a:solidFill>
                <a:schemeClr val="tx1"/>
              </a:solidFill>
            </a:endParaRPr>
          </a:p>
          <a:p>
            <a:pPr algn="l"/>
            <a:r>
              <a:rPr lang="it-IT" u="sng" dirty="0" err="1" smtClean="0">
                <a:solidFill>
                  <a:schemeClr val="tx1"/>
                </a:solidFill>
              </a:rPr>
              <a:t>Examples</a:t>
            </a:r>
            <a:r>
              <a:rPr lang="it-IT" u="sng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phytosanitary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measure</a:t>
            </a:r>
            <a:r>
              <a:rPr lang="en-GB" i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sz="1100" dirty="0" smtClean="0">
                <a:solidFill>
                  <a:schemeClr val="tx1"/>
                </a:solidFill>
              </a:rPr>
              <a:t> http://termportal.fao.org/faoph/search/pages/termUrl.do?id=60</a:t>
            </a:r>
            <a:r>
              <a:rPr lang="en-GB" dirty="0" smtClean="0">
                <a:solidFill>
                  <a:schemeClr val="tx1"/>
                </a:solidFill>
              </a:rPr>
              <a:t>) </a:t>
            </a:r>
            <a:endParaRPr lang="it-IT" dirty="0" smtClean="0">
              <a:solidFill>
                <a:schemeClr val="tx1"/>
              </a:solidFill>
            </a:endParaRPr>
          </a:p>
          <a:p>
            <a:pPr algn="l"/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Extensional</a:t>
            </a:r>
            <a:r>
              <a:rPr lang="it-IT" dirty="0" smtClean="0"/>
              <a:t> </a:t>
            </a:r>
            <a:r>
              <a:rPr lang="it-IT" dirty="0" err="1" smtClean="0"/>
              <a:t>definitions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List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subordinate </a:t>
            </a:r>
            <a:r>
              <a:rPr lang="it-IT" dirty="0" err="1" smtClean="0"/>
              <a:t>concepts</a:t>
            </a:r>
            <a:endParaRPr lang="it-IT" dirty="0" smtClean="0"/>
          </a:p>
          <a:p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finite </a:t>
            </a:r>
            <a:r>
              <a:rPr lang="it-IT" dirty="0" err="1" smtClean="0"/>
              <a:t>list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concepts</a:t>
            </a:r>
            <a:endParaRPr lang="it-IT" dirty="0" smtClean="0"/>
          </a:p>
          <a:p>
            <a:r>
              <a:rPr lang="it-IT" dirty="0" smtClean="0"/>
              <a:t>And/or (partitive vs. </a:t>
            </a:r>
            <a:r>
              <a:rPr lang="it-IT" dirty="0" err="1" smtClean="0"/>
              <a:t>generic</a:t>
            </a:r>
            <a:r>
              <a:rPr lang="it-IT" dirty="0" smtClean="0"/>
              <a:t> </a:t>
            </a:r>
            <a:r>
              <a:rPr lang="it-IT" dirty="0" err="1" smtClean="0"/>
              <a:t>relationship</a:t>
            </a:r>
            <a:r>
              <a:rPr lang="it-IT" dirty="0" smtClean="0"/>
              <a:t>)</a:t>
            </a:r>
          </a:p>
          <a:p>
            <a:pPr>
              <a:buNone/>
            </a:pPr>
            <a:r>
              <a:rPr lang="it-IT" dirty="0" smtClean="0"/>
              <a:t>Ex: </a:t>
            </a:r>
            <a:r>
              <a:rPr lang="it-IT" b="1" dirty="0" err="1" smtClean="0"/>
              <a:t>threatened</a:t>
            </a:r>
            <a:r>
              <a:rPr lang="it-IT" b="1" dirty="0" smtClean="0"/>
              <a:t> </a:t>
            </a:r>
            <a:r>
              <a:rPr lang="it-IT" b="1" dirty="0" err="1" smtClean="0"/>
              <a:t>species</a:t>
            </a:r>
            <a:r>
              <a:rPr lang="it-IT" b="1" dirty="0" smtClean="0"/>
              <a:t> </a:t>
            </a:r>
            <a:r>
              <a:rPr lang="it-IT" dirty="0" smtClean="0"/>
              <a:t>= </a:t>
            </a:r>
            <a:r>
              <a:rPr lang="it-IT" dirty="0" err="1" smtClean="0"/>
              <a:t>critically</a:t>
            </a:r>
            <a:r>
              <a:rPr lang="it-IT" dirty="0" smtClean="0"/>
              <a:t> </a:t>
            </a:r>
            <a:r>
              <a:rPr lang="it-IT" dirty="0" err="1" smtClean="0"/>
              <a:t>endangered</a:t>
            </a:r>
            <a:r>
              <a:rPr lang="it-IT" dirty="0" smtClean="0"/>
              <a:t> </a:t>
            </a:r>
            <a:r>
              <a:rPr lang="it-IT" dirty="0" err="1" smtClean="0"/>
              <a:t>species</a:t>
            </a:r>
            <a:r>
              <a:rPr lang="it-IT" dirty="0" smtClean="0"/>
              <a:t>, </a:t>
            </a:r>
            <a:r>
              <a:rPr lang="it-IT" dirty="0" err="1" smtClean="0"/>
              <a:t>endangered</a:t>
            </a:r>
            <a:r>
              <a:rPr lang="it-IT" dirty="0" smtClean="0"/>
              <a:t> </a:t>
            </a:r>
            <a:r>
              <a:rPr lang="it-IT" dirty="0" err="1" smtClean="0"/>
              <a:t>species</a:t>
            </a:r>
            <a:r>
              <a:rPr lang="it-IT" dirty="0" smtClean="0"/>
              <a:t> or </a:t>
            </a:r>
            <a:r>
              <a:rPr lang="it-IT" dirty="0" err="1" smtClean="0"/>
              <a:t>vulnerable</a:t>
            </a:r>
            <a:r>
              <a:rPr lang="it-IT" dirty="0" smtClean="0"/>
              <a:t> </a:t>
            </a:r>
            <a:r>
              <a:rPr lang="it-IT" dirty="0" err="1" smtClean="0"/>
              <a:t>species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Ostensive </a:t>
            </a:r>
            <a:r>
              <a:rPr lang="it-IT" dirty="0" err="1" smtClean="0"/>
              <a:t>definitions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known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“</a:t>
            </a:r>
            <a:r>
              <a:rPr lang="it-IT" dirty="0" err="1" smtClean="0"/>
              <a:t>demonstrative</a:t>
            </a:r>
            <a:r>
              <a:rPr lang="it-IT" dirty="0" smtClean="0"/>
              <a:t> </a:t>
            </a:r>
            <a:r>
              <a:rPr lang="it-IT" dirty="0" err="1" smtClean="0"/>
              <a:t>definitions</a:t>
            </a:r>
            <a:r>
              <a:rPr lang="it-IT" dirty="0" smtClean="0"/>
              <a:t>”,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define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non-lexical</a:t>
            </a:r>
            <a:r>
              <a:rPr lang="it-IT" dirty="0" smtClean="0"/>
              <a:t> </a:t>
            </a:r>
            <a:r>
              <a:rPr lang="it-IT" dirty="0" err="1" smtClean="0"/>
              <a:t>representations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concept</a:t>
            </a:r>
            <a:r>
              <a:rPr lang="it-IT" dirty="0" smtClean="0"/>
              <a:t> (i.e. </a:t>
            </a:r>
            <a:r>
              <a:rPr lang="it-IT" dirty="0" err="1" smtClean="0"/>
              <a:t>drawings</a:t>
            </a:r>
            <a:r>
              <a:rPr lang="it-IT" dirty="0" smtClean="0"/>
              <a:t>, </a:t>
            </a:r>
            <a:r>
              <a:rPr lang="it-IT" dirty="0" err="1" smtClean="0"/>
              <a:t>videos</a:t>
            </a:r>
            <a:r>
              <a:rPr lang="it-IT" dirty="0" smtClean="0"/>
              <a:t>, </a:t>
            </a:r>
            <a:r>
              <a:rPr lang="it-IT" dirty="0" err="1" smtClean="0"/>
              <a:t>graphics</a:t>
            </a:r>
            <a:r>
              <a:rPr lang="it-IT" dirty="0" smtClean="0"/>
              <a:t>, etc.)</a:t>
            </a:r>
          </a:p>
          <a:p>
            <a:r>
              <a:rPr lang="it-IT" dirty="0" smtClean="0"/>
              <a:t>Best </a:t>
            </a:r>
            <a:r>
              <a:rPr lang="it-IT" dirty="0" err="1" smtClean="0"/>
              <a:t>employed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complements</a:t>
            </a:r>
            <a:endParaRPr lang="it-IT" dirty="0" smtClean="0"/>
          </a:p>
          <a:p>
            <a:r>
              <a:rPr lang="it-IT" dirty="0" err="1" smtClean="0"/>
              <a:t>Especially</a:t>
            </a:r>
            <a:r>
              <a:rPr lang="it-IT" dirty="0" smtClean="0"/>
              <a:t> </a:t>
            </a:r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partitive</a:t>
            </a:r>
          </a:p>
          <a:p>
            <a:pPr>
              <a:buNone/>
            </a:pPr>
            <a:r>
              <a:rPr lang="it-IT" dirty="0" smtClean="0"/>
              <a:t>    </a:t>
            </a:r>
            <a:r>
              <a:rPr lang="it-IT" dirty="0" err="1" smtClean="0"/>
              <a:t>definitions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Ex. “</a:t>
            </a:r>
            <a:r>
              <a:rPr lang="it-IT" dirty="0" err="1" smtClean="0"/>
              <a:t>exploded</a:t>
            </a:r>
            <a:r>
              <a:rPr lang="it-IT" dirty="0" smtClean="0"/>
              <a:t> pie chart”</a:t>
            </a:r>
          </a:p>
          <a:p>
            <a:endParaRPr lang="it-IT" dirty="0"/>
          </a:p>
        </p:txBody>
      </p:sp>
      <p:graphicFrame>
        <p:nvGraphicFramePr>
          <p:cNvPr id="4" name="Grafico 3"/>
          <p:cNvGraphicFramePr/>
          <p:nvPr/>
        </p:nvGraphicFramePr>
        <p:xfrm>
          <a:off x="5724128" y="4149080"/>
          <a:ext cx="289560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More </a:t>
            </a:r>
            <a:r>
              <a:rPr lang="it-IT" dirty="0" err="1" smtClean="0"/>
              <a:t>types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definitions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u="sng" dirty="0" err="1" smtClean="0"/>
              <a:t>Lexical</a:t>
            </a:r>
            <a:r>
              <a:rPr lang="it-IT" u="sng" dirty="0" smtClean="0"/>
              <a:t> </a:t>
            </a:r>
            <a:r>
              <a:rPr lang="it-IT" u="sng" dirty="0" err="1" smtClean="0"/>
              <a:t>definitions</a:t>
            </a:r>
            <a:endParaRPr lang="it-IT" u="sng" dirty="0" smtClean="0"/>
          </a:p>
          <a:p>
            <a:pPr>
              <a:buNone/>
            </a:pPr>
            <a:r>
              <a:rPr lang="it-IT" dirty="0" err="1" smtClean="0"/>
              <a:t>They</a:t>
            </a:r>
            <a:r>
              <a:rPr lang="it-IT" dirty="0" smtClean="0"/>
              <a:t> can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in a </a:t>
            </a:r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dictionary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u="sng" dirty="0" err="1" smtClean="0"/>
              <a:t>Precising</a:t>
            </a:r>
            <a:r>
              <a:rPr lang="it-IT" u="sng" dirty="0" smtClean="0"/>
              <a:t> </a:t>
            </a:r>
            <a:r>
              <a:rPr lang="it-IT" u="sng" dirty="0" err="1" smtClean="0"/>
              <a:t>definitions</a:t>
            </a:r>
            <a:endParaRPr lang="it-IT" u="sng" dirty="0" smtClean="0"/>
          </a:p>
          <a:p>
            <a:pPr>
              <a:buNone/>
            </a:pP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adapting</a:t>
            </a:r>
            <a:r>
              <a:rPr lang="it-IT" dirty="0" smtClean="0"/>
              <a:t> a </a:t>
            </a:r>
            <a:r>
              <a:rPr lang="it-IT" dirty="0" err="1" smtClean="0"/>
              <a:t>lexical</a:t>
            </a:r>
            <a:r>
              <a:rPr lang="it-IT" dirty="0" smtClean="0"/>
              <a:t> </a:t>
            </a:r>
            <a:r>
              <a:rPr lang="it-IT" dirty="0" err="1" smtClean="0"/>
              <a:t>definition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a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narrows</a:t>
            </a:r>
            <a:r>
              <a:rPr lang="it-IT" dirty="0" smtClean="0"/>
              <a:t> the </a:t>
            </a:r>
            <a:r>
              <a:rPr lang="it-IT" dirty="0" err="1" smtClean="0"/>
              <a:t>objects</a:t>
            </a:r>
            <a:r>
              <a:rPr lang="it-IT" dirty="0" smtClean="0"/>
              <a:t> in the </a:t>
            </a:r>
            <a:r>
              <a:rPr lang="it-IT" dirty="0" err="1" smtClean="0"/>
              <a:t>extension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concept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Ex.: </a:t>
            </a:r>
          </a:p>
          <a:p>
            <a:pPr>
              <a:buNone/>
            </a:pPr>
            <a:r>
              <a:rPr lang="it-IT" b="1" dirty="0" err="1" smtClean="0"/>
              <a:t>Survey</a:t>
            </a:r>
            <a:r>
              <a:rPr lang="it-IT" dirty="0" smtClean="0"/>
              <a:t>: </a:t>
            </a:r>
            <a:r>
              <a:rPr lang="en-US" i="1" dirty="0" smtClean="0"/>
              <a:t>An official</a:t>
            </a:r>
            <a:r>
              <a:rPr lang="en-US" b="1" i="1" dirty="0" smtClean="0"/>
              <a:t> </a:t>
            </a:r>
            <a:r>
              <a:rPr lang="en-US" i="1" dirty="0" smtClean="0"/>
              <a:t>procedure conducted over a defined period of time to determine the characteristics of a pest population or to determine which species occur in an area</a:t>
            </a:r>
            <a:r>
              <a:rPr lang="en-US" dirty="0" smtClean="0"/>
              <a:t>. </a:t>
            </a:r>
            <a:r>
              <a:rPr lang="en-US" b="1" dirty="0" smtClean="0"/>
              <a:t>	</a:t>
            </a:r>
          </a:p>
          <a:p>
            <a:endParaRPr lang="it-IT" dirty="0" smtClean="0"/>
          </a:p>
          <a:p>
            <a:pPr algn="r">
              <a:buNone/>
            </a:pPr>
            <a:r>
              <a:rPr lang="it-IT" dirty="0" smtClean="0"/>
              <a:t>./..</a:t>
            </a:r>
            <a:endParaRPr lang="it-IT" dirty="0"/>
          </a:p>
        </p:txBody>
      </p:sp>
      <p:pic>
        <p:nvPicPr>
          <p:cNvPr id="4" name="irc_mi" descr="http://unsubject.files.wordpress.com/2012/07/oxford_dictionary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268760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Stipulative</a:t>
            </a:r>
            <a:r>
              <a:rPr lang="it-IT" dirty="0" smtClean="0"/>
              <a:t> </a:t>
            </a:r>
            <a:r>
              <a:rPr lang="it-IT" dirty="0" err="1" smtClean="0"/>
              <a:t>definitions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a </a:t>
            </a:r>
            <a:r>
              <a:rPr lang="it-IT" dirty="0" err="1" smtClean="0"/>
              <a:t>unique</a:t>
            </a:r>
            <a:r>
              <a:rPr lang="it-IT" dirty="0" smtClean="0"/>
              <a:t> situation (or body, or </a:t>
            </a:r>
            <a:r>
              <a:rPr lang="it-IT" dirty="0" err="1" smtClean="0"/>
              <a:t>law</a:t>
            </a:r>
            <a:r>
              <a:rPr lang="it-IT" dirty="0" smtClean="0"/>
              <a:t>, or </a:t>
            </a:r>
            <a:r>
              <a:rPr lang="it-IT" dirty="0" err="1" smtClean="0"/>
              <a:t>publication</a:t>
            </a:r>
            <a:r>
              <a:rPr lang="it-IT" dirty="0" smtClean="0"/>
              <a:t>, etc.)</a:t>
            </a:r>
          </a:p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define</a:t>
            </a:r>
            <a:r>
              <a:rPr lang="it-IT" dirty="0" smtClean="0"/>
              <a:t> a 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narrower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the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usually</a:t>
            </a:r>
            <a:r>
              <a:rPr lang="it-IT" dirty="0" smtClean="0"/>
              <a:t> </a:t>
            </a:r>
            <a:r>
              <a:rPr lang="it-IT" dirty="0" err="1" smtClean="0"/>
              <a:t>represented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</a:t>
            </a:r>
            <a:r>
              <a:rPr lang="it-IT" dirty="0" err="1" smtClean="0"/>
              <a:t>designation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Ex.: </a:t>
            </a:r>
          </a:p>
          <a:p>
            <a:pPr>
              <a:buNone/>
            </a:pPr>
            <a:r>
              <a:rPr lang="it-IT" i="1" dirty="0" smtClean="0"/>
              <a:t>    </a:t>
            </a:r>
            <a:r>
              <a:rPr lang="it-IT" i="1" dirty="0" err="1" smtClean="0"/>
              <a:t>For</a:t>
            </a:r>
            <a:r>
              <a:rPr lang="it-IT" i="1" dirty="0" smtClean="0"/>
              <a:t> the </a:t>
            </a:r>
            <a:r>
              <a:rPr lang="it-IT" i="1" dirty="0" err="1" smtClean="0"/>
              <a:t>purposes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</a:t>
            </a:r>
            <a:r>
              <a:rPr lang="it-IT" i="1" dirty="0" err="1" smtClean="0"/>
              <a:t>this</a:t>
            </a:r>
            <a:r>
              <a:rPr lang="it-IT" i="1" dirty="0" smtClean="0"/>
              <a:t> </a:t>
            </a:r>
            <a:r>
              <a:rPr lang="it-IT" i="1" dirty="0" err="1" smtClean="0"/>
              <a:t>Act</a:t>
            </a:r>
            <a:r>
              <a:rPr lang="it-IT" i="1" dirty="0" smtClean="0"/>
              <a:t>, </a:t>
            </a:r>
            <a:r>
              <a:rPr lang="it-IT" i="1" dirty="0" err="1" smtClean="0"/>
              <a:t>organizations</a:t>
            </a:r>
            <a:r>
              <a:rPr lang="it-IT" i="1" dirty="0" smtClean="0"/>
              <a:t> are </a:t>
            </a:r>
            <a:r>
              <a:rPr lang="it-IT" i="1" dirty="0" err="1" smtClean="0"/>
              <a:t>bodies</a:t>
            </a:r>
            <a:r>
              <a:rPr lang="it-IT" i="1" dirty="0" smtClean="0"/>
              <a:t> </a:t>
            </a:r>
            <a:r>
              <a:rPr lang="it-IT" i="1" dirty="0" err="1" smtClean="0"/>
              <a:t>not</a:t>
            </a:r>
            <a:r>
              <a:rPr lang="it-IT" i="1" dirty="0" smtClean="0"/>
              <a:t> </a:t>
            </a:r>
            <a:r>
              <a:rPr lang="it-IT" i="1" dirty="0" err="1" smtClean="0"/>
              <a:t>operating</a:t>
            </a:r>
            <a:r>
              <a:rPr lang="it-IT" i="1" dirty="0" smtClean="0"/>
              <a:t> </a:t>
            </a:r>
            <a:r>
              <a:rPr lang="it-IT" i="1" dirty="0" err="1" smtClean="0"/>
              <a:t>for</a:t>
            </a:r>
            <a:r>
              <a:rPr lang="it-IT" i="1" dirty="0" smtClean="0"/>
              <a:t> profit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080120"/>
          </a:xfrm>
        </p:spPr>
        <p:txBody>
          <a:bodyPr>
            <a:normAutofit/>
          </a:bodyPr>
          <a:lstStyle/>
          <a:p>
            <a:r>
              <a:rPr lang="it-IT" u="sng" dirty="0" smtClean="0"/>
              <a:t>Be </a:t>
            </a:r>
            <a:r>
              <a:rPr lang="it-IT" u="sng" dirty="0" err="1" smtClean="0"/>
              <a:t>careful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40352" y="4797152"/>
            <a:ext cx="216024" cy="144016"/>
          </a:xfrm>
        </p:spPr>
        <p:txBody>
          <a:bodyPr>
            <a:normAutofit fontScale="25000" lnSpcReduction="2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323528" y="764704"/>
            <a:ext cx="2880320" cy="2952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Neither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Bodoni MT Poster Compressed" pitchFamily="18" charset="0"/>
              </a:rPr>
              <a:t>too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Bodoni MT Poster Compressed" pitchFamily="18" charset="0"/>
              </a:rPr>
              <a:t>narrow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nor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b="1" dirty="0" err="1" smtClean="0">
                <a:solidFill>
                  <a:schemeClr val="tx1"/>
                </a:solidFill>
                <a:latin typeface="Courier New" pitchFamily="49" charset="0"/>
                <a:ea typeface="MS Gothic" pitchFamily="49" charset="-128"/>
                <a:cs typeface="Courier New" pitchFamily="49" charset="0"/>
              </a:rPr>
              <a:t>too</a:t>
            </a:r>
            <a:r>
              <a:rPr lang="it-IT" b="1" dirty="0" smtClean="0">
                <a:solidFill>
                  <a:schemeClr val="tx1"/>
                </a:solidFill>
                <a:latin typeface="Courier New" pitchFamily="49" charset="0"/>
                <a:ea typeface="MS Gothic" pitchFamily="49" charset="-128"/>
                <a:cs typeface="Courier New" pitchFamily="49" charset="0"/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  <a:latin typeface="Courier New" pitchFamily="49" charset="0"/>
                <a:ea typeface="MS Gothic" pitchFamily="49" charset="-128"/>
                <a:cs typeface="Courier New" pitchFamily="49" charset="0"/>
              </a:rPr>
              <a:t>b r o a d</a:t>
            </a:r>
          </a:p>
        </p:txBody>
      </p:sp>
      <p:sp>
        <p:nvSpPr>
          <p:cNvPr id="5" name="Ovale 4"/>
          <p:cNvSpPr/>
          <p:nvPr/>
        </p:nvSpPr>
        <p:spPr>
          <a:xfrm>
            <a:off x="6156176" y="1268760"/>
            <a:ext cx="2592288" cy="25922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Change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extension</a:t>
            </a:r>
            <a:r>
              <a:rPr lang="it-IT" dirty="0" smtClean="0">
                <a:solidFill>
                  <a:schemeClr val="tx1"/>
                </a:solidFill>
              </a:rPr>
              <a:t> = </a:t>
            </a:r>
            <a:r>
              <a:rPr lang="it-IT" b="1" dirty="0" err="1" smtClean="0">
                <a:solidFill>
                  <a:schemeClr val="tx1"/>
                </a:solidFill>
              </a:rPr>
              <a:t>new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concept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3419872" y="2636912"/>
            <a:ext cx="3024336" cy="30963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Negative </a:t>
            </a:r>
            <a:r>
              <a:rPr lang="it-IT" dirty="0" err="1" smtClean="0">
                <a:solidFill>
                  <a:schemeClr val="tx1"/>
                </a:solidFill>
              </a:rPr>
              <a:t>definitions</a:t>
            </a:r>
            <a:r>
              <a:rPr lang="it-IT" dirty="0" smtClean="0">
                <a:solidFill>
                  <a:schemeClr val="tx1"/>
                </a:solidFill>
              </a:rPr>
              <a:t> = </a:t>
            </a:r>
            <a:r>
              <a:rPr lang="it-IT" b="1" dirty="0" smtClean="0">
                <a:solidFill>
                  <a:schemeClr val="tx1"/>
                </a:solidFill>
              </a:rPr>
              <a:t>no</a:t>
            </a:r>
            <a:r>
              <a:rPr lang="it-IT" dirty="0" smtClean="0">
                <a:solidFill>
                  <a:schemeClr val="tx1"/>
                </a:solidFill>
              </a:rPr>
              <a:t>! (</a:t>
            </a:r>
            <a:r>
              <a:rPr lang="it-IT" dirty="0" err="1" smtClean="0">
                <a:solidFill>
                  <a:schemeClr val="tx1"/>
                </a:solidFill>
              </a:rPr>
              <a:t>only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when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opposite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another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already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defined</a:t>
            </a:r>
            <a:r>
              <a:rPr lang="it-IT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Ovale 6"/>
          <p:cNvSpPr/>
          <p:nvPr/>
        </p:nvSpPr>
        <p:spPr>
          <a:xfrm>
            <a:off x="1115616" y="4221088"/>
            <a:ext cx="237626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>
                <a:solidFill>
                  <a:schemeClr val="tx1"/>
                </a:solidFill>
              </a:rPr>
              <a:t>Do </a:t>
            </a:r>
            <a:r>
              <a:rPr lang="it-IT" i="1" dirty="0" err="1" smtClean="0">
                <a:solidFill>
                  <a:schemeClr val="tx1"/>
                </a:solidFill>
              </a:rPr>
              <a:t>not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i="1" dirty="0" err="1" smtClean="0">
                <a:solidFill>
                  <a:schemeClr val="tx1"/>
                </a:solidFill>
              </a:rPr>
              <a:t>repeat</a:t>
            </a:r>
            <a:r>
              <a:rPr lang="it-IT" i="1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the </a:t>
            </a:r>
            <a:r>
              <a:rPr lang="it-IT" dirty="0" err="1" smtClean="0">
                <a:solidFill>
                  <a:schemeClr val="tx1"/>
                </a:solidFill>
              </a:rPr>
              <a:t>designation</a:t>
            </a:r>
            <a:r>
              <a:rPr lang="it-IT" dirty="0" smtClean="0">
                <a:solidFill>
                  <a:schemeClr val="tx1"/>
                </a:solidFill>
              </a:rPr>
              <a:t> in the </a:t>
            </a:r>
            <a:r>
              <a:rPr lang="it-IT" dirty="0" err="1" smtClean="0">
                <a:solidFill>
                  <a:schemeClr val="tx1"/>
                </a:solidFill>
              </a:rPr>
              <a:t>definition</a:t>
            </a:r>
            <a:r>
              <a:rPr lang="it-IT" dirty="0" smtClean="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71600" y="40466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FF0000"/>
                </a:solidFill>
              </a:rPr>
              <a:t>Objects</a:t>
            </a:r>
            <a:r>
              <a:rPr lang="it-IT" sz="2400" dirty="0" smtClean="0"/>
              <a:t> = </a:t>
            </a:r>
            <a:r>
              <a:rPr lang="it-IT" sz="2400" dirty="0" err="1" smtClean="0"/>
              <a:t>anything</a:t>
            </a:r>
            <a:r>
              <a:rPr lang="it-IT" sz="2400" dirty="0" smtClean="0"/>
              <a:t> </a:t>
            </a:r>
            <a:r>
              <a:rPr lang="it-IT" sz="2400" dirty="0" err="1" smtClean="0"/>
              <a:t>perceived</a:t>
            </a:r>
            <a:r>
              <a:rPr lang="it-IT" sz="2400" dirty="0" smtClean="0"/>
              <a:t> or </a:t>
            </a:r>
            <a:r>
              <a:rPr lang="it-IT" sz="2400" dirty="0" err="1" smtClean="0"/>
              <a:t>conceived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20608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FF0000"/>
                </a:solidFill>
              </a:rPr>
              <a:t>Concepts</a:t>
            </a:r>
            <a:r>
              <a:rPr lang="it-IT" sz="2400" dirty="0" smtClean="0"/>
              <a:t> = </a:t>
            </a:r>
            <a:r>
              <a:rPr lang="it-IT" sz="2400" dirty="0" err="1" smtClean="0"/>
              <a:t>mental</a:t>
            </a:r>
            <a:r>
              <a:rPr lang="it-IT" sz="2400" dirty="0" smtClean="0"/>
              <a:t> </a:t>
            </a:r>
            <a:r>
              <a:rPr lang="it-IT" sz="2400" dirty="0" err="1" smtClean="0"/>
              <a:t>representations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47664" y="537321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Designations</a:t>
            </a:r>
            <a:r>
              <a:rPr lang="it-IT" sz="2400" dirty="0" smtClean="0"/>
              <a:t> (</a:t>
            </a:r>
            <a:r>
              <a:rPr lang="it-IT" sz="2400" dirty="0" err="1" smtClean="0"/>
              <a:t>terms</a:t>
            </a:r>
            <a:r>
              <a:rPr lang="it-IT" sz="2400" dirty="0" smtClean="0"/>
              <a:t>, </a:t>
            </a:r>
            <a:r>
              <a:rPr lang="it-IT" sz="2400" dirty="0" err="1" smtClean="0"/>
              <a:t>appellations</a:t>
            </a:r>
            <a:r>
              <a:rPr lang="it-IT" sz="2400" dirty="0" smtClean="0"/>
              <a:t> or </a:t>
            </a:r>
            <a:r>
              <a:rPr lang="it-IT" sz="2400" dirty="0" err="1" smtClean="0"/>
              <a:t>symbols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364502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FF0000"/>
                </a:solidFill>
              </a:rPr>
              <a:t>Definitions</a:t>
            </a:r>
            <a:r>
              <a:rPr lang="it-IT" sz="2400" dirty="0" smtClean="0"/>
              <a:t> =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provide</a:t>
            </a:r>
            <a:r>
              <a:rPr lang="it-IT" sz="2400" dirty="0" smtClean="0"/>
              <a:t> </a:t>
            </a:r>
            <a:r>
              <a:rPr lang="it-IT" sz="2400" dirty="0" err="1" smtClean="0"/>
              <a:t>enough</a:t>
            </a:r>
            <a:r>
              <a:rPr lang="it-IT" sz="2400" dirty="0" smtClean="0"/>
              <a:t> </a:t>
            </a:r>
            <a:r>
              <a:rPr lang="it-IT" sz="2400" dirty="0" err="1" smtClean="0"/>
              <a:t>understanding</a:t>
            </a:r>
            <a:endParaRPr lang="it-IT" sz="2400" dirty="0" smtClean="0"/>
          </a:p>
        </p:txBody>
      </p:sp>
      <p:sp>
        <p:nvSpPr>
          <p:cNvPr id="13" name="Freccia in giù 12"/>
          <p:cNvSpPr/>
          <p:nvPr/>
        </p:nvSpPr>
        <p:spPr>
          <a:xfrm>
            <a:off x="4175956" y="980728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4175956" y="270892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>
            <a:off x="4211960" y="4293096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Types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designations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62472" y="3656467"/>
            <a:ext cx="6275040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/>
              <a:t>	</a:t>
            </a:r>
            <a:r>
              <a:rPr lang="it-IT" sz="2800" b="1" dirty="0" err="1" smtClean="0"/>
              <a:t>Appellations</a:t>
            </a:r>
            <a:r>
              <a:rPr lang="it-IT" sz="2800" dirty="0" smtClean="0"/>
              <a:t> </a:t>
            </a:r>
          </a:p>
          <a:p>
            <a:pPr algn="ctr">
              <a:buNone/>
            </a:pPr>
            <a:r>
              <a:rPr lang="it-IT" sz="2800" dirty="0" smtClean="0"/>
              <a:t>(</a:t>
            </a:r>
            <a:r>
              <a:rPr lang="it-IT" sz="2800" dirty="0" err="1" smtClean="0"/>
              <a:t>individual</a:t>
            </a:r>
            <a:r>
              <a:rPr lang="it-IT" sz="2800" dirty="0" smtClean="0"/>
              <a:t> </a:t>
            </a:r>
            <a:r>
              <a:rPr lang="it-IT" sz="2800" dirty="0" err="1" smtClean="0"/>
              <a:t>concepts</a:t>
            </a:r>
            <a:r>
              <a:rPr lang="it-IT" sz="2800" dirty="0" smtClean="0"/>
              <a:t>)</a:t>
            </a:r>
            <a:endParaRPr lang="it-IT" sz="3600" dirty="0" smtClean="0"/>
          </a:p>
        </p:txBody>
      </p:sp>
      <p:sp>
        <p:nvSpPr>
          <p:cNvPr id="8" name="Freccia in giù 7"/>
          <p:cNvSpPr/>
          <p:nvPr/>
        </p:nvSpPr>
        <p:spPr>
          <a:xfrm rot="2204612">
            <a:off x="2374960" y="1348396"/>
            <a:ext cx="43204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4283968" y="1503855"/>
            <a:ext cx="432048" cy="2152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9418603">
            <a:off x="6332949" y="1277678"/>
            <a:ext cx="43204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012160" y="249289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Symbols</a:t>
            </a:r>
            <a:endParaRPr lang="it-IT" sz="2800" b="1" dirty="0" smtClean="0"/>
          </a:p>
          <a:p>
            <a:pPr algn="ctr"/>
            <a:r>
              <a:rPr lang="it-IT" sz="2800" dirty="0" smtClean="0"/>
              <a:t>(non-</a:t>
            </a:r>
            <a:r>
              <a:rPr lang="it-IT" sz="2800" dirty="0" err="1" smtClean="0"/>
              <a:t>linguistic</a:t>
            </a:r>
            <a:r>
              <a:rPr lang="it-IT" sz="2800" dirty="0" smtClean="0"/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2636912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Terms</a:t>
            </a:r>
            <a:endParaRPr lang="it-IT" sz="2800" b="1" dirty="0" smtClean="0"/>
          </a:p>
          <a:p>
            <a:pPr algn="ctr"/>
            <a:r>
              <a:rPr lang="it-IT" sz="2800" dirty="0" smtClean="0"/>
              <a:t> (general </a:t>
            </a:r>
            <a:r>
              <a:rPr lang="it-IT" sz="2800" dirty="0" err="1" smtClean="0"/>
              <a:t>concepts</a:t>
            </a:r>
            <a:r>
              <a:rPr lang="it-IT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Terms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designation</a:t>
            </a:r>
            <a:r>
              <a:rPr lang="it-IT" dirty="0" smtClean="0"/>
              <a:t> </a:t>
            </a:r>
            <a:r>
              <a:rPr lang="it-IT" dirty="0" err="1" smtClean="0"/>
              <a:t>consisting</a:t>
            </a:r>
            <a:r>
              <a:rPr lang="it-IT" dirty="0" smtClean="0"/>
              <a:t> of </a:t>
            </a:r>
            <a:r>
              <a:rPr lang="it-IT" dirty="0" err="1" smtClean="0"/>
              <a:t>one</a:t>
            </a:r>
            <a:r>
              <a:rPr lang="it-IT" dirty="0" smtClean="0"/>
              <a:t> or more </a:t>
            </a:r>
            <a:r>
              <a:rPr lang="it-IT" dirty="0" err="1" smtClean="0"/>
              <a:t>words</a:t>
            </a:r>
            <a:r>
              <a:rPr lang="it-IT" dirty="0" smtClean="0"/>
              <a:t> </a:t>
            </a:r>
            <a:r>
              <a:rPr lang="it-IT" dirty="0" err="1" smtClean="0"/>
              <a:t>representing</a:t>
            </a:r>
            <a:r>
              <a:rPr lang="it-IT" dirty="0" smtClean="0"/>
              <a:t> a general </a:t>
            </a:r>
            <a:r>
              <a:rPr lang="it-IT" dirty="0" err="1" smtClean="0"/>
              <a:t>concept</a:t>
            </a:r>
            <a:r>
              <a:rPr lang="it-IT" dirty="0" smtClean="0"/>
              <a:t> in a special </a:t>
            </a:r>
            <a:r>
              <a:rPr lang="it-IT" dirty="0" err="1" smtClean="0"/>
              <a:t>language</a:t>
            </a:r>
            <a:r>
              <a:rPr lang="it-IT" dirty="0" smtClean="0"/>
              <a:t> in a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endParaRPr lang="it-IT" dirty="0" smtClean="0"/>
          </a:p>
          <a:p>
            <a:r>
              <a:rPr lang="it-IT" dirty="0" err="1" smtClean="0"/>
              <a:t>Homonymy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plant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Synonymy</a:t>
            </a:r>
            <a:r>
              <a:rPr lang="it-IT" dirty="0" smtClean="0"/>
              <a:t> (</a:t>
            </a:r>
            <a:r>
              <a:rPr lang="it-IT" dirty="0" err="1" smtClean="0"/>
              <a:t>hitch-hiker</a:t>
            </a:r>
            <a:r>
              <a:rPr lang="it-IT" dirty="0" smtClean="0"/>
              <a:t> </a:t>
            </a:r>
            <a:r>
              <a:rPr lang="it-IT" dirty="0" err="1" smtClean="0"/>
              <a:t>pest</a:t>
            </a:r>
            <a:r>
              <a:rPr lang="it-IT" dirty="0" smtClean="0"/>
              <a:t>/</a:t>
            </a:r>
            <a:r>
              <a:rPr lang="it-IT" dirty="0" err="1" smtClean="0"/>
              <a:t>contaminating</a:t>
            </a:r>
            <a:r>
              <a:rPr lang="it-IT" dirty="0" smtClean="0"/>
              <a:t> </a:t>
            </a:r>
            <a:r>
              <a:rPr lang="it-IT" dirty="0" err="1" smtClean="0"/>
              <a:t>pest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Harmonization</a:t>
            </a:r>
            <a:endParaRPr lang="it-IT" dirty="0" smtClean="0"/>
          </a:p>
          <a:p>
            <a:r>
              <a:rPr lang="it-IT" dirty="0" err="1" smtClean="0"/>
              <a:t>Preferred</a:t>
            </a:r>
            <a:r>
              <a:rPr lang="it-IT" dirty="0" smtClean="0"/>
              <a:t>, </a:t>
            </a:r>
            <a:r>
              <a:rPr lang="it-IT" dirty="0" err="1" smtClean="0"/>
              <a:t>admitted</a:t>
            </a:r>
            <a:r>
              <a:rPr lang="it-IT" dirty="0" smtClean="0"/>
              <a:t>, </a:t>
            </a:r>
            <a:r>
              <a:rPr lang="it-IT" dirty="0" err="1" smtClean="0"/>
              <a:t>deprecated</a:t>
            </a:r>
            <a:r>
              <a:rPr lang="it-IT" dirty="0" smtClean="0"/>
              <a:t> </a:t>
            </a:r>
            <a:r>
              <a:rPr lang="it-IT" dirty="0" err="1" smtClean="0"/>
              <a:t>terms</a:t>
            </a:r>
            <a:endParaRPr lang="it-IT" dirty="0" smtClean="0"/>
          </a:p>
          <a:p>
            <a:r>
              <a:rPr lang="it-IT" dirty="0" err="1" smtClean="0"/>
              <a:t>Deprecation</a:t>
            </a:r>
            <a:endParaRPr lang="it-IT" dirty="0" smtClean="0"/>
          </a:p>
          <a:p>
            <a:pPr algn="ctr">
              <a:buNone/>
            </a:pPr>
            <a:r>
              <a:rPr lang="it-IT" u="sng" dirty="0" err="1" smtClean="0"/>
              <a:t>Desirable</a:t>
            </a:r>
            <a:r>
              <a:rPr lang="it-IT" u="sng" dirty="0" smtClean="0"/>
              <a:t> -&gt; </a:t>
            </a:r>
            <a:r>
              <a:rPr lang="it-IT" u="sng" dirty="0" err="1" smtClean="0"/>
              <a:t>one</a:t>
            </a:r>
            <a:r>
              <a:rPr lang="it-IT" u="sng" dirty="0" smtClean="0"/>
              <a:t> </a:t>
            </a:r>
            <a:r>
              <a:rPr lang="it-IT" u="sng" dirty="0" err="1" smtClean="0"/>
              <a:t>concept</a:t>
            </a:r>
            <a:r>
              <a:rPr lang="it-IT" u="sng" dirty="0" smtClean="0"/>
              <a:t> = </a:t>
            </a:r>
            <a:r>
              <a:rPr lang="it-IT" u="sng" dirty="0" err="1" smtClean="0"/>
              <a:t>one</a:t>
            </a:r>
            <a:r>
              <a:rPr lang="it-IT" u="sng" dirty="0" smtClean="0"/>
              <a:t> </a:t>
            </a:r>
            <a:r>
              <a:rPr lang="it-IT" u="sng" dirty="0" err="1" smtClean="0"/>
              <a:t>term</a:t>
            </a:r>
            <a:endParaRPr lang="it-IT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it-IT" dirty="0" err="1" smtClean="0"/>
              <a:t>Objects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136904" cy="4824536"/>
          </a:xfrm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chemeClr val="tx1"/>
                </a:solidFill>
              </a:rPr>
              <a:t>Anything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that</a:t>
            </a:r>
            <a:r>
              <a:rPr lang="it-IT" dirty="0" smtClean="0">
                <a:solidFill>
                  <a:schemeClr val="tx1"/>
                </a:solidFill>
              </a:rPr>
              <a:t> can </a:t>
            </a:r>
            <a:r>
              <a:rPr lang="it-IT" dirty="0" err="1" smtClean="0">
                <a:solidFill>
                  <a:schemeClr val="tx1"/>
                </a:solidFill>
              </a:rPr>
              <a:t>be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perceived</a:t>
            </a:r>
            <a:r>
              <a:rPr lang="it-IT" dirty="0" smtClean="0">
                <a:solidFill>
                  <a:schemeClr val="tx1"/>
                </a:solidFill>
              </a:rPr>
              <a:t> or </a:t>
            </a:r>
            <a:r>
              <a:rPr lang="it-IT" dirty="0" err="1" smtClean="0">
                <a:solidFill>
                  <a:schemeClr val="tx1"/>
                </a:solidFill>
              </a:rPr>
              <a:t>conceived</a:t>
            </a:r>
            <a:r>
              <a:rPr lang="it-IT" dirty="0" smtClean="0">
                <a:solidFill>
                  <a:schemeClr val="tx1"/>
                </a:solidFill>
              </a:rPr>
              <a:t>:</a:t>
            </a:r>
          </a:p>
          <a:p>
            <a:r>
              <a:rPr lang="it-IT" u="sng" dirty="0" smtClean="0">
                <a:solidFill>
                  <a:schemeClr val="tx1"/>
                </a:solidFill>
              </a:rPr>
              <a:t>Material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u="sng" dirty="0" err="1" smtClean="0">
                <a:solidFill>
                  <a:schemeClr val="tx1"/>
                </a:solidFill>
              </a:rPr>
              <a:t>Abstract</a:t>
            </a:r>
            <a:endParaRPr lang="it-IT" u="sng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u="sng" dirty="0" err="1" smtClean="0">
                <a:solidFill>
                  <a:schemeClr val="tx1"/>
                </a:solidFill>
              </a:rPr>
              <a:t>Imaginary</a:t>
            </a:r>
            <a:r>
              <a:rPr lang="it-IT" u="sng" dirty="0" smtClean="0">
                <a:solidFill>
                  <a:schemeClr val="tx1"/>
                </a:solidFill>
              </a:rPr>
              <a:t> 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026" name="AutoShape 2" descr="data:image/jpeg;base64,/9j/4AAQSkZJRgABAQAAAQABAAD/2wCEAAkGBhQSERUUEhMWFRQWFxcVFxUXFxUVFBYWFRUVFxgUEhUcHCYeGBkjGRUXHy8hIycpLC0sFR4xNTAqNSYrLCkBCQoKDgwOGg8PGikiHyQvKiwpLCwsLCwsLCksLCwsLCosLDQpLCwsKSwsKSwpLCwsLCksLCksKSwpLCwsLCwpLP/AABEIAQgAvwMBIgACEQEDEQH/xAAbAAEAAQUBAAAAAAAAAAAAAAAABgEDBAUHAv/EAEQQAAIBAgIHBQUFBgQFBQAAAAECAAMRBCEFBhIxQVFhInGBkaETIzJCUgdiscHRFHKCkrLwM1Oi4RUkQ2NzFhdE0vH/xAAaAQEAAwEBAQAAAAAAAAAAAAAAAQIDBQQG/8QALBEAAgIBAwIDCAMBAAAAAAAAAAECAxEEEiExQRMiURQycYGRobHwM2HBQv/aAAwDAQACEQMRAD8A7jERAEREAREQBERAERKAwCsShM0GretH7VUqoQBsklCL9qnewJ67v5pGSjmotRfckERKSS5WJqNPaxJhVFxtO3woDbdxY8BNnRqbSg8wD5i8jPYqpptxXVFyIiSWEREAREQBERAESkrIAiIgCIiAIiIBZxik03A3lWA77Gc+1b1teiAj3emMrfMvVenT8J0VtxnD8TWKPcePXpMrG01g52snKEoyi/X/AA6VrVrGBhNqidr2t0DA/DcZ3HO1x0kW1UxnsKwc32dkqQORGXqBNOMVdTY9nI2625c7ZTK0V8Bbhcgfn5TNzbeTxyvlZYpeh0DVnTxxDVg1rqwKjkrC1vAqfOe9O6108NdfjqfSNw/fPDu3znuhNNPRr1HSxBQpnuuSCD1ItNXpLGEkkkkkkkneSd5Mt4jxjube2yUEl1NlWx74io9Rzck26DoBwAFhOu0lsoHIAeQnGdHjZRSeJ2vX9BOzqbiTX3NNA8uTf9f6eoiJsdMREQBERAEREApKxEAREQBERAEREATi+nMLZ3HFWYeTGdonNtd9HbGIY27NQbQ79zDzz8ZlYuMnP18cwUvQiOHyok82PpNlh62zhV7ifNjNUr2Rl5MfWZvtPcU/4R/qMxZy88s9KuwlvE9/GaxgXcAcTaZ2Mqy1ouldi3Afif8AaEURsKxsMu6dW0DVLYaix3mml/5ROTGmXdUUXZiFA6k2E7HhaARFQblUKPAAflNakdLQJ5ky7ERNjqiIiAIiIAiIgCIiAIiIAllsWgNi6g8iwB8pDNbK2NoFitZjRbcyqgKX+ViBcdDIOVBNyczxO895mbng8Fus8N7dv1OzVdL0VF2rUwOrr+sphNMUaptTqox5Bhfy3zjww0GgRmN/97pXxTH295907bMHS+iUxFMo/erDep5j9JB9Ba9VKVkxF6ibtr/qL3/UO/OT/B41KqB6bBlO4j+8j0miake2u2u+OPsce1m1cq4V7uLo2QdfhPfyPQzW+390B9J/O/5zpWumnTRq0k2Q6FWNSm3wuGNgG8iRIjrBq+i0VxOHJ9hUyKnNqT59gniL3H63ExlH0OXfSk2odupo67ljYcZsEARAPXmecvat6sVsVdqeyFB2S7HIGwNgN5NiPOT3Q+ptDDsrVG9rUJ7O1YLcC/YTnYXzvukKDZWrTTs5XC9TW6j6tNtDEVRbL3anfn85HDLd335ScxNXpHWbD0DapUG19K3ZvEDd4z0JKKOxCEKIYybSJG6ev+GJt7wdSmXoZljW/C2v7Ufyvf8ACNy9SVfW/wDpfU3MSO1teaA+EO3ctvxIldDa1/tNX2a0iAASzbQOyBuuLcTlvkbl0IV9be1MkMREsbCIiAIlJWAIiIB5dAQQRcHIg7iORkC1q1JCA1cODsjNqe+33k6dJP4kOKZlbTG1YkcMzXMGXKekPqHiP0nQ9YtSFq3ehZHOZXcjHp9J9JA9IaGqUzapTZT1Bt4HcZ55Ra6nEtonU+Vx6ntQrC4N/wC+M2urGlzhauZ905s44Dk46j8PCRgIVN1NjM2jjL5Pl14ePKVTxyjOE3CSkjZ65YknGvfgyqO4AfqT4zGpYphSr0b3R1VrHcHWrTsw62y8pmaZwXtaFHEDepWjU71sEfxWw8BKf8MZcPUrsLB2pU063rIzMOnZt5y3OTZqTscl3y/k/wBwSjU2ulDBNUqMFU1ahJ8dkADiezumoXWj2ukaJNwgbZUcg4KgnqSbnwmt0hWPssPT+UCrUPIsa1Rb+AX1MjlHEMawdTYhg4PLZIK/gJO7ojWd7W2C6LB0DXLWxgxoUGtbKo433+hTw6nwkNp4fnPagC7MepJ/EzExGlOCDxO/wEq25M81tsrZZZmlVUXJAHWY9TSijJRteg/Wa8ozm5uT1mXhsBIMzP0XhamJqKi5bXLIAcSTvsBOq6G0MmGphEH7zcWPM/pNRqbq6aCmpUFnYWA4qu/PqfyEk03hHHJ2NJRsjukuWIiJoe4REQBERAEREAREQBKESsQCw2DQ5lF/lH6SxidD0Kq2ekhH7ouO4jMTNnNaGtdbC1qqCz0/auSrXuLub7B4X8pWTS6nnushXjcuGbPG6uthc1BrYXbWo9Pe67F/5lzz7s+Jl7XnGq+EotTN0avT3ZZBXNiOFiBl0ko0dpFK9NalM3VvMHiCOBEgGumjjTrBEPuyy1tj6WuyG3T9eglZLC4MLYqutuHR/v0KaZ0cx0fSrKL7HtVa30vVax8D/VI9idENhdn2uTugcrxUG9kP3rC55X6SdYXGp/wtwTbOpTHMvtsVAHiD3XlzDanDEMa+MLPUex9mCVVBwXLPd1898rtz0MZUeJjb1aRzKozOc93KXqOEnWBqlg0H+CozAzLbzkBcmXf/AErhf8lfNv1keGynsNnqjl9DC3IABJO4AXJ7hJ3qvql7MirWHbGap9P3m+904fhI8Lo+nT/w6ar3AA+c84/SlKgu1VdUHC5zPcN58JaMEuWemnSRr803n8GXEjFX7Q8KDYe0bqEy9SDMzCa5YWpurBTye6H1ymm5HqV1b4UkbuJjUdJ0n+CqjdzKfzmReSaJp9CsREEiLyhkD1k0njKVQ7TMqX7LUxZSOGe+/QmVlLBjbaqllpk9icqo6x1lNxXe/Vr+jZS/itaMRUGya2X3dlSfEZynio8vt8MdGT/SOm6ND/FqBT9O9v5RnNDW+0eiD2adRuvZH5yEtTvmc54NCVdjPPPXWN+VYJ5hvtEw7GzK6dSAw8dkk+kkeExqVV2qbq681II8eU442Hl3A46rh326TFTx5MOTDiIVnqTXrpJ+dZOyTjumqn/NVTwNV/6iJ0rVzWRMUmXZqL8SX/1LzWc31sw5TE1gfrY+DdoehlrOUjTWyU64yj0L+hdNvhKgKm9MkbacCOJHJgOMk2vVDOhWU3De6I4FSDUVh3EHzkJvtID0/wBjJVp3F7WAwJ5uo/kpuv5SieYtGFM265QfxRa1PwDVaxVz7qm7VQvNmIFzz+H0POS3WDWOnhUz7VQ/DTBzPU8l6zU6lUglKvWJ+Zl7lpi/qWb0kHqYg1XarUNyxLE/l3AZS27bE28V01LHVm2wWmq+JxdAVXJHtVYKLBVzvkB053nS8RiVpqXdgqqLknIATkmq5LYuif8AuKfX9JtdbdNnEVNhT7pDYDgzDIuefT/eIywssrTqNlblLl5MzTf2gsxK4YbI/wAxh2j+6pyHj6SJ13eoxaoxZjxYkmXUoT0xC7yBM3Js8dls7HmTMYUINCVfSC8AT6S0cYx3WEgyKmhNjojTtbDNem3Z4o1yh8OB6iay5O8mSLQWpVWvZn93TOdz8RH3V/M+sss54NKlNy8nUkWite2rVBTGGYsfpcGw4k3AsPGS4TB0VoWlh12aS25sc2b94zOnoWe53qozS87yxPFWkGBDAEHeCLg94nuJJqQTWrUpVU1aAyGbJvsOadBykCxGE5Tu5Eimm9R1e70Dstv2D8J/dPy/h3TGUO6OZqNJzurXyOWDaXcSO4kS4mPqD5ie/ObfF6OKMVdSrDeDkZiPgxMsnM5XUtU9Ln5lB7spkpjkbjY8j+sxXwctNhY4IybbD4hqTrUpmzKbg/keYPKSfTmCGPw4xNEe9UbNRBvNt4HMi9xzBkCR2XccuXCSrUbT60q2y7bKVBY3+EMPhN+HEeMtH0Z6KJLPhy6P7P1NJg/gI5E/rJVrNhDSwmBpneKgv3lGJHmZmUNAK2k6osNhQlYrwJbcO7aBPhPf2if/ABf/ACn+gyyjhM9EKXCubfw+561cpF8FikXeXqgd5pLl5yCYjKl32H9+U6NqMPdVf/M39FOa7SerSDH0QbeyqF6hXgDTW7A/dJI8zDjlItbS51wa+H1NDofRrUaBxLdksClEcSzgg1O4LtW6zXvUVd58OPlJPp/Ftjqq0cINpKd71NyXOWR5Abuedpdwv2aLa9WsSeIQADzN7+Uhxb6GMqJSe2tZS7/33IPW0iT8It14zEIJzOc6LU+zNflrEd6A/gRLH/to3+ev8h/+0bGVeku9PwQVKEy8NgmdgqKWY7gBcyc4X7OFB95WJHJVC+pJkm0boelQXZpIF5nex/ebeZKrfc0r0M5Pz8Ed1b1HFMipiAGfeKe9V6t9R9B1kviJskl0OrXVGtYiIiJJoUlZSVgCIiAYmkNF06y2qIG5HcR3HeJGcX9n4J93VsOTi/qP0kxiVcU+pjZRCz3kQZfs8fjVXwUn85sMN9n9AfGzue8KPIZ+sy9ZtaVwoAA2qrbl4AfU/TpxkFxOn8TWParMAflQ7A8hM3sieKz2el425Z0GlqvhF/6FP+IbR9bzzj9WMIyHapU0H1qFQr1DDdOU4jFgGwJZu8nzMmepWr3tqftsTd1uRTpsTsADe2zxzy8JKlnjBaq+Nj2Rgv35FvQmPTC4wq1ZaqMgprUBBCqrXUPytcg8rjhua96TSpXoU1JvSqMHHC5RCLHjvksx+rtGpSNMU0S+4qqgqw3MLb+7iLjjOX18BUpYsrUvcNnfPMKACDxGyFt0tIllLBF26qGzs/3BO9Sa4FOtcgAVC2ZAyFNLnuE0mm9N08ViFDFkpIGXaVWZ3DFdoWG6+yMjuG++6afRuHeti/ZIxXaujEfSQrP32CbuJInVcFglpItOmLKosB+ZPEneTJjmSwWqUrYbeiX3I3Q1owWGpbFInL5ApDk/U5a2fUzBrfaK1+xQFvvOb+gm61s1YXFUjYAVVF0bifuMeR9JyhkemSBcWNiDzG8ESJOSM9RbbU0k8LthE6p/aQ4PaoLbo5B9RJPoTWWlih2DZhvRsmHUcx1E5LQ0iDk42Tz4ePKZdJ2putSm1mU3BH95iVVjXUyr1lkX5uUdkiYeiNICvRSoPmGY5MMiPO8zJ6DsJprKEREEiIiAIiIAiIgCUY2lZqNaNJexw7fU42F72GZ8Bc+UhvBWclGLkzm+PxJr1nqNntMSOi/KPAWmqxmOv2U3cTz7uk94/En4F/iP5Rg8D0zM8v8AZ843l5ZXR+jyzKoGbEAd5Np2nBYUU6aou5VCjwG+RXVDVhkYVqq2I+BTvz+Zhw6CTCb1rHLOto6nCLlLqysgevGEKYmnU+WrZTzD0759xU/6ZPJDftCbtYUf9xz5IP1kz9031KTrZrdS6QONFhfZp1HY8md0C362vOiSGagJapiu+l+DyZxX7pGlWK0JB9ddWjtGvTFwfjA3g/X3c5OJSWlHcsGltStjtZw7EYG+6WaGIankRdeX6cp2DG6q4eqSTT2SeKHZ9N3pNTiPs7pk9mowHIqreuUxdbOVLRWrpyajVDWMUTssfdOd/wBDcyOXPznRFN5DH+zhRnTrEHqose+xm+1e0fVo0/Z1XVwD2LXyHI34cpeG5cM9umVsPJNcdjbRETQ9oiIgCIiSBERAEg2n8FicXiCqIyonZVmBVR9TC+8k8uAEnMSslkytqVq2t8EKwn2bKLbdUk8dlR6En8pJNHaBo0PgQbX1HNvPh4TYyhNt8hRSIhRXDmKKxLX7Un1L5iP2pPqXzEnKNi5IX9oh95hP36n9KyYftKfUvmJDtfXDVMJYg9upuIPyrKTa2sw1P8b+X5LmoR97iu+l+DyYyFai1lFbFAkDOlvIHB5Mf2lPqXzEQa2ojTfxr5/kuRLf7Sn1L5iP2lPqXzEvlHoLsTyjg7iD3Zz1JBSViIAiIkgREQBERAEREAREQBMHTY9y3h/UJnTH0hT2qTj7p/C8rNZi0CH2i0SzVxigHtbt5Avbx3CccsX7TT6Xyr0Dw7a+Jt+kyFqK+5Hfq20B5sbW7paxeAtsMQAfaJYKLADPed7Hr6S0eGZWR3xaLWi6f/MVW4bIU997/h+M3NppsFQBNQe7LbbGzDtW4EODcbuUyxUqJv8Ah5m7gfxDtW71PfEuWK4qEcGdFpap1ybXGR+ZTtL57/SXpU1N1q0M35dnzzm9mo1cp9hjzb8AP1m3nUoWIIqIiJsBERAEREAREQBERAEREASjC4tKxAILWpDc3DhztzHGYz2uLkX4KBtbI+6o+bqZsNKLs1HFgQGJzIAAve5v3zSV8UNkmx2BwTsIT1fIt3L6zjNYeCSuOVQLvZAeFg1Zz3m9vC/eJhYXBkVFYqEUNYLcsw7JY7RJ32t58N0ytH4ew9qygO3+GvBF5k+pJ4d8rVrhgBT7YU5vwLMCuXO5aSirPBwhNPLKpY1Ucb82uVPPIjLr0mXgcRUqLtbahgbFdjIHv2r577zFwlRgVRmzsr02OYNxkt+B3raVxNJqZL0yVzCsANrssBskrxsTs8Da3KQSZdXC9Ch+umSPNePkZ7whYGxJbk17g94OanxMw1xNcgG6Mp+amu0f5GYG/TOZeHVmG0Kxb+FLdxFrjuveCSaaDS1Fetz6mZ8xdGIRRQEWOyLjrxmVOtBYikQIiJcCIiAIiIAiIgCIiAIiIAnis4CkltkAZsSBbrc5T3LVXDhiNrMDMDhfgT1HCAQrTDqarN26osG2mGym7fmACMt9jMF6ZqWLi177Kj5V4sfvEdnptTe63LerTXgRtP8Auo1/Un0M0j1zcsN7Dsk/LTXMuR1ve3UdZyrVibBj41DULLuCjae24ZXVBza288OE9YnsU0pp8pTaPipt3k59w6iVo0itFVHx1TtEnMi52mZu5bDvtLOksSuyET4bhmbflexbrmfi8rzMF/D0SVRXAPZ/mU2OR4Mpt+Upiw9Ow2tqmwIO0LlQPqYZ2z37xvzltq9ZCBZaq70bcxAHC2RYDzHOZRxYYK1rWIbmCh7LFTxABzBzFsxALCBs2W6uPjUbJ2xwcLuJ6i190ubRuHyG0B7xLspHD2ibwOoJtzi2yHUfFS7SH7pBIXuyK+AmZgexUU5+zLBssyme0chvXect2fDdK5eCSZYJnKgsUK2GyUvYjnnwtMqYOGo7De7zpPdrDcrHPaX7rZ+OfEzOnXRAiIkgREQBERAEREAREQBERAEozWF+UrEAiOnMOSduoLXN3vuC293S7gAWbq3IzUOm1vyNTs24imuZ8Tc/zDlJbrMg9ldj2VZTbftG9gOu/dztIsFa9zk7ZDjsKMz3n8yOU5uoWJklnG4gKWuL2GYH08FJ4AnPrkM5Zp0Sq1S/xMgZvu/HZR0FhD0gzIB8HtABxLst2d2PHNdkePSU0m22aijcqFj95lAsvcNoHvI5TAg90MUhXZa6MLE5GwbIhwdwvv4b+s9MCrbrowYsm/ZYfEU6EEkjobdbbKWamw+NQV5BwQrBT0ZLkcjPVbsBXUn2e0pt9BvsnqFsSCOBAgFzCnNM73VqZO++wbrnxuNozcau0rVlX6QSDzW1h4i9vATT06OyXB+Ave307ViHXkL37j4yQ6tKwqG/aGzba4i5+YeG8eU0qWZok3+GobFwPhvdRyvvXuvu77cJfiJ1SBERAEREAREQBERAEREAREQBERAMXSOF26bC12sdnv6cpE8To+qLWRtprIuW45knwAJ/hk2lt6V2B5X8zbPyv5zCylWPLBBzo51YnYOzRQ36EgHPrsC/8c84TQ9W6g02u1NmbqXZS34/hJnXwQNKog+cNfmSwP8A+eE9vQO2jDgGUjo1j+KjzMy9mXqCB4PR1Q06TbLW7KE8mRiqnzBX+KZGJ0TVDEbDWqWKg7vaJ2rfxKv+kyR6Pwe1hSBltvUdeHxVmdfyM2WKobQHNWVh4HP0uPGFpk+4IbQ0VUDECm1h2CPu/EnkGIkj0Bgmpq20LXsADvsL/rNoEF78Tx7t34z1NIUKDyBERPQBERAEREAREQBERAEREAREQBERAEREAREQCirYWG4SsRAEREAREQBERAEREAREQD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 descr="https://encrypted-tbn0.gstatic.com/images?q=tbn:ANd9GcTxFskM3K5Uq03rPV0FoKo2ZdPdUreJTyoqZEJByvNEW0W5Moyy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76872"/>
            <a:ext cx="11471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https://encrypted-tbn1.gstatic.com/images?q=tbn:ANd9GcSISkI9bvD2BgAbJlbCGkiewY21Ea6MuSpYYCwXdctWV1XP-JChBA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21088"/>
            <a:ext cx="1857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metto 4 7"/>
          <p:cNvSpPr/>
          <p:nvPr/>
        </p:nvSpPr>
        <p:spPr>
          <a:xfrm>
            <a:off x="5580112" y="3933056"/>
            <a:ext cx="1728192" cy="14401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Biology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Appellations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err="1" smtClean="0"/>
              <a:t>Designates</a:t>
            </a:r>
            <a:r>
              <a:rPr lang="it-IT" dirty="0" smtClean="0"/>
              <a:t> a 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whose</a:t>
            </a:r>
            <a:r>
              <a:rPr lang="it-IT" dirty="0" smtClean="0"/>
              <a:t> </a:t>
            </a:r>
            <a:r>
              <a:rPr lang="it-IT" dirty="0" err="1" smtClean="0"/>
              <a:t>extension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made up of a </a:t>
            </a:r>
            <a:r>
              <a:rPr lang="it-IT" b="1" u="sng" dirty="0" smtClean="0"/>
              <a:t>single</a:t>
            </a:r>
            <a:r>
              <a:rPr lang="it-IT" dirty="0" smtClean="0"/>
              <a:t> </a:t>
            </a:r>
            <a:r>
              <a:rPr lang="it-IT" dirty="0" err="1" smtClean="0"/>
              <a:t>object</a:t>
            </a:r>
            <a:r>
              <a:rPr lang="it-IT" dirty="0" smtClean="0"/>
              <a:t> or multiple </a:t>
            </a:r>
            <a:r>
              <a:rPr lang="it-IT" dirty="0" err="1" smtClean="0"/>
              <a:t>parts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a single </a:t>
            </a:r>
            <a:r>
              <a:rPr lang="it-IT" dirty="0" err="1" smtClean="0"/>
              <a:t>object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avoid</a:t>
            </a:r>
            <a:r>
              <a:rPr lang="it-IT" dirty="0" smtClean="0"/>
              <a:t> the </a:t>
            </a:r>
            <a:r>
              <a:rPr lang="it-IT" dirty="0" err="1" smtClean="0"/>
              <a:t>possibility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confusion</a:t>
            </a:r>
            <a:r>
              <a:rPr lang="it-IT" dirty="0" smtClean="0"/>
              <a:t> (</a:t>
            </a:r>
            <a:r>
              <a:rPr lang="it-IT" dirty="0" err="1" smtClean="0"/>
              <a:t>dates</a:t>
            </a:r>
            <a:r>
              <a:rPr lang="it-IT" dirty="0" smtClean="0"/>
              <a:t>, </a:t>
            </a:r>
            <a:r>
              <a:rPr lang="it-IT" dirty="0" err="1" smtClean="0"/>
              <a:t>place</a:t>
            </a:r>
            <a:r>
              <a:rPr lang="it-IT" dirty="0" smtClean="0"/>
              <a:t> </a:t>
            </a:r>
            <a:r>
              <a:rPr lang="it-IT" dirty="0" err="1" smtClean="0"/>
              <a:t>names</a:t>
            </a:r>
            <a:r>
              <a:rPr lang="it-IT" dirty="0" smtClean="0"/>
              <a:t>, </a:t>
            </a:r>
            <a:r>
              <a:rPr lang="it-IT" dirty="0" err="1" smtClean="0"/>
              <a:t>numbers</a:t>
            </a:r>
            <a:r>
              <a:rPr lang="it-IT" dirty="0" smtClean="0"/>
              <a:t>, etc.)</a:t>
            </a:r>
          </a:p>
          <a:p>
            <a:r>
              <a:rPr lang="it-IT" dirty="0" err="1" smtClean="0"/>
              <a:t>Parent</a:t>
            </a:r>
            <a:r>
              <a:rPr lang="it-IT" dirty="0" smtClean="0"/>
              <a:t> body (-&gt; more </a:t>
            </a:r>
            <a:r>
              <a:rPr lang="it-IT" dirty="0" err="1" smtClean="0"/>
              <a:t>arbitrary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considerations</a:t>
            </a:r>
            <a:r>
              <a:rPr lang="it-IT" dirty="0" smtClean="0"/>
              <a:t>: </a:t>
            </a:r>
            <a:r>
              <a:rPr lang="it-IT" dirty="0" err="1" smtClean="0"/>
              <a:t>appellations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endParaRPr lang="it-IT" dirty="0" smtClean="0"/>
          </a:p>
          <a:p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become</a:t>
            </a:r>
            <a:r>
              <a:rPr lang="it-IT" dirty="0" smtClean="0"/>
              <a:t> “</a:t>
            </a:r>
            <a:r>
              <a:rPr lang="it-IT" dirty="0" err="1" smtClean="0"/>
              <a:t>terms</a:t>
            </a:r>
            <a:r>
              <a:rPr lang="it-IT" dirty="0" smtClean="0"/>
              <a:t>”</a:t>
            </a:r>
            <a:endParaRPr lang="it-IT" dirty="0"/>
          </a:p>
        </p:txBody>
      </p:sp>
      <p:pic>
        <p:nvPicPr>
          <p:cNvPr id="4" name="Immagine 3" descr="https://encrypted-tbn1.gstatic.com/images?q=tbn:ANd9GcTdRq_O_rUlS5f60vlqNwQejwFTICr4OpQnjKD5pLIXdMqWvex8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1080120" cy="96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https://encrypted-tbn2.gstatic.com/images?q=tbn:ANd9GcSs-e4YcybfLc6Wr-lFok5zpxtDlNLOXtXowUFfa5vokQji8hYk3A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20888"/>
            <a:ext cx="1741756" cy="98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Principles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term</a:t>
            </a:r>
            <a:r>
              <a:rPr lang="it-IT" dirty="0" smtClean="0"/>
              <a:t>/</a:t>
            </a:r>
            <a:r>
              <a:rPr lang="it-IT" dirty="0" err="1" smtClean="0"/>
              <a:t>appellation</a:t>
            </a:r>
            <a:r>
              <a:rPr lang="it-IT" dirty="0" smtClean="0"/>
              <a:t> </a:t>
            </a:r>
            <a:r>
              <a:rPr lang="it-IT" dirty="0" err="1" smtClean="0"/>
              <a:t>formation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 err="1" smtClean="0"/>
              <a:t>Transparency</a:t>
            </a:r>
            <a:r>
              <a:rPr lang="it-IT" dirty="0" smtClean="0"/>
              <a:t> (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easy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infer</a:t>
            </a:r>
            <a:r>
              <a:rPr lang="it-IT" dirty="0" smtClean="0"/>
              <a:t>)</a:t>
            </a:r>
          </a:p>
          <a:p>
            <a:r>
              <a:rPr lang="it-IT" b="1" dirty="0" err="1" smtClean="0"/>
              <a:t>Consistency</a:t>
            </a:r>
            <a:r>
              <a:rPr lang="it-IT" dirty="0" smtClean="0"/>
              <a:t> (ex.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fabrics</a:t>
            </a:r>
            <a:r>
              <a:rPr lang="it-IT" dirty="0" smtClean="0"/>
              <a:t>: nylon, </a:t>
            </a:r>
            <a:r>
              <a:rPr lang="it-IT" dirty="0" err="1" smtClean="0"/>
              <a:t>dacron</a:t>
            </a:r>
            <a:r>
              <a:rPr lang="it-IT" dirty="0" smtClean="0"/>
              <a:t>, rayon, etc.)</a:t>
            </a:r>
          </a:p>
          <a:p>
            <a:r>
              <a:rPr lang="it-IT" b="1" dirty="0" err="1" smtClean="0"/>
              <a:t>Appropriateness</a:t>
            </a:r>
            <a:r>
              <a:rPr lang="it-IT" dirty="0" smtClean="0"/>
              <a:t> (</a:t>
            </a:r>
            <a:r>
              <a:rPr lang="it-IT" dirty="0" err="1" smtClean="0"/>
              <a:t>neutral</a:t>
            </a:r>
            <a:r>
              <a:rPr lang="it-IT" dirty="0" smtClean="0"/>
              <a:t>; </a:t>
            </a:r>
            <a:r>
              <a:rPr lang="it-IT" dirty="0" err="1" smtClean="0"/>
              <a:t>established</a:t>
            </a:r>
            <a:r>
              <a:rPr lang="it-IT" dirty="0" smtClean="0"/>
              <a:t> </a:t>
            </a:r>
            <a:r>
              <a:rPr lang="it-IT" dirty="0" err="1" smtClean="0"/>
              <a:t>patterns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meaning</a:t>
            </a:r>
            <a:r>
              <a:rPr lang="it-IT" dirty="0" smtClean="0"/>
              <a:t>)</a:t>
            </a:r>
          </a:p>
          <a:p>
            <a:r>
              <a:rPr lang="it-IT" b="1" dirty="0" err="1" smtClean="0"/>
              <a:t>Linguistic</a:t>
            </a:r>
            <a:r>
              <a:rPr lang="it-IT" b="1" dirty="0" smtClean="0"/>
              <a:t> economy </a:t>
            </a:r>
            <a:r>
              <a:rPr lang="it-IT" dirty="0" smtClean="0"/>
              <a:t>(concise, </a:t>
            </a:r>
            <a:r>
              <a:rPr lang="it-IT" dirty="0" err="1" smtClean="0"/>
              <a:t>otherwise</a:t>
            </a:r>
            <a:r>
              <a:rPr lang="it-IT" dirty="0" smtClean="0"/>
              <a:t> </a:t>
            </a:r>
            <a:r>
              <a:rPr lang="it-IT" dirty="0" err="1" smtClean="0"/>
              <a:t>omission</a:t>
            </a:r>
            <a:r>
              <a:rPr lang="it-IT" dirty="0" smtClean="0"/>
              <a:t>;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terms</a:t>
            </a:r>
            <a:r>
              <a:rPr lang="it-IT" dirty="0" smtClean="0"/>
              <a:t> </a:t>
            </a:r>
            <a:r>
              <a:rPr lang="it-IT" dirty="0" err="1" smtClean="0"/>
              <a:t>acceptable</a:t>
            </a:r>
            <a:r>
              <a:rPr lang="it-IT" dirty="0" smtClean="0"/>
              <a:t> in </a:t>
            </a:r>
            <a:r>
              <a:rPr lang="it-IT" dirty="0" err="1" smtClean="0"/>
              <a:t>scientific</a:t>
            </a:r>
            <a:r>
              <a:rPr lang="it-IT" dirty="0" smtClean="0"/>
              <a:t> </a:t>
            </a:r>
            <a:r>
              <a:rPr lang="it-IT" dirty="0" err="1" smtClean="0"/>
              <a:t>publications</a:t>
            </a:r>
            <a:r>
              <a:rPr lang="it-IT" dirty="0" smtClean="0"/>
              <a:t>; short and long </a:t>
            </a:r>
            <a:r>
              <a:rPr lang="it-IT" dirty="0" err="1" smtClean="0"/>
              <a:t>forms</a:t>
            </a:r>
            <a:r>
              <a:rPr lang="it-IT" dirty="0" smtClean="0"/>
              <a:t>)</a:t>
            </a:r>
          </a:p>
          <a:p>
            <a:r>
              <a:rPr lang="it-IT" b="1" dirty="0" err="1" smtClean="0"/>
              <a:t>Derivability</a:t>
            </a:r>
            <a:r>
              <a:rPr lang="it-IT" dirty="0" smtClean="0"/>
              <a:t> and </a:t>
            </a:r>
            <a:r>
              <a:rPr lang="it-IT" b="1" dirty="0" err="1" smtClean="0"/>
              <a:t>compoundability</a:t>
            </a:r>
            <a:r>
              <a:rPr lang="it-IT" dirty="0" smtClean="0"/>
              <a:t> (</a:t>
            </a:r>
            <a:r>
              <a:rPr lang="it-IT" dirty="0" err="1" smtClean="0"/>
              <a:t>herb</a:t>
            </a:r>
            <a:r>
              <a:rPr lang="it-IT" dirty="0" smtClean="0"/>
              <a:t> vs. </a:t>
            </a:r>
            <a:r>
              <a:rPr lang="it-IT" dirty="0" err="1" smtClean="0"/>
              <a:t>medicinal</a:t>
            </a:r>
            <a:r>
              <a:rPr lang="it-IT" dirty="0" smtClean="0"/>
              <a:t> </a:t>
            </a:r>
            <a:r>
              <a:rPr lang="it-IT" dirty="0" err="1" smtClean="0"/>
              <a:t>plant</a:t>
            </a:r>
            <a:r>
              <a:rPr lang="it-IT" dirty="0" smtClean="0"/>
              <a:t>)</a:t>
            </a:r>
          </a:p>
          <a:p>
            <a:r>
              <a:rPr lang="it-IT" b="1" dirty="0" err="1" smtClean="0"/>
              <a:t>Linguistic</a:t>
            </a:r>
            <a:r>
              <a:rPr lang="it-IT" dirty="0" smtClean="0"/>
              <a:t> </a:t>
            </a:r>
            <a:r>
              <a:rPr lang="it-IT" b="1" dirty="0" err="1" smtClean="0"/>
              <a:t>correctness</a:t>
            </a:r>
            <a:r>
              <a:rPr lang="it-IT" dirty="0" smtClean="0"/>
              <a:t> (</a:t>
            </a:r>
            <a:r>
              <a:rPr lang="it-IT" dirty="0" err="1" smtClean="0"/>
              <a:t>according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dirty="0" err="1" smtClean="0"/>
              <a:t>norms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language</a:t>
            </a:r>
            <a:r>
              <a:rPr lang="it-IT" dirty="0" smtClean="0"/>
              <a:t> in </a:t>
            </a:r>
            <a:r>
              <a:rPr lang="it-IT" dirty="0" err="1" smtClean="0"/>
              <a:t>question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Preference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b="1" dirty="0" smtClean="0"/>
              <a:t>native </a:t>
            </a:r>
            <a:r>
              <a:rPr lang="it-IT" b="1" dirty="0" err="1" smtClean="0"/>
              <a:t>language</a:t>
            </a:r>
            <a:r>
              <a:rPr lang="it-IT" b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individual</a:t>
            </a:r>
            <a:r>
              <a:rPr lang="it-IT" dirty="0" smtClean="0"/>
              <a:t> </a:t>
            </a:r>
            <a:r>
              <a:rPr lang="it-IT" dirty="0" err="1" smtClean="0"/>
              <a:t>concepts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appellations</a:t>
            </a:r>
            <a:r>
              <a:rPr lang="it-IT" dirty="0" smtClean="0"/>
              <a:t> in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languages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Term</a:t>
            </a:r>
            <a:r>
              <a:rPr lang="it-IT" dirty="0" smtClean="0"/>
              <a:t> </a:t>
            </a:r>
            <a:r>
              <a:rPr lang="it-IT" dirty="0" err="1" smtClean="0"/>
              <a:t>formation</a:t>
            </a:r>
            <a:r>
              <a:rPr lang="it-IT" dirty="0" smtClean="0"/>
              <a:t> (</a:t>
            </a:r>
            <a:r>
              <a:rPr lang="it-IT" dirty="0" err="1" smtClean="0"/>
              <a:t>Annex</a:t>
            </a:r>
            <a:r>
              <a:rPr lang="it-IT" dirty="0" smtClean="0"/>
              <a:t> B)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 dirty="0" err="1" smtClean="0"/>
              <a:t>Abbreviated</a:t>
            </a:r>
            <a:r>
              <a:rPr lang="it-IT" u="sng" dirty="0" smtClean="0"/>
              <a:t> </a:t>
            </a:r>
            <a:r>
              <a:rPr lang="it-IT" u="sng" dirty="0" err="1" smtClean="0"/>
              <a:t>forms</a:t>
            </a:r>
            <a:r>
              <a:rPr lang="it-IT" u="sng" dirty="0" smtClean="0"/>
              <a:t> </a:t>
            </a:r>
            <a:r>
              <a:rPr lang="it-IT" dirty="0" smtClean="0"/>
              <a:t>in English: short </a:t>
            </a:r>
            <a:r>
              <a:rPr lang="it-IT" dirty="0" err="1" smtClean="0"/>
              <a:t>forms</a:t>
            </a:r>
            <a:r>
              <a:rPr lang="it-IT" dirty="0" smtClean="0"/>
              <a:t>, </a:t>
            </a:r>
            <a:r>
              <a:rPr lang="it-IT" dirty="0" err="1" smtClean="0"/>
              <a:t>clipped</a:t>
            </a:r>
            <a:r>
              <a:rPr lang="it-IT" dirty="0" smtClean="0"/>
              <a:t> </a:t>
            </a:r>
            <a:r>
              <a:rPr lang="it-IT" dirty="0" err="1" smtClean="0"/>
              <a:t>terms</a:t>
            </a:r>
            <a:r>
              <a:rPr lang="it-IT" dirty="0" smtClean="0"/>
              <a:t> (</a:t>
            </a:r>
            <a:r>
              <a:rPr lang="it-IT" dirty="0" err="1" smtClean="0"/>
              <a:t>flu</a:t>
            </a:r>
            <a:r>
              <a:rPr lang="it-IT" dirty="0" smtClean="0"/>
              <a:t>), </a:t>
            </a:r>
            <a:r>
              <a:rPr lang="it-IT" dirty="0" err="1" smtClean="0"/>
              <a:t>abbreviations</a:t>
            </a:r>
            <a:r>
              <a:rPr lang="it-IT" dirty="0" smtClean="0"/>
              <a:t> (etc.), </a:t>
            </a:r>
            <a:r>
              <a:rPr lang="it-IT" dirty="0" err="1" smtClean="0"/>
              <a:t>initialisms</a:t>
            </a:r>
            <a:r>
              <a:rPr lang="it-IT" dirty="0" smtClean="0"/>
              <a:t> (UN), </a:t>
            </a:r>
            <a:r>
              <a:rPr lang="it-IT" dirty="0" err="1" smtClean="0"/>
              <a:t>acronyms</a:t>
            </a:r>
            <a:r>
              <a:rPr lang="it-IT" dirty="0" smtClean="0"/>
              <a:t> (UNESCO)</a:t>
            </a:r>
          </a:p>
          <a:p>
            <a:r>
              <a:rPr lang="it-IT" u="sng" dirty="0" smtClean="0"/>
              <a:t>New </a:t>
            </a:r>
            <a:r>
              <a:rPr lang="it-IT" u="sng" dirty="0" err="1" smtClean="0"/>
              <a:t>terms</a:t>
            </a:r>
            <a:r>
              <a:rPr lang="it-IT" dirty="0" smtClean="0"/>
              <a:t>: </a:t>
            </a:r>
            <a:r>
              <a:rPr lang="it-IT" dirty="0" err="1" smtClean="0"/>
              <a:t>conversion</a:t>
            </a:r>
            <a:r>
              <a:rPr lang="it-IT" dirty="0" smtClean="0"/>
              <a:t> (output -&gt; </a:t>
            </a:r>
            <a:r>
              <a:rPr lang="it-IT" dirty="0" err="1" smtClean="0"/>
              <a:t>to</a:t>
            </a:r>
            <a:r>
              <a:rPr lang="it-IT" dirty="0" smtClean="0"/>
              <a:t> output), </a:t>
            </a:r>
            <a:r>
              <a:rPr lang="it-IT" dirty="0" err="1" smtClean="0"/>
              <a:t>terminologization</a:t>
            </a:r>
            <a:r>
              <a:rPr lang="it-IT" dirty="0" smtClean="0"/>
              <a:t> (</a:t>
            </a:r>
            <a:r>
              <a:rPr lang="it-IT" dirty="0" err="1" smtClean="0"/>
              <a:t>circuit</a:t>
            </a:r>
            <a:r>
              <a:rPr lang="it-IT" dirty="0" smtClean="0"/>
              <a:t>), </a:t>
            </a:r>
            <a:r>
              <a:rPr lang="it-IT" dirty="0" err="1" smtClean="0"/>
              <a:t>semantic</a:t>
            </a:r>
            <a:r>
              <a:rPr lang="it-IT" dirty="0" smtClean="0"/>
              <a:t> transfer (</a:t>
            </a:r>
            <a:r>
              <a:rPr lang="it-IT" dirty="0" err="1" smtClean="0"/>
              <a:t>screen</a:t>
            </a:r>
            <a:r>
              <a:rPr lang="it-IT" dirty="0" smtClean="0"/>
              <a:t>), </a:t>
            </a:r>
            <a:r>
              <a:rPr lang="it-IT" dirty="0" err="1" smtClean="0"/>
              <a:t>transdisciplinary</a:t>
            </a:r>
            <a:r>
              <a:rPr lang="it-IT" dirty="0" smtClean="0"/>
              <a:t> </a:t>
            </a:r>
            <a:r>
              <a:rPr lang="it-IT" dirty="0" err="1" smtClean="0"/>
              <a:t>borrowing</a:t>
            </a:r>
            <a:r>
              <a:rPr lang="it-IT" dirty="0" smtClean="0"/>
              <a:t> (virus), </a:t>
            </a:r>
            <a:r>
              <a:rPr lang="it-IT" dirty="0" err="1" smtClean="0"/>
              <a:t>translingual</a:t>
            </a:r>
            <a:r>
              <a:rPr lang="it-IT" dirty="0" smtClean="0"/>
              <a:t> </a:t>
            </a:r>
            <a:r>
              <a:rPr lang="it-IT" dirty="0" err="1" smtClean="0"/>
              <a:t>borrowing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Symbols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visual</a:t>
            </a:r>
            <a:r>
              <a:rPr lang="it-IT" dirty="0" smtClean="0"/>
              <a:t> </a:t>
            </a:r>
            <a:r>
              <a:rPr lang="it-IT" dirty="0" err="1" smtClean="0"/>
              <a:t>representation</a:t>
            </a:r>
            <a:r>
              <a:rPr lang="it-IT" dirty="0" smtClean="0"/>
              <a:t> of a </a:t>
            </a:r>
            <a:r>
              <a:rPr lang="it-IT" dirty="0" err="1" smtClean="0"/>
              <a:t>concept</a:t>
            </a:r>
            <a:r>
              <a:rPr lang="it-IT" dirty="0" smtClean="0"/>
              <a:t>; </a:t>
            </a:r>
            <a:r>
              <a:rPr lang="it-IT" dirty="0" err="1" smtClean="0"/>
              <a:t>functions</a:t>
            </a:r>
            <a:r>
              <a:rPr lang="it-IT" dirty="0" smtClean="0"/>
              <a:t> </a:t>
            </a:r>
            <a:r>
              <a:rPr lang="it-IT" dirty="0" err="1" smtClean="0"/>
              <a:t>independently</a:t>
            </a:r>
            <a:r>
              <a:rPr lang="it-IT" dirty="0" smtClean="0"/>
              <a:t> of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given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endParaRPr lang="it-IT" dirty="0" smtClean="0"/>
          </a:p>
          <a:p>
            <a:r>
              <a:rPr lang="it-IT" dirty="0" err="1" smtClean="0"/>
              <a:t>Simple</a:t>
            </a:r>
            <a:r>
              <a:rPr lang="it-IT" dirty="0" smtClean="0"/>
              <a:t> and easy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recognize</a:t>
            </a:r>
            <a:endParaRPr lang="it-IT" dirty="0" smtClean="0"/>
          </a:p>
          <a:p>
            <a:r>
              <a:rPr lang="it-IT" dirty="0" err="1" smtClean="0"/>
              <a:t>Unambiguous</a:t>
            </a:r>
            <a:endParaRPr lang="it-IT" dirty="0" smtClean="0"/>
          </a:p>
          <a:p>
            <a:r>
              <a:rPr lang="it-IT" dirty="0" smtClean="0"/>
              <a:t>Easy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reproduce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4499992" y="4941168"/>
            <a:ext cx="1512168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/>
              <a:t>$</a:t>
            </a:r>
            <a:endParaRPr lang="it-IT" sz="5400" dirty="0"/>
          </a:p>
        </p:txBody>
      </p:sp>
      <p:sp>
        <p:nvSpPr>
          <p:cNvPr id="7" name="Ovale 6"/>
          <p:cNvSpPr/>
          <p:nvPr/>
        </p:nvSpPr>
        <p:spPr>
          <a:xfrm>
            <a:off x="5868144" y="3068960"/>
            <a:ext cx="165618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t-IT" sz="6000" dirty="0" smtClean="0"/>
              <a:t> @</a:t>
            </a:r>
          </a:p>
        </p:txBody>
      </p:sp>
      <p:sp>
        <p:nvSpPr>
          <p:cNvPr id="8" name="Ovale 7"/>
          <p:cNvSpPr/>
          <p:nvPr/>
        </p:nvSpPr>
        <p:spPr>
          <a:xfrm>
            <a:off x="1547664" y="5085184"/>
            <a:ext cx="1152128" cy="864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/>
              <a:t>=</a:t>
            </a:r>
            <a:endParaRPr lang="it-IT" sz="6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869160"/>
            <a:ext cx="1400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027794">
            <a:off x="1567038" y="347403"/>
            <a:ext cx="7201543" cy="834604"/>
          </a:xfrm>
          <a:solidFill>
            <a:srgbClr val="92D050"/>
          </a:solidFill>
          <a:ln>
            <a:noFill/>
          </a:ln>
          <a:effectLst>
            <a:outerShdw blurRad="114300" dist="38100" dir="2700000" algn="ctr">
              <a:srgbClr val="92D05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r>
              <a:rPr lang="it-IT" u="sng" dirty="0" err="1" smtClean="0"/>
              <a:t>Contacts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24544" y="980728"/>
            <a:ext cx="8229600" cy="4525963"/>
          </a:xfrm>
          <a:solidFill>
            <a:srgbClr val="92D050"/>
          </a:solidFill>
          <a:ln>
            <a:noFill/>
          </a:ln>
          <a:effectLst>
            <a:outerShdw blurRad="25400" dist="50800" dir="5400000" algn="ctr" rotWithShape="0">
              <a:srgbClr val="92D050"/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r>
              <a:rPr lang="it-IT" dirty="0" smtClean="0"/>
              <a:t>Maria Elisa Rech</a:t>
            </a:r>
          </a:p>
          <a:p>
            <a:r>
              <a:rPr lang="it-IT" dirty="0" err="1" smtClean="0"/>
              <a:t>Ekaterina</a:t>
            </a:r>
            <a:r>
              <a:rPr lang="it-IT" dirty="0" smtClean="0"/>
              <a:t> </a:t>
            </a:r>
            <a:r>
              <a:rPr lang="it-IT" dirty="0" err="1" smtClean="0"/>
              <a:t>Gileva</a:t>
            </a:r>
            <a:endParaRPr lang="it-IT" dirty="0" smtClean="0"/>
          </a:p>
          <a:p>
            <a:r>
              <a:rPr lang="it-IT" dirty="0" smtClean="0"/>
              <a:t>Isabel Mendez</a:t>
            </a:r>
          </a:p>
          <a:p>
            <a:r>
              <a:rPr lang="it-IT" dirty="0" err="1" smtClean="0"/>
              <a:t>Zhao</a:t>
            </a:r>
            <a:r>
              <a:rPr lang="it-IT" dirty="0" smtClean="0"/>
              <a:t> </a:t>
            </a:r>
            <a:r>
              <a:rPr lang="it-IT" dirty="0" err="1" smtClean="0"/>
              <a:t>Yan</a:t>
            </a:r>
            <a:endParaRPr lang="it-IT" dirty="0" smtClean="0"/>
          </a:p>
          <a:p>
            <a:r>
              <a:rPr lang="it-IT" dirty="0" err="1" smtClean="0"/>
              <a:t>Bahaa</a:t>
            </a:r>
            <a:r>
              <a:rPr lang="it-IT" dirty="0" smtClean="0"/>
              <a:t> </a:t>
            </a:r>
            <a:r>
              <a:rPr lang="it-IT" dirty="0" err="1" smtClean="0"/>
              <a:t>ElMahdy</a:t>
            </a:r>
            <a:endParaRPr lang="it-IT" dirty="0" smtClean="0"/>
          </a:p>
          <a:p>
            <a:pPr algn="ctr"/>
            <a:endParaRPr lang="it-IT" dirty="0" smtClean="0"/>
          </a:p>
          <a:p>
            <a:pPr algn="ctr">
              <a:buNone/>
            </a:pPr>
            <a:r>
              <a:rPr lang="it-IT" dirty="0" smtClean="0">
                <a:hlinkClick r:id="rId2"/>
              </a:rPr>
              <a:t>faoterm@fao.org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373616" cy="2007096"/>
          </a:xfrm>
          <a:solidFill>
            <a:srgbClr val="236C00"/>
          </a:solidFill>
          <a:effectLst>
            <a:outerShdw blurRad="50800" dist="50800" dir="5400000" algn="ctr" rotWithShape="0">
              <a:schemeClr val="accent3">
                <a:lumMod val="40000"/>
                <a:lumOff val="6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+mn-lt"/>
              </a:rPr>
              <a:t>THE END</a:t>
            </a:r>
            <a:endParaRPr lang="it-IT" sz="8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images3.wikia.nocookie.net/__cb20091223201133/nonciclopedia/images/a/aa/Logo_FAO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68960"/>
            <a:ext cx="1892623" cy="181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upload.wikimedia.org/wikipedia/commons/7/76/FAO_sede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780928"/>
            <a:ext cx="45005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347864" y="515719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latin typeface="Book Antiqua" pitchFamily="18" charset="0"/>
              </a:rPr>
              <a:t>FAO</a:t>
            </a:r>
            <a:endParaRPr lang="it-IT" sz="6000" dirty="0">
              <a:latin typeface="Book Antiqua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9692" y="623731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Food</a:t>
            </a:r>
            <a:r>
              <a:rPr lang="it-IT" dirty="0" smtClean="0"/>
              <a:t> and </a:t>
            </a:r>
            <a:r>
              <a:rPr lang="it-IT" dirty="0" err="1" smtClean="0"/>
              <a:t>Agriculture</a:t>
            </a:r>
            <a:r>
              <a:rPr lang="it-IT" dirty="0" smtClean="0"/>
              <a:t> </a:t>
            </a:r>
            <a:r>
              <a:rPr lang="it-IT" dirty="0" err="1" smtClean="0"/>
              <a:t>Organization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United</a:t>
            </a:r>
            <a:r>
              <a:rPr lang="it-IT" dirty="0" smtClean="0"/>
              <a:t> </a:t>
            </a:r>
            <a:r>
              <a:rPr lang="it-IT" dirty="0" err="1" smtClean="0"/>
              <a:t>Nations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33265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/>
              <a:t>Through</a:t>
            </a:r>
            <a:r>
              <a:rPr lang="it-IT" sz="3600" dirty="0" smtClean="0"/>
              <a:t> </a:t>
            </a:r>
            <a:r>
              <a:rPr lang="it-IT" sz="3600" dirty="0" err="1" smtClean="0"/>
              <a:t>observation</a:t>
            </a:r>
            <a:r>
              <a:rPr lang="it-IT" sz="3600" dirty="0" smtClean="0"/>
              <a:t> and a </a:t>
            </a:r>
            <a:r>
              <a:rPr lang="it-IT" sz="3600" dirty="0" err="1" smtClean="0"/>
              <a:t>process</a:t>
            </a:r>
            <a:r>
              <a:rPr lang="it-IT" sz="3600" dirty="0" smtClean="0"/>
              <a:t> </a:t>
            </a:r>
            <a:r>
              <a:rPr lang="it-IT" sz="3600" dirty="0" err="1" smtClean="0"/>
              <a:t>of</a:t>
            </a:r>
            <a:r>
              <a:rPr lang="it-IT" sz="3600" dirty="0" smtClean="0"/>
              <a:t> </a:t>
            </a:r>
            <a:r>
              <a:rPr lang="it-IT" sz="3600" dirty="0" err="1" smtClean="0"/>
              <a:t>abstraction</a:t>
            </a:r>
            <a:r>
              <a:rPr lang="it-IT" sz="3600" dirty="0" smtClean="0"/>
              <a:t> (</a:t>
            </a:r>
            <a:r>
              <a:rPr lang="it-IT" sz="3600" dirty="0" err="1" smtClean="0"/>
              <a:t>conceptualization</a:t>
            </a:r>
            <a:r>
              <a:rPr lang="it-IT" sz="3600" dirty="0" smtClean="0"/>
              <a:t>), </a:t>
            </a:r>
            <a:r>
              <a:rPr lang="it-IT" sz="3600" dirty="0" err="1" smtClean="0"/>
              <a:t>objects</a:t>
            </a:r>
            <a:r>
              <a:rPr lang="it-IT" sz="3600" dirty="0" smtClean="0"/>
              <a:t> are </a:t>
            </a:r>
            <a:r>
              <a:rPr lang="it-IT" sz="3600" dirty="0" err="1" smtClean="0"/>
              <a:t>categorized</a:t>
            </a:r>
            <a:r>
              <a:rPr lang="it-IT" sz="3600" dirty="0" smtClean="0"/>
              <a:t> </a:t>
            </a:r>
            <a:r>
              <a:rPr lang="it-IT" sz="3600" dirty="0" err="1" smtClean="0"/>
              <a:t>into</a:t>
            </a:r>
            <a:r>
              <a:rPr lang="it-IT" sz="3600" dirty="0" smtClean="0"/>
              <a:t> </a:t>
            </a:r>
            <a:r>
              <a:rPr lang="it-IT" sz="3600" dirty="0" err="1" smtClean="0"/>
              <a:t>classes</a:t>
            </a:r>
            <a:r>
              <a:rPr lang="it-IT" sz="3600" dirty="0" smtClean="0"/>
              <a:t> </a:t>
            </a:r>
            <a:r>
              <a:rPr lang="it-IT" sz="3600" dirty="0" err="1" smtClean="0"/>
              <a:t>called</a:t>
            </a:r>
            <a:r>
              <a:rPr lang="it-IT" sz="3600" dirty="0" smtClean="0"/>
              <a:t> “</a:t>
            </a:r>
            <a:r>
              <a:rPr lang="it-IT" sz="3600" b="1" dirty="0" err="1" smtClean="0"/>
              <a:t>concepts</a:t>
            </a:r>
            <a:r>
              <a:rPr lang="it-IT" sz="3600" dirty="0" smtClean="0"/>
              <a:t>”. </a:t>
            </a:r>
            <a:r>
              <a:rPr lang="it-IT" sz="3600" u="sng" dirty="0" smtClean="0"/>
              <a:t>An </a:t>
            </a:r>
            <a:r>
              <a:rPr lang="it-IT" sz="3600" u="sng" dirty="0" err="1" smtClean="0"/>
              <a:t>example</a:t>
            </a:r>
            <a:r>
              <a:rPr lang="it-IT" sz="3600" dirty="0" smtClean="0"/>
              <a:t>: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/>
          <a:lstStyle/>
          <a:p>
            <a:r>
              <a:rPr lang="it-IT" dirty="0" err="1" smtClean="0"/>
              <a:t>Concepts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sz="2400" dirty="0" smtClean="0"/>
              <a:t>	</a:t>
            </a:r>
            <a:r>
              <a:rPr lang="it-IT" sz="3000" dirty="0" smtClean="0"/>
              <a:t>The </a:t>
            </a:r>
            <a:r>
              <a:rPr lang="it-IT" sz="3000" dirty="0" err="1" smtClean="0"/>
              <a:t>classes</a:t>
            </a:r>
            <a:r>
              <a:rPr lang="it-IT" sz="3000" dirty="0" smtClean="0"/>
              <a:t> </a:t>
            </a:r>
            <a:r>
              <a:rPr lang="it-IT" sz="3000" dirty="0" err="1" smtClean="0"/>
              <a:t>of</a:t>
            </a:r>
            <a:r>
              <a:rPr lang="it-IT" sz="3000" dirty="0" smtClean="0"/>
              <a:t> </a:t>
            </a:r>
            <a:r>
              <a:rPr lang="it-IT" sz="3000" dirty="0" err="1" smtClean="0"/>
              <a:t>objects</a:t>
            </a:r>
            <a:r>
              <a:rPr lang="it-IT" sz="3000" dirty="0" smtClean="0"/>
              <a:t> </a:t>
            </a:r>
            <a:r>
              <a:rPr lang="it-IT" sz="3000" dirty="0" err="1" smtClean="0"/>
              <a:t>called</a:t>
            </a:r>
            <a:r>
              <a:rPr lang="it-IT" sz="3000" dirty="0" smtClean="0"/>
              <a:t> </a:t>
            </a:r>
            <a:r>
              <a:rPr lang="it-IT" sz="3000" dirty="0" err="1" smtClean="0"/>
              <a:t>concepts</a:t>
            </a:r>
            <a:r>
              <a:rPr lang="it-IT" sz="3000" dirty="0" smtClean="0"/>
              <a:t> </a:t>
            </a:r>
            <a:r>
              <a:rPr lang="it-IT" sz="3000" dirty="0" err="1" smtClean="0"/>
              <a:t>have</a:t>
            </a:r>
            <a:r>
              <a:rPr lang="it-IT" sz="3000" dirty="0" smtClean="0"/>
              <a:t> common </a:t>
            </a:r>
            <a:r>
              <a:rPr lang="it-IT" sz="3000" dirty="0" err="1" smtClean="0"/>
              <a:t>properties</a:t>
            </a:r>
            <a:r>
              <a:rPr lang="it-IT" sz="3000" dirty="0" smtClean="0"/>
              <a:t> = “</a:t>
            </a:r>
            <a:r>
              <a:rPr lang="it-IT" sz="3000" dirty="0" err="1" smtClean="0">
                <a:solidFill>
                  <a:srgbClr val="FF0000"/>
                </a:solidFill>
              </a:rPr>
              <a:t>characteristics</a:t>
            </a:r>
            <a:r>
              <a:rPr lang="it-IT" sz="3000" dirty="0" smtClean="0"/>
              <a:t>” </a:t>
            </a:r>
            <a:r>
              <a:rPr lang="it-IT" sz="3000" dirty="0" err="1" smtClean="0"/>
              <a:t>of</a:t>
            </a:r>
            <a:r>
              <a:rPr lang="it-IT" sz="3000" dirty="0" smtClean="0"/>
              <a:t> the </a:t>
            </a:r>
            <a:r>
              <a:rPr lang="it-IT" sz="3000" dirty="0" err="1" smtClean="0"/>
              <a:t>concept</a:t>
            </a:r>
            <a:r>
              <a:rPr lang="it-IT" sz="3000" dirty="0" smtClean="0"/>
              <a:t>.</a:t>
            </a:r>
          </a:p>
          <a:p>
            <a:pPr>
              <a:buNone/>
            </a:pPr>
            <a:endParaRPr lang="it-IT" sz="2400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characteristics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in the </a:t>
            </a:r>
            <a:r>
              <a:rPr lang="it-IT" dirty="0" err="1" smtClean="0"/>
              <a:t>formulation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definition</a:t>
            </a:r>
            <a:r>
              <a:rPr lang="it-IT" dirty="0" smtClean="0"/>
              <a:t>.</a:t>
            </a:r>
          </a:p>
          <a:p>
            <a:r>
              <a:rPr lang="it-IT" dirty="0" smtClean="0"/>
              <a:t>A set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characteristics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a 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called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intension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concept</a:t>
            </a:r>
            <a:r>
              <a:rPr lang="it-IT" dirty="0" smtClean="0"/>
              <a:t>.</a:t>
            </a:r>
          </a:p>
          <a:p>
            <a:r>
              <a:rPr lang="it-IT" dirty="0" smtClean="0"/>
              <a:t>The set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objects</a:t>
            </a:r>
            <a:r>
              <a:rPr lang="it-IT" dirty="0" smtClean="0"/>
              <a:t> </a:t>
            </a:r>
            <a:r>
              <a:rPr lang="it-IT" dirty="0" err="1" smtClean="0"/>
              <a:t>conceptualized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known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extension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concept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hdwallpaperstop.com/wp-content/uploads/2013/09/Cactus-Plant-HD-Wallpaper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3924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barganews.com/wp-content/uploads/2012/10/albero2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149080"/>
            <a:ext cx="4140185" cy="232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55576" y="47667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err="1" smtClean="0">
                <a:latin typeface="+mj-lt"/>
                <a:ea typeface="+mj-ea"/>
                <a:cs typeface="+mj-cs"/>
              </a:rPr>
              <a:t>Example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of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dirty="0" err="1" smtClean="0">
                <a:latin typeface="+mj-lt"/>
                <a:ea typeface="+mj-ea"/>
                <a:cs typeface="+mj-cs"/>
              </a:rPr>
              <a:t>extension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: “</a:t>
            </a:r>
            <a:r>
              <a:rPr lang="it-IT" sz="4400" b="1" dirty="0" err="1" smtClean="0">
                <a:latin typeface="+mj-lt"/>
                <a:ea typeface="+mj-ea"/>
                <a:cs typeface="+mj-cs"/>
              </a:rPr>
              <a:t>plant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” </a:t>
            </a:r>
          </a:p>
        </p:txBody>
      </p:sp>
      <p:pic>
        <p:nvPicPr>
          <p:cNvPr id="8" name="irc_mi" descr="http://www.picenopass.it/magazine/wp-content/uploads/2013/07/spiga_di_grano_11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412776"/>
            <a:ext cx="41764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https://encrypted-tbn2.gstatic.com/images?q=tbn:ANd9GcTFXuMMzjF1VZRdu7niOzAiq6p0MIaIKSPjYW1ifhWCrCBrg-tlq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005064"/>
            <a:ext cx="1952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Concept</a:t>
            </a:r>
            <a:r>
              <a:rPr lang="it-IT" dirty="0" smtClean="0"/>
              <a:t> relations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 smtClean="0"/>
              <a:t>	A set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concepts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relations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a </a:t>
            </a:r>
            <a:r>
              <a:rPr lang="it-IT" dirty="0" err="1" smtClean="0">
                <a:solidFill>
                  <a:srgbClr val="FF0000"/>
                </a:solidFill>
              </a:rPr>
              <a:t>concept</a:t>
            </a:r>
            <a:r>
              <a:rPr lang="it-IT" dirty="0" smtClean="0">
                <a:solidFill>
                  <a:srgbClr val="FF0000"/>
                </a:solidFill>
              </a:rPr>
              <a:t> system</a:t>
            </a:r>
            <a:r>
              <a:rPr lang="it-IT" dirty="0" smtClean="0"/>
              <a:t>.</a:t>
            </a:r>
          </a:p>
          <a:p>
            <a:pPr>
              <a:buNone/>
            </a:pPr>
            <a:r>
              <a:rPr lang="it-IT" dirty="0" smtClean="0"/>
              <a:t>	</a:t>
            </a:r>
            <a:r>
              <a:rPr lang="it-IT" dirty="0" err="1" smtClean="0"/>
              <a:t>Similarities</a:t>
            </a:r>
            <a:r>
              <a:rPr lang="it-IT" dirty="0" smtClean="0"/>
              <a:t> and </a:t>
            </a:r>
            <a:r>
              <a:rPr lang="it-IT" dirty="0" err="1" smtClean="0"/>
              <a:t>delimiting</a:t>
            </a:r>
            <a:r>
              <a:rPr lang="it-IT" dirty="0" smtClean="0"/>
              <a:t> </a:t>
            </a:r>
            <a:r>
              <a:rPr lang="it-IT" dirty="0" err="1" smtClean="0"/>
              <a:t>characteristics</a:t>
            </a:r>
            <a:r>
              <a:rPr lang="it-IT" dirty="0" smtClean="0"/>
              <a:t>.</a:t>
            </a:r>
          </a:p>
          <a:p>
            <a:pPr>
              <a:buNone/>
            </a:pPr>
            <a:r>
              <a:rPr lang="it-IT" dirty="0" smtClean="0"/>
              <a:t>	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relations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concepts</a:t>
            </a:r>
            <a:r>
              <a:rPr lang="it-IT" dirty="0" smtClean="0"/>
              <a:t> :</a:t>
            </a:r>
          </a:p>
          <a:p>
            <a:pPr lvl="1">
              <a:buFont typeface="Arial" pitchFamily="34" charset="0"/>
              <a:buChar char="•"/>
            </a:pPr>
            <a:r>
              <a:rPr lang="it-IT" sz="3200" u="sng" dirty="0" err="1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Hierarchical</a:t>
            </a:r>
            <a:endParaRPr lang="it-IT" sz="3200" u="sng" dirty="0" smtClean="0"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  <a:p>
            <a:pPr lvl="1" algn="ctr">
              <a:buNone/>
            </a:pPr>
            <a:r>
              <a:rPr lang="it-IT" sz="3200" dirty="0" smtClean="0"/>
              <a:t>Ex.:</a:t>
            </a:r>
            <a:r>
              <a:rPr lang="it-IT" sz="3200" dirty="0" err="1" smtClean="0"/>
              <a:t>Fumigation</a:t>
            </a:r>
            <a:r>
              <a:rPr lang="it-IT" sz="3200" dirty="0" smtClean="0"/>
              <a:t> - treatment</a:t>
            </a:r>
          </a:p>
          <a:p>
            <a:pPr lvl="1">
              <a:buFont typeface="Arial" pitchFamily="34" charset="0"/>
              <a:buChar char="•"/>
            </a:pPr>
            <a:r>
              <a:rPr lang="it-IT" sz="3200" u="sng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Generic</a:t>
            </a:r>
            <a:endParaRPr lang="it-IT" sz="3200" u="sng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1" algn="ctr">
              <a:buNone/>
            </a:pPr>
            <a:r>
              <a:rPr lang="it-IT" sz="3200" dirty="0" smtClean="0"/>
              <a:t>Ex.:</a:t>
            </a:r>
            <a:r>
              <a:rPr lang="it-IT" sz="3200" dirty="0" err="1" smtClean="0"/>
              <a:t>Contaminating</a:t>
            </a:r>
            <a:r>
              <a:rPr lang="it-IT" sz="3200" dirty="0" smtClean="0"/>
              <a:t> </a:t>
            </a:r>
            <a:r>
              <a:rPr lang="it-IT" sz="3200" dirty="0" err="1" smtClean="0"/>
              <a:t>pest</a:t>
            </a:r>
            <a:r>
              <a:rPr lang="it-IT" sz="3200" dirty="0" smtClean="0"/>
              <a:t> – </a:t>
            </a:r>
            <a:r>
              <a:rPr lang="it-IT" sz="3200" dirty="0" err="1" smtClean="0"/>
              <a:t>country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origin</a:t>
            </a:r>
            <a:endParaRPr lang="it-IT" sz="3200" dirty="0" smtClean="0"/>
          </a:p>
          <a:p>
            <a:pPr lvl="1">
              <a:buFont typeface="Arial" pitchFamily="34" charset="0"/>
              <a:buChar char="•"/>
            </a:pPr>
            <a:r>
              <a:rPr lang="it-IT" sz="3200" u="sng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Partitive</a:t>
            </a:r>
          </a:p>
          <a:p>
            <a:pPr lvl="1" algn="ctr">
              <a:buNone/>
            </a:pPr>
            <a:r>
              <a:rPr lang="it-IT" sz="3200" dirty="0" smtClean="0"/>
              <a:t>Ex.:</a:t>
            </a:r>
            <a:r>
              <a:rPr lang="it-IT" sz="3200" dirty="0" err="1" smtClean="0"/>
              <a:t>Bark</a:t>
            </a:r>
            <a:r>
              <a:rPr lang="it-IT" sz="3200" dirty="0" smtClean="0"/>
              <a:t> - </a:t>
            </a:r>
            <a:r>
              <a:rPr lang="it-IT" sz="3200" dirty="0" err="1" smtClean="0"/>
              <a:t>trunk</a:t>
            </a:r>
            <a:endParaRPr lang="it-IT" sz="3200" dirty="0" smtClean="0"/>
          </a:p>
          <a:p>
            <a:pPr lvl="1">
              <a:buFont typeface="Arial" pitchFamily="34" charset="0"/>
              <a:buChar char="•"/>
            </a:pPr>
            <a:r>
              <a:rPr lang="it-IT" sz="3200" u="sng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Associative</a:t>
            </a:r>
          </a:p>
          <a:p>
            <a:pPr lvl="1" algn="ctr">
              <a:buNone/>
            </a:pPr>
            <a:r>
              <a:rPr lang="it-IT" sz="3200" dirty="0" smtClean="0"/>
              <a:t>Ex.:</a:t>
            </a:r>
            <a:r>
              <a:rPr lang="it-IT" sz="3200" dirty="0" err="1" smtClean="0"/>
              <a:t>Growing</a:t>
            </a:r>
            <a:r>
              <a:rPr lang="it-IT" sz="3200" dirty="0" smtClean="0"/>
              <a:t> </a:t>
            </a:r>
            <a:r>
              <a:rPr lang="it-IT" sz="3200" dirty="0" err="1" smtClean="0"/>
              <a:t>season</a:t>
            </a:r>
            <a:r>
              <a:rPr lang="it-IT" sz="3200" dirty="0" smtClean="0"/>
              <a:t> - </a:t>
            </a:r>
            <a:r>
              <a:rPr lang="it-IT" sz="3200" dirty="0" err="1" smtClean="0"/>
              <a:t>plant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err="1" smtClean="0"/>
              <a:t>Coherent</a:t>
            </a:r>
            <a:r>
              <a:rPr lang="it-IT" dirty="0" smtClean="0"/>
              <a:t> </a:t>
            </a:r>
            <a:r>
              <a:rPr lang="it-IT" dirty="0" err="1" smtClean="0"/>
              <a:t>concept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r>
              <a:rPr lang="it-IT" dirty="0" smtClean="0"/>
              <a:t> serve </a:t>
            </a:r>
            <a:r>
              <a:rPr lang="it-IT" dirty="0" err="1" smtClean="0"/>
              <a:t>to</a:t>
            </a:r>
            <a:r>
              <a:rPr lang="it-IT" dirty="0" smtClean="0"/>
              <a:t>:</a:t>
            </a:r>
          </a:p>
          <a:p>
            <a:r>
              <a:rPr lang="it-IT" b="1" dirty="0" err="1" smtClean="0"/>
              <a:t>Model</a:t>
            </a:r>
            <a:r>
              <a:rPr lang="it-IT" dirty="0" smtClean="0"/>
              <a:t> </a:t>
            </a:r>
            <a:r>
              <a:rPr lang="it-IT" dirty="0" err="1" smtClean="0"/>
              <a:t>concepts</a:t>
            </a:r>
            <a:endParaRPr lang="it-IT" dirty="0" smtClean="0"/>
          </a:p>
          <a:p>
            <a:r>
              <a:rPr lang="it-IT" b="1" dirty="0" err="1" smtClean="0"/>
              <a:t>Clarify</a:t>
            </a:r>
            <a:r>
              <a:rPr lang="it-IT" dirty="0" smtClean="0"/>
              <a:t> </a:t>
            </a:r>
            <a:r>
              <a:rPr lang="it-IT" b="1" dirty="0" smtClean="0"/>
              <a:t>relations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concepts</a:t>
            </a:r>
            <a:endParaRPr lang="it-IT" dirty="0" smtClean="0"/>
          </a:p>
          <a:p>
            <a:r>
              <a:rPr lang="it-IT" b="1" dirty="0" err="1" smtClean="0"/>
              <a:t>Standardize</a:t>
            </a:r>
            <a:r>
              <a:rPr lang="it-IT" dirty="0" smtClean="0"/>
              <a:t> </a:t>
            </a:r>
            <a:r>
              <a:rPr lang="it-IT" dirty="0" err="1" smtClean="0"/>
              <a:t>terminology</a:t>
            </a:r>
            <a:endParaRPr lang="it-IT" dirty="0" smtClean="0"/>
          </a:p>
          <a:p>
            <a:r>
              <a:rPr lang="it-IT" b="1" dirty="0" smtClean="0"/>
              <a:t>Facilitate</a:t>
            </a:r>
            <a:r>
              <a:rPr lang="it-IT" dirty="0" smtClean="0"/>
              <a:t> comparative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</a:p>
          <a:p>
            <a:r>
              <a:rPr lang="it-IT" dirty="0" smtClean="0"/>
              <a:t>Facilitate the </a:t>
            </a:r>
            <a:r>
              <a:rPr lang="it-IT" b="1" dirty="0" err="1" smtClean="0"/>
              <a:t>writing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definitions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Definitions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definition</a:t>
            </a:r>
            <a:r>
              <a:rPr lang="it-IT" dirty="0" smtClean="0"/>
              <a:t> </a:t>
            </a:r>
            <a:r>
              <a:rPr lang="it-IT" dirty="0" err="1" smtClean="0"/>
              <a:t>allows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sz="2800" b="1" u="heavy" dirty="0" err="1" smtClean="0">
                <a:solidFill>
                  <a:srgbClr val="C00000"/>
                </a:solidFill>
                <a:uFill>
                  <a:solidFill>
                    <a:schemeClr val="tx1"/>
                  </a:solidFill>
                </a:uFill>
                <a:latin typeface="Curlz MT" pitchFamily="82" charset="0"/>
              </a:rPr>
              <a:t>describe</a:t>
            </a:r>
            <a:r>
              <a:rPr lang="it-IT" dirty="0" smtClean="0"/>
              <a:t> a </a:t>
            </a:r>
            <a:r>
              <a:rPr lang="it-IT" dirty="0" err="1" smtClean="0"/>
              <a:t>concept</a:t>
            </a:r>
            <a:r>
              <a:rPr lang="it-IT" dirty="0" smtClean="0"/>
              <a:t> and </a:t>
            </a:r>
            <a:r>
              <a:rPr lang="it-IT" dirty="0" err="1" smtClean="0"/>
              <a:t>its</a:t>
            </a:r>
            <a:r>
              <a:rPr lang="it-IT" dirty="0" smtClean="0"/>
              <a:t> relations </a:t>
            </a:r>
            <a:r>
              <a:rPr lang="it-IT" dirty="0" err="1" smtClean="0"/>
              <a:t>within</a:t>
            </a:r>
            <a:r>
              <a:rPr lang="it-IT" dirty="0" smtClean="0"/>
              <a:t> a </a:t>
            </a:r>
            <a:r>
              <a:rPr lang="it-IT" dirty="0" err="1" smtClean="0"/>
              <a:t>concept</a:t>
            </a:r>
            <a:r>
              <a:rPr lang="it-IT" dirty="0" smtClean="0"/>
              <a:t> system.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reflects</a:t>
            </a:r>
            <a:r>
              <a:rPr lang="it-IT" dirty="0" smtClean="0"/>
              <a:t> the </a:t>
            </a:r>
            <a:r>
              <a:rPr lang="it-IT" dirty="0" err="1" smtClean="0"/>
              <a:t>concept</a:t>
            </a:r>
            <a:r>
              <a:rPr lang="it-IT" dirty="0" smtClean="0"/>
              <a:t> system</a:t>
            </a:r>
            <a:endParaRPr lang="it-IT" dirty="0"/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considers</a:t>
            </a:r>
            <a:r>
              <a:rPr lang="it-IT" dirty="0" smtClean="0"/>
              <a:t> the </a:t>
            </a:r>
            <a:r>
              <a:rPr lang="it-IT" dirty="0" err="1" smtClean="0"/>
              <a:t>needs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intended</a:t>
            </a:r>
            <a:r>
              <a:rPr lang="it-IT" dirty="0" smtClean="0"/>
              <a:t> audience</a:t>
            </a:r>
          </a:p>
          <a:p>
            <a:r>
              <a:rPr lang="it-IT" u="sng" dirty="0" err="1" smtClean="0"/>
              <a:t>Types</a:t>
            </a:r>
            <a:r>
              <a:rPr lang="it-IT" u="sng" dirty="0" smtClean="0"/>
              <a:t> </a:t>
            </a:r>
            <a:r>
              <a:rPr lang="it-IT" u="sng" dirty="0" err="1" smtClean="0"/>
              <a:t>of</a:t>
            </a:r>
            <a:r>
              <a:rPr lang="it-IT" u="sng" dirty="0" smtClean="0"/>
              <a:t> </a:t>
            </a:r>
            <a:r>
              <a:rPr lang="it-IT" u="sng" dirty="0" err="1" smtClean="0"/>
              <a:t>definitions</a:t>
            </a:r>
            <a:r>
              <a:rPr lang="it-IT" dirty="0" smtClean="0"/>
              <a:t>: </a:t>
            </a:r>
            <a:r>
              <a:rPr lang="it-IT" dirty="0" err="1" smtClean="0">
                <a:solidFill>
                  <a:srgbClr val="FF0000"/>
                </a:solidFill>
              </a:rPr>
              <a:t>intensional</a:t>
            </a:r>
            <a:r>
              <a:rPr lang="it-IT" dirty="0" smtClean="0"/>
              <a:t>,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extesional</a:t>
            </a:r>
            <a:r>
              <a:rPr lang="it-IT" dirty="0" smtClean="0"/>
              <a:t>,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ostensive</a:t>
            </a:r>
            <a:r>
              <a:rPr lang="it-IT" dirty="0" smtClean="0"/>
              <a:t>, </a:t>
            </a:r>
            <a:r>
              <a:rPr lang="it-IT" dirty="0" err="1" smtClean="0">
                <a:solidFill>
                  <a:srgbClr val="7030A0"/>
                </a:solidFill>
              </a:rPr>
              <a:t>lexical</a:t>
            </a:r>
            <a:r>
              <a:rPr lang="it-IT" dirty="0" smtClean="0"/>
              <a:t>, </a:t>
            </a:r>
            <a:r>
              <a:rPr lang="it-IT" dirty="0" err="1" smtClean="0"/>
              <a:t>precising</a:t>
            </a:r>
            <a:r>
              <a:rPr lang="it-IT" dirty="0" smtClean="0"/>
              <a:t>, </a:t>
            </a:r>
            <a:r>
              <a:rPr lang="it-IT" dirty="0" err="1" smtClean="0">
                <a:solidFill>
                  <a:srgbClr val="00B050"/>
                </a:solidFill>
              </a:rPr>
              <a:t>stipulative</a:t>
            </a:r>
            <a:endParaRPr lang="it-I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it-IT" dirty="0" err="1" smtClean="0"/>
              <a:t>Intensional</a:t>
            </a:r>
            <a:r>
              <a:rPr lang="it-IT" dirty="0" smtClean="0"/>
              <a:t> </a:t>
            </a:r>
            <a:r>
              <a:rPr lang="it-IT" dirty="0" err="1" smtClean="0"/>
              <a:t>definitions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it-IT" dirty="0" smtClean="0"/>
              <a:t>Minimum </a:t>
            </a:r>
            <a:r>
              <a:rPr lang="it-IT" dirty="0" err="1" smtClean="0"/>
              <a:t>amount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information (</a:t>
            </a:r>
            <a:r>
              <a:rPr lang="it-IT" dirty="0" err="1" smtClean="0"/>
              <a:t>aim</a:t>
            </a:r>
            <a:r>
              <a:rPr lang="it-IT" dirty="0" smtClean="0"/>
              <a:t> = </a:t>
            </a:r>
            <a:r>
              <a:rPr lang="it-IT" dirty="0" err="1" smtClean="0"/>
              <a:t>enough</a:t>
            </a:r>
            <a:r>
              <a:rPr lang="it-IT" dirty="0" smtClean="0"/>
              <a:t>, </a:t>
            </a:r>
            <a:r>
              <a:rPr lang="it-IT" dirty="0" err="1" smtClean="0"/>
              <a:t>rather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complete </a:t>
            </a:r>
            <a:r>
              <a:rPr lang="it-IT" dirty="0" err="1" smtClean="0"/>
              <a:t>understanding</a:t>
            </a:r>
            <a:r>
              <a:rPr lang="it-IT" dirty="0" smtClean="0"/>
              <a:t>) 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most</a:t>
            </a:r>
            <a:r>
              <a:rPr lang="it-IT" dirty="0" smtClean="0"/>
              <a:t> concise, precise and </a:t>
            </a:r>
            <a:r>
              <a:rPr lang="it-IT" dirty="0" err="1" smtClean="0"/>
              <a:t>consistent</a:t>
            </a:r>
            <a:endParaRPr lang="it-IT" dirty="0" smtClean="0"/>
          </a:p>
          <a:p>
            <a:endParaRPr lang="it-IT" dirty="0" smtClean="0"/>
          </a:p>
          <a:p>
            <a:pPr algn="ctr">
              <a:buNone/>
            </a:pPr>
            <a:r>
              <a:rPr lang="it-IT" dirty="0" smtClean="0"/>
              <a:t>Ex.: </a:t>
            </a:r>
            <a:r>
              <a:rPr lang="it-IT" b="1" dirty="0" err="1" smtClean="0"/>
              <a:t>Bark</a:t>
            </a:r>
            <a:r>
              <a:rPr lang="it-IT" dirty="0" smtClean="0"/>
              <a:t> = </a:t>
            </a:r>
            <a:r>
              <a:rPr lang="en-US" i="1" dirty="0" smtClean="0"/>
              <a:t>The layer of a woody trunk, branch or root outside the cambium. </a:t>
            </a:r>
            <a:r>
              <a:rPr lang="en-US" dirty="0" smtClean="0"/>
              <a:t>	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u="sng" dirty="0" err="1" smtClean="0">
                <a:latin typeface="Cambria Math" pitchFamily="18" charset="0"/>
                <a:ea typeface="Cambria Math" pitchFamily="18" charset="0"/>
              </a:rPr>
              <a:t>To</a:t>
            </a:r>
            <a:r>
              <a:rPr lang="it-IT" b="1" u="sng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b="1" u="sng" dirty="0" err="1" smtClean="0">
                <a:latin typeface="Cambria Math" pitchFamily="18" charset="0"/>
                <a:ea typeface="Cambria Math" pitchFamily="18" charset="0"/>
              </a:rPr>
              <a:t>be</a:t>
            </a:r>
            <a:r>
              <a:rPr lang="it-IT" b="1" u="sng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it-IT" b="1" u="sng" dirty="0" err="1" smtClean="0">
                <a:latin typeface="Cambria Math" pitchFamily="18" charset="0"/>
                <a:ea typeface="Cambria Math" pitchFamily="18" charset="0"/>
              </a:rPr>
              <a:t>preferred</a:t>
            </a:r>
            <a:r>
              <a:rPr lang="it-IT" b="1" u="sng" dirty="0" smtClean="0">
                <a:latin typeface="Cambria Math" pitchFamily="18" charset="0"/>
                <a:ea typeface="Cambria Math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948</Words>
  <Application>Microsoft Office PowerPoint</Application>
  <PresentationFormat>On-screen Show (4:3)</PresentationFormat>
  <Paragraphs>160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di Office</vt:lpstr>
      <vt:lpstr>Terminology work ISO 704:2009</vt:lpstr>
      <vt:lpstr>Objects</vt:lpstr>
      <vt:lpstr>PowerPoint Presentation</vt:lpstr>
      <vt:lpstr>Concepts</vt:lpstr>
      <vt:lpstr>PowerPoint Presentation</vt:lpstr>
      <vt:lpstr>Concept relations</vt:lpstr>
      <vt:lpstr>Concept systems</vt:lpstr>
      <vt:lpstr>Definitions</vt:lpstr>
      <vt:lpstr>Intensional definitions</vt:lpstr>
      <vt:lpstr>Intensional definitions</vt:lpstr>
      <vt:lpstr>Supplementary information</vt:lpstr>
      <vt:lpstr>Extensional definitions</vt:lpstr>
      <vt:lpstr>Ostensive definitions</vt:lpstr>
      <vt:lpstr>More types of definitions</vt:lpstr>
      <vt:lpstr>Stipulative definitions</vt:lpstr>
      <vt:lpstr>Be careful!</vt:lpstr>
      <vt:lpstr>PowerPoint Presentation</vt:lpstr>
      <vt:lpstr>Types of designations</vt:lpstr>
      <vt:lpstr>Terms</vt:lpstr>
      <vt:lpstr>Appellations</vt:lpstr>
      <vt:lpstr>Principles for term/appellation formation</vt:lpstr>
      <vt:lpstr>Term formation (Annex B)</vt:lpstr>
      <vt:lpstr>Symbols</vt:lpstr>
      <vt:lpstr>Contacts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Terminology work ISO 704:2009</dc:title>
  <dc:creator>Roberto</dc:creator>
  <cp:lastModifiedBy>Fabienne Grousset (AGDI)</cp:lastModifiedBy>
  <cp:revision>187</cp:revision>
  <dcterms:created xsi:type="dcterms:W3CDTF">2014-01-04T19:40:43Z</dcterms:created>
  <dcterms:modified xsi:type="dcterms:W3CDTF">2014-02-12T09:27:28Z</dcterms:modified>
</cp:coreProperties>
</file>