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6" r:id="rId5"/>
    <p:sldId id="277" r:id="rId6"/>
    <p:sldId id="278" r:id="rId7"/>
    <p:sldId id="261" r:id="rId8"/>
    <p:sldId id="281" r:id="rId9"/>
    <p:sldId id="283" r:id="rId10"/>
    <p:sldId id="284" r:id="rId11"/>
    <p:sldId id="282" r:id="rId12"/>
    <p:sldId id="285" r:id="rId13"/>
    <p:sldId id="286" r:id="rId14"/>
    <p:sldId id="270" r:id="rId15"/>
    <p:sldId id="287" r:id="rId16"/>
    <p:sldId id="272" r:id="rId17"/>
    <p:sldId id="273" r:id="rId18"/>
    <p:sldId id="288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F2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40" autoAdjust="0"/>
  </p:normalViewPr>
  <p:slideViewPr>
    <p:cSldViewPr>
      <p:cViewPr varScale="1">
        <p:scale>
          <a:sx n="48" d="100"/>
          <a:sy n="48" d="100"/>
        </p:scale>
        <p:origin x="-5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BFA97-85CA-4665-8D4B-11FDE2B6435E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DF760-3342-47B6-AFEC-06A3DC7C8F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DF760-3342-47B6-AFEC-06A3DC7C8F0C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DF760-3342-47B6-AFEC-06A3DC7C8F0C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FFD-6E7E-4D48-856D-1739C8B89F82}" type="datetimeFigureOut">
              <a:rPr lang="fr-FR" smtClean="0"/>
              <a:pPr/>
              <a:t>25/06/2013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7C28-0A99-43CF-8F70-D826E5DD68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FFD-6E7E-4D48-856D-1739C8B89F82}" type="datetimeFigureOut">
              <a:rPr lang="fr-FR" smtClean="0"/>
              <a:pPr/>
              <a:t>25/06/2013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7C28-0A99-43CF-8F70-D826E5DD68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FFD-6E7E-4D48-856D-1739C8B89F82}" type="datetimeFigureOut">
              <a:rPr lang="fr-FR" smtClean="0"/>
              <a:pPr/>
              <a:t>25/06/2013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7C28-0A99-43CF-8F70-D826E5DD68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FFD-6E7E-4D48-856D-1739C8B89F82}" type="datetimeFigureOut">
              <a:rPr lang="fr-FR" smtClean="0"/>
              <a:pPr/>
              <a:t>25/06/2013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7C28-0A99-43CF-8F70-D826E5DD68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FFD-6E7E-4D48-856D-1739C8B89F82}" type="datetimeFigureOut">
              <a:rPr lang="fr-FR" smtClean="0"/>
              <a:pPr/>
              <a:t>25/06/2013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7C28-0A99-43CF-8F70-D826E5DD68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FFD-6E7E-4D48-856D-1739C8B89F82}" type="datetimeFigureOut">
              <a:rPr lang="fr-FR" smtClean="0"/>
              <a:pPr/>
              <a:t>25/06/2013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7C28-0A99-43CF-8F70-D826E5DD68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FFD-6E7E-4D48-856D-1739C8B89F82}" type="datetimeFigureOut">
              <a:rPr lang="fr-FR" smtClean="0"/>
              <a:pPr/>
              <a:t>25/06/2013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7C28-0A99-43CF-8F70-D826E5DD68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FFD-6E7E-4D48-856D-1739C8B89F82}" type="datetimeFigureOut">
              <a:rPr lang="fr-FR" smtClean="0"/>
              <a:pPr/>
              <a:t>25/06/2013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7C28-0A99-43CF-8F70-D826E5DD68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FFD-6E7E-4D48-856D-1739C8B89F82}" type="datetimeFigureOut">
              <a:rPr lang="fr-FR" smtClean="0"/>
              <a:pPr/>
              <a:t>25/06/2013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7C28-0A99-43CF-8F70-D826E5DD68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FFD-6E7E-4D48-856D-1739C8B89F82}" type="datetimeFigureOut">
              <a:rPr lang="fr-FR" smtClean="0"/>
              <a:pPr/>
              <a:t>25/06/2013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7C28-0A99-43CF-8F70-D826E5DD68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EFFD-6E7E-4D48-856D-1739C8B89F82}" type="datetimeFigureOut">
              <a:rPr lang="fr-FR" smtClean="0"/>
              <a:pPr/>
              <a:t>25/06/2013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7C28-0A99-43CF-8F70-D826E5DD68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EFFD-6E7E-4D48-856D-1739C8B89F82}" type="datetimeFigureOut">
              <a:rPr lang="fr-FR" smtClean="0"/>
              <a:pPr/>
              <a:t>25/06/2013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37C28-0A99-43CF-8F70-D826E5DD68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4786346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2EF24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fr-FR" b="1" u="sng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THEME</a:t>
            </a:r>
            <a:r>
              <a:rPr lang="fr-FR" dirty="0" smtClean="0">
                <a:solidFill>
                  <a:srgbClr val="2EF24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/>
            </a:r>
            <a:br>
              <a:rPr lang="fr-FR" dirty="0" smtClean="0">
                <a:solidFill>
                  <a:srgbClr val="2EF24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fr-FR" b="1" dirty="0" smtClean="0">
                <a:solidFill>
                  <a:srgbClr val="2EF24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	Atelier Afrique Centrale des Editeurs du Portail Phytosanitaire International (PPI)</a:t>
            </a:r>
            <a:r>
              <a:rPr lang="fr-FR" b="1" dirty="0" smtClean="0"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/>
            </a:r>
            <a:br>
              <a:rPr lang="fr-FR" b="1" dirty="0" smtClean="0"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fr-FR" b="1" dirty="0" smtClean="0"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fr-FR" sz="27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Gabon 2013</a:t>
            </a:r>
            <a:endParaRPr lang="fr-FR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929198"/>
            <a:ext cx="9144000" cy="1571636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solidFill>
                  <a:srgbClr val="FFC000"/>
                </a:solidFill>
                <a:latin typeface="Arial Black" pitchFamily="34" charset="0"/>
              </a:rPr>
              <a:t>            Mme.   NTOUNTOUME OBAME Colette (I.A)</a:t>
            </a:r>
          </a:p>
          <a:p>
            <a:r>
              <a:rPr lang="fr-FR" sz="1800" b="1" dirty="0" smtClean="0">
                <a:solidFill>
                  <a:srgbClr val="FFC000"/>
                </a:solidFill>
                <a:latin typeface="Arial Black" pitchFamily="34" charset="0"/>
              </a:rPr>
              <a:t> Mrs. OUSSOU Max Auguste (I.A) </a:t>
            </a:r>
          </a:p>
          <a:p>
            <a:r>
              <a:rPr lang="fr-FR" sz="1800" b="1" dirty="0" smtClean="0">
                <a:solidFill>
                  <a:srgbClr val="FFC000"/>
                </a:solidFill>
                <a:latin typeface="Arial Black" pitchFamily="34" charset="0"/>
              </a:rPr>
              <a:t>  KOUMBA Joseph (I.A)</a:t>
            </a:r>
            <a:endParaRPr lang="fr-FR" sz="1800" b="1" dirty="0">
              <a:solidFill>
                <a:srgbClr val="FFC000"/>
              </a:solidFill>
            </a:endParaRPr>
          </a:p>
          <a:p>
            <a:r>
              <a:rPr lang="fr-FR" sz="1800" b="1" dirty="0" smtClean="0">
                <a:solidFill>
                  <a:srgbClr val="FFC000"/>
                </a:solidFill>
              </a:rPr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712968" cy="5688632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C000"/>
                </a:solidFill>
              </a:rPr>
              <a:t>2.1 Les obligations de Notification de non-conformité</a:t>
            </a:r>
          </a:p>
          <a:p>
            <a:endParaRPr lang="fr-FR" dirty="0" smtClean="0">
              <a:solidFill>
                <a:srgbClr val="FFC000"/>
              </a:solidFill>
            </a:endParaRPr>
          </a:p>
          <a:p>
            <a:pPr algn="l"/>
            <a:r>
              <a:rPr lang="fr-FR" dirty="0" smtClean="0">
                <a:solidFill>
                  <a:schemeClr val="bg1"/>
                </a:solidFill>
              </a:rPr>
              <a:t>L’ONPV gabonaise assure à travers les brigades de contrôle des denrées et du service de la production et de la protection des végétaux, les inspections (aux importations et exportations) et l’établissement de certificats phytosanitaires; ce sur la base des textes réglementaires en vigueurs.</a:t>
            </a:r>
          </a:p>
          <a:p>
            <a:pPr algn="l"/>
            <a:endParaRPr lang="fr-FR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424936" cy="4946104"/>
          </a:xfrm>
        </p:spPr>
        <p:txBody>
          <a:bodyPr>
            <a:normAutofit/>
          </a:bodyPr>
          <a:lstStyle/>
          <a:p>
            <a:pPr algn="l"/>
            <a:endParaRPr lang="fr-FR" dirty="0" smtClean="0">
              <a:solidFill>
                <a:schemeClr val="bg1"/>
              </a:solidFill>
            </a:endParaRPr>
          </a:p>
          <a:p>
            <a:pPr algn="l"/>
            <a:endParaRPr lang="fr-FR" dirty="0" smtClean="0">
              <a:solidFill>
                <a:schemeClr val="bg1"/>
              </a:solidFill>
            </a:endParaRPr>
          </a:p>
          <a:p>
            <a:pPr algn="l"/>
            <a:r>
              <a:rPr lang="fr-FR" sz="3600" dirty="0" smtClean="0">
                <a:solidFill>
                  <a:schemeClr val="bg1"/>
                </a:solidFill>
              </a:rPr>
              <a:t>A ce jour, l’ONPV n’a encore édité de Notifications mais elle en a reçu de certains pays à l’exemple de l’Afrique du sud et de l ’Espagne .</a:t>
            </a:r>
          </a:p>
          <a:p>
            <a:pPr algn="l"/>
            <a:r>
              <a:rPr lang="fr-FR" sz="3600" dirty="0" smtClean="0">
                <a:solidFill>
                  <a:schemeClr val="bg1"/>
                </a:solidFill>
              </a:rPr>
              <a:t>Elle n’a non plus fait l’objet de litiges jusqu’ici.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96944" cy="5045496"/>
          </a:xfrm>
        </p:spPr>
        <p:txBody>
          <a:bodyPr>
            <a:noAutofit/>
          </a:bodyPr>
          <a:lstStyle/>
          <a:p>
            <a:pPr marL="0" lvl="1" algn="l"/>
            <a:r>
              <a:rPr lang="fr-F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Contraintes </a:t>
            </a:r>
          </a:p>
          <a:p>
            <a:pPr marL="0" lvl="1" algn="l"/>
            <a:endParaRPr lang="fr-FR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l"/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contraintes de l’ONPV sont multiples:</a:t>
            </a:r>
          </a:p>
          <a:p>
            <a:pPr marL="0" lvl="1" algn="l"/>
            <a:endParaRPr lang="fr-F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l">
              <a:buFontTx/>
              <a:buChar char="-"/>
            </a:pP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Manque de moyens matériels;</a:t>
            </a:r>
          </a:p>
          <a:p>
            <a:pPr marL="0" lvl="1" algn="l">
              <a:buFontTx/>
              <a:buChar char="-"/>
            </a:pP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Manque de personnel spécialisé;</a:t>
            </a:r>
          </a:p>
          <a:p>
            <a:pPr marL="0" lvl="1" algn="l">
              <a:buFontTx/>
              <a:buChar char="-"/>
            </a:pP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Manque d’infrastructures;</a:t>
            </a:r>
          </a:p>
          <a:p>
            <a:pPr marL="0" lvl="1" algn="l">
              <a:buFontTx/>
              <a:buChar char="-"/>
            </a:pP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Une insuffisance en matière de législation et réglementation;</a:t>
            </a:r>
          </a:p>
          <a:p>
            <a:pPr marL="0" lvl="1" algn="l">
              <a:buFontTx/>
              <a:buChar char="-"/>
            </a:pP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manque de moyen financier</a:t>
            </a:r>
          </a:p>
          <a:p>
            <a:pPr marL="0" lvl="1" algn="l"/>
            <a:endParaRPr lang="fr-F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l">
              <a:buFontTx/>
              <a:buChar char="-"/>
            </a:pPr>
            <a:endParaRPr lang="fr-F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l"/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1" algn="l"/>
            <a:r>
              <a:rPr lang="fr-F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04665"/>
            <a:ext cx="88204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fr-F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 Le niveau d’application de la Notification de non-conformité de l’ONPV gabonaise</a:t>
            </a:r>
          </a:p>
          <a:p>
            <a:pPr lvl="1" indent="-457200"/>
            <a:endParaRPr lang="fr-FR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nombreuses  contraintes évoquées plus haut font que l’ONPV demeure impuissante et inactive face aux problèmes phytosanitaires en général et  de Notification de non - conformité en particulier. </a:t>
            </a:r>
          </a:p>
          <a:p>
            <a:pPr lvl="1" indent="-457200"/>
            <a:endParaRPr lang="fr-F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endParaRPr lang="fr-FR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/>
            <a:r>
              <a:rPr lang="fr-F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639944" cy="5976664"/>
          </a:xfrm>
        </p:spPr>
        <p:txBody>
          <a:bodyPr>
            <a:normAutofit fontScale="92500" lnSpcReduction="10000"/>
          </a:bodyPr>
          <a:lstStyle/>
          <a:p>
            <a:pPr lvl="0" algn="just">
              <a:buClr>
                <a:srgbClr val="FFC000"/>
              </a:buClr>
            </a:pP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3.Perspectives</a:t>
            </a:r>
          </a:p>
          <a:p>
            <a:pPr lvl="0" algn="just">
              <a:buClr>
                <a:srgbClr val="FFC000"/>
              </a:buClr>
            </a:pPr>
            <a:endParaRPr lang="fr-FR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Clr>
                <a:srgbClr val="FFC000"/>
              </a:buClr>
              <a:buFont typeface="Wingdings" pitchFamily="2" charset="2"/>
              <a:buChar char="ü"/>
            </a:pP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Nouvelles missions régaliennes de législation phytosanitaire</a:t>
            </a:r>
          </a:p>
          <a:p>
            <a:pPr lvl="0" algn="l">
              <a:buFont typeface="Wingdings" pitchFamily="2" charset="2"/>
              <a:buChar char="§"/>
            </a:pPr>
            <a:r>
              <a:rPr lang="fr-FR" dirty="0" smtClean="0">
                <a:solidFill>
                  <a:schemeClr val="bg1"/>
                </a:solidFill>
              </a:rPr>
              <a:t>La </a:t>
            </a:r>
            <a:r>
              <a:rPr lang="fr-FR" b="1" dirty="0" smtClean="0">
                <a:solidFill>
                  <a:schemeClr val="bg1"/>
                </a:solidFill>
              </a:rPr>
              <a:t>surveillance</a:t>
            </a:r>
            <a:r>
              <a:rPr lang="fr-FR" dirty="0" smtClean="0">
                <a:solidFill>
                  <a:schemeClr val="bg1"/>
                </a:solidFill>
              </a:rPr>
              <a:t> par détection des ennemis des végétaux sur pieds (cultures et flore naturelle), des récoltes et des denrées stockées;</a:t>
            </a:r>
          </a:p>
          <a:p>
            <a:pPr lvl="0" algn="l">
              <a:buFont typeface="Wingdings" pitchFamily="2" charset="2"/>
              <a:buChar char="§"/>
            </a:pPr>
            <a:r>
              <a:rPr lang="fr-FR" dirty="0" smtClean="0">
                <a:solidFill>
                  <a:schemeClr val="bg1"/>
                </a:solidFill>
              </a:rPr>
              <a:t>La </a:t>
            </a:r>
            <a:r>
              <a:rPr lang="fr-FR" b="1" dirty="0" smtClean="0">
                <a:solidFill>
                  <a:schemeClr val="bg1"/>
                </a:solidFill>
              </a:rPr>
              <a:t>préservation</a:t>
            </a:r>
            <a:r>
              <a:rPr lang="fr-FR" dirty="0" smtClean="0">
                <a:solidFill>
                  <a:schemeClr val="bg1"/>
                </a:solidFill>
              </a:rPr>
              <a:t> du territoire national de l’introduction et de la dissémination (à l’intérieur et à l’extérieur du pays) des organismes nuisibles exotiques;</a:t>
            </a:r>
          </a:p>
          <a:p>
            <a:pPr lvl="0" algn="l">
              <a:buFont typeface="Wingdings" pitchFamily="2" charset="2"/>
              <a:buChar char="§"/>
            </a:pPr>
            <a:r>
              <a:rPr lang="fr-FR" dirty="0" smtClean="0">
                <a:solidFill>
                  <a:schemeClr val="bg1"/>
                </a:solidFill>
              </a:rPr>
              <a:t>La lutte contre les ennemis des cultures (lutte individuelle et/ou collective</a:t>
            </a:r>
            <a:r>
              <a:rPr lang="fr-FR" sz="2400" dirty="0" smtClean="0">
                <a:solidFill>
                  <a:schemeClr val="bg1"/>
                </a:solidFill>
              </a:rPr>
              <a:t>);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496944" cy="5378152"/>
          </a:xfrm>
        </p:spPr>
        <p:txBody>
          <a:bodyPr/>
          <a:lstStyle/>
          <a:p>
            <a:pPr lvl="0" algn="l">
              <a:buFont typeface="Wingdings" pitchFamily="2" charset="2"/>
              <a:buChar char="§"/>
            </a:pPr>
            <a:r>
              <a:rPr lang="fr-FR" dirty="0" smtClean="0">
                <a:solidFill>
                  <a:schemeClr val="bg1"/>
                </a:solidFill>
              </a:rPr>
              <a:t>Relations internationales en matière de protection des végétaux.</a:t>
            </a:r>
          </a:p>
          <a:p>
            <a:pPr lvl="0" algn="l">
              <a:buFont typeface="Wingdings" pitchFamily="2" charset="2"/>
              <a:buChar char="§"/>
            </a:pPr>
            <a:r>
              <a:rPr lang="fr-FR" dirty="0" smtClean="0">
                <a:solidFill>
                  <a:schemeClr val="bg1"/>
                </a:solidFill>
              </a:rPr>
              <a:t>La gestion des produits agro pharmaceutiques;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 de la Législation phytosanitaire </a:t>
            </a:r>
          </a:p>
          <a:p>
            <a:pPr algn="l"/>
            <a:endParaRPr lang="fr-FR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>
              <a:buClr>
                <a:schemeClr val="bg1"/>
              </a:buClr>
              <a:buFont typeface="Wingdings" pitchFamily="2" charset="2"/>
              <a:buChar char="§"/>
            </a:pPr>
            <a:r>
              <a:rPr lang="fr-FR" dirty="0" smtClean="0"/>
              <a:t> </a:t>
            </a:r>
            <a:r>
              <a:rPr lang="fr-FR" dirty="0" smtClean="0">
                <a:solidFill>
                  <a:schemeClr val="bg1"/>
                </a:solidFill>
              </a:rPr>
              <a:t>élaborer les textes législatifs et réglementaires phytosanitaires;</a:t>
            </a:r>
          </a:p>
          <a:p>
            <a:pPr lvl="0" algn="l">
              <a:buFont typeface="Wingdings" pitchFamily="2" charset="2"/>
              <a:buChar char="§"/>
            </a:pPr>
            <a:r>
              <a:rPr lang="fr-FR" dirty="0" smtClean="0">
                <a:solidFill>
                  <a:schemeClr val="bg1"/>
                </a:solidFill>
              </a:rPr>
              <a:t> suivre l’application des accords et conventions internationales relatifs aux activités de protection de végétaux  et de Notification de non- conformité ;</a:t>
            </a:r>
          </a:p>
          <a:p>
            <a:pPr lvl="0" algn="l">
              <a:buFont typeface="Wingdings" pitchFamily="2" charset="2"/>
              <a:buChar char="§"/>
            </a:pPr>
            <a:r>
              <a:rPr lang="fr-FR" dirty="0" smtClean="0">
                <a:solidFill>
                  <a:schemeClr val="bg1"/>
                </a:solidFill>
              </a:rPr>
              <a:t> délivrer des certificats phytosanitaires, des autorisations d’importation et d’exportation de végétaux et leurs produits.</a:t>
            </a:r>
            <a:endParaRPr lang="fr-FR" dirty="0" smtClean="0"/>
          </a:p>
          <a:p>
            <a:pPr algn="l"/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</a:pPr>
            <a:endParaRPr lang="fr-FR" sz="2400" dirty="0" smtClean="0"/>
          </a:p>
          <a:p>
            <a:pPr lvl="0" algn="just">
              <a:buClr>
                <a:schemeClr val="bg1"/>
              </a:buClr>
            </a:pPr>
            <a:endParaRPr lang="fr-FR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bg1"/>
                </a:solidFill>
              </a:rPr>
              <a:t> faire appliquer </a:t>
            </a:r>
            <a:r>
              <a:rPr lang="fr-FR" sz="2800" b="1" dirty="0" smtClean="0">
                <a:solidFill>
                  <a:schemeClr val="bg1"/>
                </a:solidFill>
              </a:rPr>
              <a:t>la réglementation en matière d’introduction et de circulation </a:t>
            </a:r>
            <a:r>
              <a:rPr lang="fr-FR" sz="2800" dirty="0" smtClean="0">
                <a:solidFill>
                  <a:schemeClr val="bg1"/>
                </a:solidFill>
              </a:rPr>
              <a:t>des végétaux, produits agricoles ainsi que des pesticides ou toutes substances chimiques d’effets équivalents à usage agricole ou domestique ;</a:t>
            </a:r>
          </a:p>
          <a:p>
            <a:pPr lvl="0" algn="l"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bg1"/>
                </a:solidFill>
              </a:rPr>
              <a:t> assurer la </a:t>
            </a:r>
            <a:r>
              <a:rPr lang="fr-FR" sz="2800" b="1" dirty="0" smtClean="0">
                <a:solidFill>
                  <a:schemeClr val="bg1"/>
                </a:solidFill>
              </a:rPr>
              <a:t>quarantaine des plantes</a:t>
            </a:r>
            <a:r>
              <a:rPr lang="fr-FR" sz="2800" dirty="0" smtClean="0">
                <a:solidFill>
                  <a:schemeClr val="bg1"/>
                </a:solidFill>
              </a:rPr>
              <a:t> et des parties de plante introduites ;</a:t>
            </a:r>
          </a:p>
          <a:p>
            <a:pPr lvl="0" algn="l"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bg1"/>
                </a:solidFill>
              </a:rPr>
              <a:t>  </a:t>
            </a:r>
            <a:r>
              <a:rPr lang="fr-FR" sz="2800" b="1" dirty="0" smtClean="0">
                <a:solidFill>
                  <a:schemeClr val="bg1"/>
                </a:solidFill>
              </a:rPr>
              <a:t>participer aux activités des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organismes internationaux</a:t>
            </a:r>
            <a:r>
              <a:rPr lang="fr-FR" sz="2800" dirty="0" smtClean="0">
                <a:solidFill>
                  <a:schemeClr val="bg1"/>
                </a:solidFill>
              </a:rPr>
              <a:t> de réglementation phytosanitaires ;</a:t>
            </a:r>
          </a:p>
          <a:p>
            <a:pPr lvl="0" algn="l"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bg1"/>
                </a:solidFill>
              </a:rPr>
              <a:t> faire appliquer conformément aux textes en vigueur </a:t>
            </a:r>
            <a:r>
              <a:rPr lang="fr-FR" sz="2800" b="1" dirty="0" smtClean="0">
                <a:solidFill>
                  <a:schemeClr val="bg1"/>
                </a:solidFill>
              </a:rPr>
              <a:t>la réglementation relative à la protection des végétaux.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l"/>
            <a:endParaRPr lang="fr-FR" sz="3000" b="1" dirty="0" smtClean="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</a:pPr>
            <a:endParaRPr lang="fr-FR" sz="2400" dirty="0" smtClean="0"/>
          </a:p>
          <a:p>
            <a:pPr lvl="0" algn="just">
              <a:buClr>
                <a:schemeClr val="bg1"/>
              </a:buClr>
            </a:pPr>
            <a:endParaRPr lang="fr-FR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136904" cy="5832648"/>
          </a:xfrm>
        </p:spPr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Conclusion</a:t>
            </a:r>
          </a:p>
          <a:p>
            <a:endParaRPr lang="fr-FR" dirty="0" smtClean="0">
              <a:solidFill>
                <a:srgbClr val="FFC000"/>
              </a:solidFill>
            </a:endParaRPr>
          </a:p>
          <a:p>
            <a:r>
              <a:rPr lang="fr-FR" dirty="0" smtClean="0"/>
              <a:t>Pour être compétitif sur le marché international, il est nécessaire que le Gabon soit en mesure d’appliquer et de faire appliquer la norme sur la Notification de non-conformité.</a:t>
            </a:r>
          </a:p>
          <a:p>
            <a:r>
              <a:rPr lang="fr-FR" dirty="0" smtClean="0"/>
              <a:t>Il ya donc ici un besoin pressant de renforcement de capacités technique, infrastructurelle, matérielle et financière à solutionner 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928934"/>
            <a:ext cx="9144000" cy="1000132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uhaus 93" pitchFamily="82" charset="0"/>
              </a:rPr>
              <a:t>Merci de votre attention!</a:t>
            </a:r>
            <a:endParaRPr lang="fr-FR" sz="5400" dirty="0">
              <a:solidFill>
                <a:srgbClr val="FFC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2EF24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Plan de l’exposé</a:t>
            </a:r>
            <a:endParaRPr lang="fr-FR" dirty="0">
              <a:solidFill>
                <a:srgbClr val="2EF24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marL="457200" indent="-457200" algn="l"/>
            <a:r>
              <a:rPr lang="fr-F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Présentation du Gabon</a:t>
            </a:r>
          </a:p>
          <a:p>
            <a:pPr marL="457200" indent="-457200" algn="l"/>
            <a:r>
              <a:rPr lang="fr-F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Cadre législatif réglémentaire</a:t>
            </a:r>
          </a:p>
          <a:p>
            <a:pPr marL="457200" indent="-457200" algn="l"/>
            <a:r>
              <a:rPr lang="fr-F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Cadre  Institutionnel  </a:t>
            </a:r>
          </a:p>
          <a:p>
            <a:pPr marL="457200" indent="-457200" algn="l"/>
            <a:endParaRPr lang="fr-FR" sz="2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/>
            <a:r>
              <a:rPr lang="fr-F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Portail phytosanitaire au Gabon</a:t>
            </a:r>
            <a:endParaRPr lang="fr-FR" sz="2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indent="-457200" algn="l"/>
            <a:r>
              <a:rPr lang="fr-F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Obligations de Notification de non-conformité</a:t>
            </a:r>
          </a:p>
          <a:p>
            <a:pPr lvl="1" indent="-457200" algn="l"/>
            <a:r>
              <a:rPr lang="fr-F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Contraintes </a:t>
            </a:r>
          </a:p>
          <a:p>
            <a:pPr lvl="1" indent="-457200" algn="l"/>
            <a:r>
              <a:rPr lang="fr-F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 Le niveau d’application de la Notification de non-conformité de l’ONPV gabonaise  </a:t>
            </a:r>
          </a:p>
          <a:p>
            <a:pPr marL="457200" indent="-457200" algn="l"/>
            <a:r>
              <a:rPr lang="fr-F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Perspectives  </a:t>
            </a:r>
          </a:p>
          <a:p>
            <a:pPr marL="457200" indent="-457200" algn="l"/>
            <a:r>
              <a:rPr lang="fr-F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  <a:p>
            <a:pPr marL="457200" indent="-457200" algn="l"/>
            <a:endParaRPr lang="fr-F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4214810" cy="1255735"/>
          </a:xfrm>
        </p:spPr>
        <p:txBody>
          <a:bodyPr>
            <a:normAutofit/>
          </a:bodyPr>
          <a:lstStyle/>
          <a:p>
            <a:pPr algn="l"/>
            <a:r>
              <a:rPr lang="fr-FR" sz="5400" dirty="0" smtClean="0">
                <a:solidFill>
                  <a:srgbClr val="2EF24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Le Gabon</a:t>
            </a:r>
            <a:endParaRPr lang="fr-FR" sz="5400" dirty="0">
              <a:solidFill>
                <a:srgbClr val="2EF24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Image 4" descr="C:\Users\central\Desktop\K.J\carte province du Gabo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500042"/>
            <a:ext cx="471490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us-titre 3"/>
          <p:cNvSpPr txBox="1">
            <a:spLocks/>
          </p:cNvSpPr>
          <p:nvPr/>
        </p:nvSpPr>
        <p:spPr>
          <a:xfrm>
            <a:off x="0" y="4143380"/>
            <a:ext cx="2428860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3"/>
          <p:cNvSpPr txBox="1">
            <a:spLocks/>
          </p:cNvSpPr>
          <p:nvPr/>
        </p:nvSpPr>
        <p:spPr>
          <a:xfrm>
            <a:off x="0" y="4572008"/>
            <a:ext cx="9144000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baseline="0" dirty="0" smtClean="0">
                <a:solidFill>
                  <a:srgbClr val="FFC000"/>
                </a:solidFill>
              </a:rPr>
              <a:t>Situation:</a:t>
            </a:r>
            <a:r>
              <a:rPr lang="fr-FR" sz="3200" b="1" dirty="0" smtClean="0">
                <a:solidFill>
                  <a:srgbClr val="FFC000"/>
                </a:solidFill>
              </a:rPr>
              <a:t> </a:t>
            </a:r>
            <a:r>
              <a:rPr lang="fr-FR" sz="3200" dirty="0" smtClean="0">
                <a:solidFill>
                  <a:schemeClr val="bg1"/>
                </a:solidFill>
              </a:rPr>
              <a:t>Centre Ouest de l’Afrique à cheval sur l’équateur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us-titre 3"/>
          <p:cNvSpPr txBox="1">
            <a:spLocks/>
          </p:cNvSpPr>
          <p:nvPr/>
        </p:nvSpPr>
        <p:spPr>
          <a:xfrm>
            <a:off x="0" y="5072074"/>
            <a:ext cx="9144000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Superficie: 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267 667 km</a:t>
            </a:r>
            <a:r>
              <a:rPr lang="fr-FR" sz="3200" baseline="30000" dirty="0" smtClean="0">
                <a:solidFill>
                  <a:schemeClr val="bg1"/>
                </a:solidFill>
              </a:rPr>
              <a:t>2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4214810" cy="1255735"/>
          </a:xfrm>
        </p:spPr>
        <p:txBody>
          <a:bodyPr>
            <a:normAutofit/>
          </a:bodyPr>
          <a:lstStyle/>
          <a:p>
            <a:pPr algn="l"/>
            <a:r>
              <a:rPr lang="fr-FR" sz="5400" dirty="0" smtClean="0">
                <a:solidFill>
                  <a:srgbClr val="2EF24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Le Gabon</a:t>
            </a:r>
            <a:endParaRPr lang="fr-FR" sz="5400" dirty="0">
              <a:solidFill>
                <a:srgbClr val="2EF24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Sous-titre 3"/>
          <p:cNvSpPr txBox="1">
            <a:spLocks/>
          </p:cNvSpPr>
          <p:nvPr/>
        </p:nvSpPr>
        <p:spPr>
          <a:xfrm>
            <a:off x="0" y="1340768"/>
            <a:ext cx="8429652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Capitale politique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fr-FR" sz="3200" dirty="0" smtClean="0">
                <a:solidFill>
                  <a:schemeClr val="bg1"/>
                </a:solidFill>
              </a:rPr>
              <a:t>Libreville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dirty="0" smtClean="0">
                <a:solidFill>
                  <a:srgbClr val="FFC000"/>
                </a:solidFill>
              </a:rPr>
              <a:t>Capitale économique: </a:t>
            </a:r>
            <a:r>
              <a:rPr lang="fr-FR" sz="3200" b="1" dirty="0" smtClean="0">
                <a:solidFill>
                  <a:schemeClr val="bg1"/>
                </a:solidFill>
              </a:rPr>
              <a:t>Port- gentil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dirty="0" smtClean="0">
                <a:solidFill>
                  <a:srgbClr val="FFC000"/>
                </a:solidFill>
              </a:rPr>
              <a:t>Population</a:t>
            </a:r>
            <a:r>
              <a:rPr lang="fr-FR" sz="3200" dirty="0" smtClean="0">
                <a:solidFill>
                  <a:srgbClr val="FFC000"/>
                </a:solidFill>
              </a:rPr>
              <a:t> </a:t>
            </a:r>
            <a:r>
              <a:rPr lang="fr-FR" sz="3200" dirty="0" smtClean="0">
                <a:solidFill>
                  <a:schemeClr val="bg1"/>
                </a:solidFill>
              </a:rPr>
              <a:t> 1 534300 habitants en 2011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32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3200" dirty="0" smtClean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924944"/>
            <a:ext cx="6678488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endParaRPr lang="fr-FR" sz="3200" b="1" dirty="0" smtClean="0">
              <a:solidFill>
                <a:srgbClr val="FFC000"/>
              </a:solidFill>
            </a:endParaRPr>
          </a:p>
          <a:p>
            <a:pPr algn="just">
              <a:spcBef>
                <a:spcPct val="20000"/>
              </a:spcBef>
            </a:pPr>
            <a:endParaRPr lang="fr-FR" sz="32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fr-FR" sz="3200" dirty="0" smtClean="0">
                <a:solidFill>
                  <a:schemeClr val="bg1"/>
                </a:solidFill>
              </a:rPr>
              <a:t>Membre de la CIPV depuis le 23 Avril 2008, le Gabon se doit de respecter à</a:t>
            </a:r>
          </a:p>
          <a:p>
            <a:pPr algn="just">
              <a:spcBef>
                <a:spcPct val="20000"/>
              </a:spcBef>
            </a:pPr>
            <a:r>
              <a:rPr lang="fr-FR" sz="3200" dirty="0" smtClean="0">
                <a:solidFill>
                  <a:schemeClr val="bg1"/>
                </a:solidFill>
              </a:rPr>
              <a:t>l’instar des autres pays, les dispositions de cette institution.                  </a:t>
            </a:r>
          </a:p>
          <a:p>
            <a:pPr algn="just">
              <a:spcBef>
                <a:spcPct val="20000"/>
              </a:spcBef>
            </a:pPr>
            <a:endParaRPr lang="fr-FR" sz="3200" dirty="0" smtClean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</a:pPr>
            <a:endParaRPr lang="fr-FR" sz="3200" dirty="0" smtClean="0">
              <a:solidFill>
                <a:schemeClr val="bg1"/>
              </a:solidFill>
            </a:endParaRPr>
          </a:p>
          <a:p>
            <a:pPr lvl="0" algn="just">
              <a:spcBef>
                <a:spcPct val="20000"/>
              </a:spcBef>
              <a:defRPr/>
            </a:pPr>
            <a:endParaRPr lang="fr-FR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260649"/>
            <a:ext cx="7686600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fr-FR" sz="29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1.1. Environnement législatif et réglementaire</a:t>
            </a:r>
          </a:p>
          <a:p>
            <a:pPr algn="just"/>
            <a:r>
              <a:rPr lang="fr-FR" sz="2400" b="1" dirty="0" smtClean="0"/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Les textes en vigueur dans le domaine phytosanitaire et de contrôle de qualité des denrées  sont les suivants : </a:t>
            </a:r>
          </a:p>
          <a:p>
            <a:pPr algn="just"/>
            <a:endParaRPr lang="fr-FR" sz="2800" b="1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fr-FR" sz="2800" b="1" dirty="0" smtClean="0">
                <a:solidFill>
                  <a:schemeClr val="bg1"/>
                </a:solidFill>
              </a:rPr>
              <a:t>Loi 21/63 du 31/05 1963 portant Code Pénal  ;</a:t>
            </a:r>
          </a:p>
          <a:p>
            <a:pPr lvl="0" algn="just"/>
            <a:endParaRPr lang="fr-FR" sz="2800" b="1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fr-FR" sz="2800" b="1" dirty="0" smtClean="0">
                <a:solidFill>
                  <a:schemeClr val="bg1"/>
                </a:solidFill>
              </a:rPr>
              <a:t>Décret 0011/PR /MAEDR portant attributions et réorganisation du Ministère de l’Agriculture, de l’Elevage et du développement Rural</a:t>
            </a:r>
          </a:p>
          <a:p>
            <a:pPr lvl="0" algn="just"/>
            <a:endParaRPr lang="fr-FR" sz="2800" b="1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fr-FR" sz="2800" b="1" dirty="0" smtClean="0">
                <a:solidFill>
                  <a:schemeClr val="bg1"/>
                </a:solidFill>
              </a:rPr>
              <a:t> Loi 7/77 de la 15/12/77 portant institution d’une police phytosanitaire en République Gabonaise ;</a:t>
            </a:r>
          </a:p>
          <a:p>
            <a:pPr lvl="0" algn="just"/>
            <a:endParaRPr lang="fr-FR" sz="2800" b="1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endParaRPr lang="fr-FR" sz="2800" b="1" dirty="0" smtClean="0">
              <a:solidFill>
                <a:srgbClr val="FFC000"/>
              </a:solidFill>
            </a:endParaRPr>
          </a:p>
          <a:p>
            <a:pPr marL="457200" indent="-457200"/>
            <a:endParaRPr lang="fr-F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0"/>
            <a:ext cx="799288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fr-FR" sz="3200" b="1" dirty="0" smtClean="0">
                <a:solidFill>
                  <a:schemeClr val="bg1"/>
                </a:solidFill>
              </a:rPr>
              <a:t>L’ordonnance 50/78 du 21/08/78 portant contrôle de la qualité des produits, denrées alimentaires et répression des fraudes ;</a:t>
            </a:r>
          </a:p>
          <a:p>
            <a:pPr lvl="0" algn="just"/>
            <a:endParaRPr lang="fr-FR" sz="3200" b="1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fr-FR" sz="3200" b="1" dirty="0" smtClean="0">
                <a:solidFill>
                  <a:schemeClr val="bg1"/>
                </a:solidFill>
              </a:rPr>
              <a:t>Arrêté N°00340/MAEDR/IG du 20/07/99 portant fixation des frais et des amandes relatifs au contrôle des denrées alimentaires et phytosanitaires en République Gabonaise;</a:t>
            </a:r>
          </a:p>
          <a:p>
            <a:pPr lvl="0" algn="just"/>
            <a:endParaRPr lang="fr-FR" sz="3200" b="1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fr-FR" sz="3200" b="1" dirty="0" smtClean="0">
                <a:solidFill>
                  <a:schemeClr val="bg1"/>
                </a:solidFill>
              </a:rPr>
              <a:t>Le Décret N°294/PR/MAEPDR du 30/06/2010portant attributions et réorganisation du Ministère de l’Agriculture, de l’Elevage , de la Pêche et du Développement rural</a:t>
            </a:r>
          </a:p>
          <a:p>
            <a:pPr lvl="0" algn="just"/>
            <a:endParaRPr lang="fr-FR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8892480" cy="6597352"/>
          </a:xfrm>
        </p:spPr>
        <p:txBody>
          <a:bodyPr>
            <a:normAutofit lnSpcReduction="10000"/>
          </a:bodyPr>
          <a:lstStyle/>
          <a:p>
            <a:pPr lvl="1" indent="-457200" algn="l"/>
            <a:r>
              <a:rPr lang="fr-F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1.2.Cadre institutionnel  </a:t>
            </a:r>
          </a:p>
          <a:p>
            <a:pPr marL="457200" indent="-457200" algn="l"/>
            <a:r>
              <a:rPr lang="fr-FR" b="1" dirty="0" smtClean="0">
                <a:solidFill>
                  <a:schemeClr val="bg1"/>
                </a:solidFill>
              </a:rPr>
              <a:t>Les structures impliquées dans l’organisation et l’exécution des activités de l’ONPV gabonaise sont:    </a:t>
            </a:r>
            <a:endParaRPr lang="fr-FR" dirty="0" smtClean="0">
              <a:solidFill>
                <a:schemeClr val="bg1"/>
              </a:solidFill>
            </a:endParaRPr>
          </a:p>
          <a:p>
            <a:pPr lvl="0" algn="l">
              <a:buFontTx/>
              <a:buChar char="-"/>
            </a:pP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services administratifs :</a:t>
            </a:r>
            <a:r>
              <a:rPr lang="fr-FR" dirty="0" smtClean="0">
                <a:solidFill>
                  <a:schemeClr val="bg1"/>
                </a:solidFill>
              </a:rPr>
              <a:t> </a:t>
            </a:r>
            <a:endParaRPr lang="fr-FR" b="1" dirty="0" smtClean="0">
              <a:solidFill>
                <a:schemeClr val="bg1"/>
              </a:solidFill>
            </a:endParaRPr>
          </a:p>
          <a:p>
            <a:pPr lvl="0" algn="l">
              <a:buFontTx/>
              <a:buChar char="-"/>
            </a:pPr>
            <a:r>
              <a:rPr lang="fr-FR" b="1" dirty="0" smtClean="0">
                <a:solidFill>
                  <a:schemeClr val="bg1"/>
                </a:solidFill>
              </a:rPr>
              <a:t> La Direction Générale de l’Agriculture,</a:t>
            </a:r>
          </a:p>
          <a:p>
            <a:pPr lvl="0" algn="l">
              <a:buFontTx/>
              <a:buChar char="-"/>
            </a:pPr>
            <a:r>
              <a:rPr lang="fr-FR" b="1" dirty="0" smtClean="0">
                <a:solidFill>
                  <a:schemeClr val="bg1"/>
                </a:solidFill>
              </a:rPr>
              <a:t> La Direction Générale de l’Elevage </a:t>
            </a:r>
          </a:p>
          <a:p>
            <a:pPr lvl="0" algn="l">
              <a:buFontTx/>
              <a:buChar char="-"/>
            </a:pPr>
            <a:r>
              <a:rPr lang="fr-FR" b="1" dirty="0" smtClean="0">
                <a:solidFill>
                  <a:schemeClr val="bg1"/>
                </a:solidFill>
              </a:rPr>
              <a:t> La Direction Générale de la pêche</a:t>
            </a:r>
          </a:p>
          <a:p>
            <a:pPr lvl="0" algn="l">
              <a:buFontTx/>
              <a:buChar char="-"/>
            </a:pPr>
            <a:r>
              <a:rPr lang="fr-FR" b="1" dirty="0" smtClean="0">
                <a:solidFill>
                  <a:schemeClr val="bg1"/>
                </a:solidFill>
              </a:rPr>
              <a:t>La Direction Générale du développement Rural</a:t>
            </a:r>
          </a:p>
          <a:p>
            <a:pPr lvl="0" algn="l">
              <a:buFontTx/>
              <a:buChar char="-"/>
            </a:pPr>
            <a:r>
              <a:rPr lang="fr-FR" b="1" dirty="0" smtClean="0">
                <a:solidFill>
                  <a:schemeClr val="bg1"/>
                </a:solidFill>
              </a:rPr>
              <a:t> Le Service de la Production et de la Protection des Végétaux</a:t>
            </a:r>
          </a:p>
          <a:p>
            <a:pPr lvl="0" algn="l">
              <a:buFontTx/>
              <a:buChar char="-"/>
            </a:pPr>
            <a:r>
              <a:rPr lang="fr-FR" b="1" dirty="0" smtClean="0">
                <a:solidFill>
                  <a:schemeClr val="bg1"/>
                </a:solidFill>
              </a:rPr>
              <a:t> Les brigades de contrôle phytosanitaire</a:t>
            </a:r>
          </a:p>
          <a:p>
            <a:pPr lvl="0" algn="l">
              <a:buFontTx/>
              <a:buChar char="-"/>
            </a:pPr>
            <a:endParaRPr lang="fr-FR" b="1" dirty="0" smtClean="0">
              <a:solidFill>
                <a:schemeClr val="bg1"/>
              </a:solidFill>
            </a:endParaRPr>
          </a:p>
          <a:p>
            <a:pPr marL="457200" indent="-457200" algn="l"/>
            <a:endParaRPr lang="fr-FR" sz="2000" b="1" dirty="0" smtClean="0"/>
          </a:p>
          <a:p>
            <a:pPr marL="457200" indent="-457200" algn="l"/>
            <a:endParaRPr lang="fr-F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692696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F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structures de recherche:</a:t>
            </a:r>
          </a:p>
          <a:p>
            <a:pPr lvl="0"/>
            <a:endParaRPr lang="fr-F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Centre d’Introduction, d’Adaptation et de Multiplication du matériel végétal( CIAM ) qui abrite le laboratoire de défense de cultures</a:t>
            </a:r>
          </a:p>
          <a:p>
            <a:pPr lvl="0"/>
            <a:endParaRPr lang="fr-F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L’Institut </a:t>
            </a: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Recherche Agronomique et Forestière (IRAF)</a:t>
            </a:r>
          </a:p>
          <a:p>
            <a:pPr lvl="0"/>
            <a:endParaRPr lang="fr-F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fr-F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L’Institut </a:t>
            </a: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Gabonaise d’Appui au Développement (IGAD) …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12968" cy="6048672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FFC000"/>
                </a:solidFill>
              </a:rPr>
              <a:t>2</a:t>
            </a:r>
            <a:r>
              <a:rPr lang="fr-FR" sz="3800" dirty="0" smtClean="0">
                <a:solidFill>
                  <a:srgbClr val="FFC000"/>
                </a:solidFill>
              </a:rPr>
              <a:t>. Le portail Phytosanitaire</a:t>
            </a:r>
          </a:p>
          <a:p>
            <a:pPr algn="l"/>
            <a:endParaRPr lang="fr-FR" sz="3800" dirty="0" smtClean="0">
              <a:solidFill>
                <a:srgbClr val="FFC000"/>
              </a:solidFill>
            </a:endParaRPr>
          </a:p>
          <a:p>
            <a:pPr algn="l"/>
            <a:r>
              <a:rPr lang="fr-FR" sz="3800" dirty="0" smtClean="0">
                <a:solidFill>
                  <a:schemeClr val="bg1"/>
                </a:solidFill>
              </a:rPr>
              <a:t>Le Gabon en tant que membre de la CIPV  à nommé  pour la mise en œuvre des activités de son ONPV pour les questions de notification:</a:t>
            </a:r>
          </a:p>
          <a:p>
            <a:pPr algn="l">
              <a:buFontTx/>
              <a:buChar char="-"/>
            </a:pPr>
            <a:r>
              <a:rPr lang="fr-FR" sz="3800" dirty="0" smtClean="0">
                <a:solidFill>
                  <a:schemeClr val="bg1"/>
                </a:solidFill>
              </a:rPr>
              <a:t>Un point focal national;</a:t>
            </a:r>
          </a:p>
          <a:p>
            <a:pPr algn="l">
              <a:buFontTx/>
              <a:buChar char="-"/>
            </a:pPr>
            <a:r>
              <a:rPr lang="fr-FR" sz="3800" dirty="0" smtClean="0">
                <a:solidFill>
                  <a:schemeClr val="bg1"/>
                </a:solidFill>
              </a:rPr>
              <a:t> trois éditeurs</a:t>
            </a:r>
          </a:p>
          <a:p>
            <a:pPr algn="l">
              <a:buFontTx/>
              <a:buChar char="-"/>
            </a:pPr>
            <a:endParaRPr lang="fr-FR" sz="3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572</Words>
  <Application>Microsoft Office PowerPoint</Application>
  <PresentationFormat>Affichage à l'écran (4:3)</PresentationFormat>
  <Paragraphs>121</Paragraphs>
  <Slides>19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 THEME  Atelier Afrique Centrale des Editeurs du Portail Phytosanitaire International (PPI)  Gabon 2013</vt:lpstr>
      <vt:lpstr>Plan de l’exposé</vt:lpstr>
      <vt:lpstr>Le Gabon</vt:lpstr>
      <vt:lpstr>Le Gabon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Merci de votre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de formation sur les AIV/BADEA Maroc 2011</dc:title>
  <dc:creator>central</dc:creator>
  <cp:lastModifiedBy>Thiombiano</cp:lastModifiedBy>
  <cp:revision>132</cp:revision>
  <dcterms:created xsi:type="dcterms:W3CDTF">2011-09-08T20:56:37Z</dcterms:created>
  <dcterms:modified xsi:type="dcterms:W3CDTF">2013-06-25T16:22:43Z</dcterms:modified>
</cp:coreProperties>
</file>