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7" r:id="rId4"/>
    <p:sldId id="268" r:id="rId5"/>
    <p:sldId id="274" r:id="rId6"/>
    <p:sldId id="276" r:id="rId7"/>
    <p:sldId id="269" r:id="rId8"/>
    <p:sldId id="261" r:id="rId9"/>
    <p:sldId id="262" r:id="rId10"/>
    <p:sldId id="270" r:id="rId11"/>
    <p:sldId id="277" r:id="rId12"/>
    <p:sldId id="259" r:id="rId13"/>
    <p:sldId id="260" r:id="rId14"/>
    <p:sldId id="272" r:id="rId15"/>
    <p:sldId id="273" r:id="rId16"/>
  </p:sldIdLst>
  <p:sldSz cx="9144000" cy="6858000" type="screen4x3"/>
  <p:notesSz cx="6669088" cy="9896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B37"/>
    <a:srgbClr val="CC9900"/>
    <a:srgbClr val="FFE285"/>
    <a:srgbClr val="FFD13F"/>
    <a:srgbClr val="FF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EF2A8-4C86-4B92-97D6-71A34011925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36663"/>
            <a:ext cx="4452938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62679"/>
            <a:ext cx="5335270" cy="3896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6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6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7505D-333A-4E72-B4C3-7F470FA20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8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76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4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2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t" hangingPunct="1"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3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4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05D-333A-4E72-B4C3-7F470FA201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1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81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89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03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5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00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98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6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35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67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35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3A42-F954-4E2D-AF31-6E0A96CC6E99}" type="datetimeFigureOut">
              <a:rPr lang="en-GB" smtClean="0"/>
              <a:t>07/09/2016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DD26-820C-42C8-86B5-059F2E5841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6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nsumer.gov.ua/" TargetMode="External"/><Relationship Id="rId4" Type="http://schemas.openxmlformats.org/officeDocument/2006/relationships/hyperlink" Target="mailto:phyto@consumer.gov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____Microsoft_Word_97_20031.doc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57" y="1484784"/>
            <a:ext cx="84960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Service of Ukraine on Food Safety and Consumer Protection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&amp;Pcy;&amp;rcy;&amp;acy;&amp;pcy;&amp;ocy;&amp;rcy;, &amp;gcy;&amp;iecy;&amp;rcy;&amp;b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5988" y="0"/>
            <a:ext cx="4381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2972489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Phytosanitary 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Security, 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 in Seed Production and Seedling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8747" y="4352406"/>
            <a:ext cx="4894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Directorate of Phytosanitary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9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b="9310"/>
          <a:stretch/>
        </p:blipFill>
        <p:spPr>
          <a:xfrm>
            <a:off x="2016704" y="4701875"/>
            <a:ext cx="2943472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2AEC426-4029-447C-803A-00BB4CBD34E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032669"/>
            <a:ext cx="269979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 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expertise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564372"/>
            <a:ext cx="25717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05" tIns="14605" rIns="14605" bIns="14605" spcCol="127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entomological</a:t>
            </a:r>
            <a:endParaRPr lang="uk-UA" sz="24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3145429"/>
            <a:ext cx="25717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05" tIns="14605" rIns="14605" bIns="14605" spcCol="127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mycological</a:t>
            </a:r>
            <a:endParaRPr lang="uk-UA" sz="24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3716933"/>
            <a:ext cx="25717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05" tIns="14605" rIns="14605" bIns="14605" spcCol="127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bacteriological</a:t>
            </a:r>
            <a:endParaRPr lang="uk-UA" sz="24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316419"/>
            <a:ext cx="25717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05" tIns="14605" rIns="14605" bIns="14605" spcCol="127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virusological</a:t>
            </a:r>
            <a:endParaRPr lang="uk-UA" sz="24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4926138"/>
            <a:ext cx="25717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05" tIns="14605" rIns="14605" bIns="14605" spcCol="127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nematodological</a:t>
            </a:r>
            <a:endParaRPr lang="uk-UA" sz="24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516749"/>
            <a:ext cx="25717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05" tIns="14605" rIns="14605" bIns="14605" spcCol="127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weeds</a:t>
            </a:r>
            <a:endParaRPr lang="uk-UA" sz="24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281724" y="-7214"/>
            <a:ext cx="68580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ahoma" pitchFamily="34" charset="0"/>
                <a:cs typeface="Tahoma" pitchFamily="34" charset="0"/>
              </a:rPr>
              <a:t>Phytosanitary laboratories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668344" y="1988840"/>
            <a:ext cx="471380" cy="483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9744" y="746008"/>
            <a:ext cx="4302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ctr"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tendencies of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phytosanitary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laboratories are directed at: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8908" y="1594916"/>
            <a:ext cx="5445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38200" algn="l"/>
              </a:tabLst>
            </a:pPr>
            <a:r>
              <a:rPr lang="en-US" dirty="0">
                <a:solidFill>
                  <a:srgbClr val="3F3F3F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timely conduction of phytosanitary expertise of controlled samples, seed and planting material samples and other production for identification of species composition of all species of regulated harmful organisms;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8908" y="3209749"/>
            <a:ext cx="5445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38200" algn="l"/>
              </a:tabLst>
            </a:pPr>
            <a:r>
              <a:rPr lang="en-US" dirty="0">
                <a:solidFill>
                  <a:srgbClr val="3F3F3F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studying out species composition, biology and ecology of regulated pests, prognosis of their spread. Conducting of risk harmfulness analysis and decision making concerning quarantine and economic significance of detected organisms;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260648"/>
            <a:ext cx="68580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phytosanitary expertise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24744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Morphological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Isolation method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Serological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(IFA,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IF)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Conventional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and real-time polymerase chain reaction (PCR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1" y="1270841"/>
            <a:ext cx="2285998" cy="3259619"/>
          </a:xfrm>
          <a:prstGeom prst="rect">
            <a:avLst/>
          </a:prstGeom>
        </p:spPr>
      </p:pic>
      <p:pic>
        <p:nvPicPr>
          <p:cNvPr id="2050" name="Picture 2" descr="Фото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8600" y="4014559"/>
            <a:ext cx="3608064" cy="269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9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sp>
        <p:nvSpPr>
          <p:cNvPr id="8" name="AutoShape 13" descr="&amp;Kcy;&amp;acy;&amp;rcy;&amp;tcy;&amp;icy;&amp;ncy;&amp;kcy;&amp;icy; &amp;pcy;&amp;ocy; &amp;zcy;&amp;acy;&amp;pcy;&amp;rcy;&amp;ocy;&amp;scy;&amp;ucy; &amp;acy;&amp;rcy;&amp;acy;&amp;khcy;&amp;icy;&amp;scy;"/>
          <p:cNvSpPr>
            <a:spLocks noChangeAspect="1" noChangeArrowheads="1"/>
          </p:cNvSpPr>
          <p:nvPr/>
        </p:nvSpPr>
        <p:spPr bwMode="auto">
          <a:xfrm>
            <a:off x="163513" y="498455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15" descr="&amp;Kcy;&amp;acy;&amp;rcy;&amp;tcy;&amp;icy;&amp;ncy;&amp;kcy;&amp;icy; &amp;pcy;&amp;ocy; &amp;zcy;&amp;acy;&amp;pcy;&amp;rcy;&amp;ocy;&amp;scy;&amp;ucy; &amp;acy;&amp;rcy;&amp;acy;&amp;khcy;&amp;icy;&amp;scy;"/>
          <p:cNvSpPr>
            <a:spLocks noChangeAspect="1" noChangeArrowheads="1"/>
          </p:cNvSpPr>
          <p:nvPr/>
        </p:nvSpPr>
        <p:spPr bwMode="auto">
          <a:xfrm>
            <a:off x="163513" y="498455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2AEC426-4029-447C-803A-00BB4CBD34E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" name="Picture 3" descr="C:\Users\user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71994"/>
            <a:ext cx="37274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29744" y="82956"/>
            <a:ext cx="8528544" cy="83099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State</a:t>
            </a: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border control and toxicology</a:t>
            </a: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laboratories in </a:t>
            </a:r>
            <a:r>
              <a:rPr lang="en-A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Odessa and </a:t>
            </a:r>
            <a:r>
              <a:rPr lang="en-AU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Uzhhorod</a:t>
            </a:r>
            <a:r>
              <a:rPr lang="en-A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cities</a:t>
            </a:r>
            <a:endParaRPr lang="ru-RU" sz="2400" b="1" cap="all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6591" y="1175242"/>
            <a:ext cx="7025769" cy="2246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research: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Identification of the percentage of an active substance  of pesticides, pesticides above the norm of term of storage;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Identification of unknown pesticides and determination their active substance;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Verification  of seed dipping quality;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Determination the quality of fertilizers.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95145" y="5256341"/>
            <a:ext cx="4552378" cy="132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 in the grain and its products: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pesticides;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Toxic elements;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Mycotoxins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Users\user1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4" y="3682844"/>
            <a:ext cx="3225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" descr="DSC013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7" y="4553950"/>
            <a:ext cx="23574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pic>
        <p:nvPicPr>
          <p:cNvPr id="30" name="Picture 11" descr="Новая папка (2)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85" y="4149079"/>
            <a:ext cx="3960440" cy="25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755576" y="1214438"/>
            <a:ext cx="8388424" cy="1790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The main task of laboratories is production of biological method in plant protection, monitoring for their implementation, quality control of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biologicals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which are received in agriculture, organization and propaganda of achievements in science on minimal pesticide usage.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The laboratory has two shops: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1. Shop on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baktorodentsyd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production;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2. Shop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on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Trichogramma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reproduction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. </a:t>
            </a:r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2" name="Picture 9" descr="DSC062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324860"/>
            <a:ext cx="24288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539552" y="123458"/>
            <a:ext cx="8604448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Laboratory method for biological pest control, plant diseases and weeds</a:t>
            </a:r>
            <a:endParaRPr lang="ru-RU" sz="2400" b="1" cap="all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2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78000"/>
            <a:ext cx="4348235" cy="28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29744" y="-14889"/>
            <a:ext cx="85142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Extension courses for the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inspectors and 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specialists </a:t>
            </a: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of 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laboratories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4" y="1043312"/>
            <a:ext cx="4320000" cy="32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041109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&amp;pcy;&amp;ocy;&amp;lcy;&amp;iecy;-&amp;Ucy;&amp;kcy;&amp;rcy;&amp;acy;&amp;icy;&amp;ncy;&amp;a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991"/>
          <a:stretch/>
        </p:blipFill>
        <p:spPr bwMode="auto">
          <a:xfrm>
            <a:off x="0" y="-14889"/>
            <a:ext cx="913231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629744" y="1780047"/>
            <a:ext cx="828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5109" y="3795230"/>
            <a:ext cx="6215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8232" y="138831"/>
            <a:ext cx="799730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contacts: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en-US" alt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afety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Department of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Security, 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in Seed Production and Seedling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Koloskova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Kyiv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03138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(38044)524-77-07 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Fax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(38044)524-89-02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phyto@consumer.gov.ua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www.consumer.gov.ua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4032" y="1190126"/>
            <a:ext cx="5000628" cy="646331"/>
          </a:xfrm>
          <a:prstGeom prst="rect">
            <a:avLst/>
          </a:prstGeom>
          <a:solidFill>
            <a:srgbClr val="33CC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State Plant Quarantine Service of USSR was set up in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1931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9744" y="2576483"/>
            <a:ext cx="5000627" cy="646331"/>
          </a:xfrm>
          <a:prstGeom prst="rect">
            <a:avLst/>
          </a:prstGeom>
          <a:solidFill>
            <a:srgbClr val="33CC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</a:rPr>
              <a:t>State Plant Quarantine Service of Ukraine was set up in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</a:rPr>
              <a:t>1993</a:t>
            </a:r>
            <a:endParaRPr lang="uk-UA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866" y="4028477"/>
            <a:ext cx="5094384" cy="92333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State Veterinary and Phytosanitary Service of Ukraine was established on 2010-12-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4032" y="215096"/>
            <a:ext cx="851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history of Plant Quarantine and Plant Protection Service foundation</a:t>
            </a:r>
            <a:endParaRPr lang="uk-UA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2506424" y="2015724"/>
            <a:ext cx="682120" cy="4394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2456359" y="3361939"/>
            <a:ext cx="782250" cy="504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673140"/>
            <a:ext cx="5738416" cy="120032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Service of Ukraine on Food Safety and Consumer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was established on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2014-09-1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3442528" y="5133469"/>
            <a:ext cx="682120" cy="4394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flag 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77" y="2189859"/>
            <a:ext cx="3026268" cy="22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6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06977" y="116632"/>
            <a:ext cx="850152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State Service of Ukraine on Food Safety and Consumer Protection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745298"/>
              </p:ext>
            </p:extLst>
          </p:nvPr>
        </p:nvGraphicFramePr>
        <p:xfrm>
          <a:off x="755576" y="1124744"/>
          <a:ext cx="79724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5" imgW="9971224" imgH="7056044" progId="Word.Document.8">
                  <p:embed/>
                </p:oleObj>
              </mc:Choice>
              <mc:Fallback>
                <p:oleObj name="Document" r:id="rId5" imgW="9971224" imgH="70560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24744"/>
                        <a:ext cx="79724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0" y="0"/>
            <a:ext cx="615456" cy="68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acy;&amp;rcy;&amp;tcy;&amp;icy;&amp;ncy;&amp;kcy;&amp;icy; &amp;pcy;&amp;ocy; &amp;zcy;&amp;acy;&amp;pcy;&amp;rcy;&amp;ocy;&amp;scy;&amp;ucy; Departm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F0F2"/>
              </a:clrFrom>
              <a:clrTo>
                <a:srgbClr val="E8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11306"/>
            <a:ext cx="3425371" cy="24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67543" y="116632"/>
            <a:ext cx="85689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Department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Phytosanitary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Security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</a:p>
          <a:p>
            <a:pPr algn="ctr"/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 in Seed Production and Seedling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>
              <a:solidFill>
                <a:srgbClr val="FFCC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12863" y="3886200"/>
          <a:ext cx="6999304" cy="911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9652"/>
                <a:gridCol w="3499652"/>
              </a:tblGrid>
              <a:tr h="455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5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2608576" y="2039063"/>
            <a:ext cx="144016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69631" y="2040138"/>
            <a:ext cx="144016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5577" y="2341538"/>
            <a:ext cx="3905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002060"/>
                </a:solidFill>
              </a:rPr>
              <a:t> Unit </a:t>
            </a:r>
            <a:r>
              <a:rPr lang="en-US" b="1" dirty="0">
                <a:solidFill>
                  <a:srgbClr val="002060"/>
                </a:solidFill>
              </a:rPr>
              <a:t>of Plant Quarantine;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>
                <a:solidFill>
                  <a:srgbClr val="002060"/>
                </a:solidFill>
              </a:rPr>
              <a:t> Unit of Phytosanitary Measures on Border;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>
                <a:solidFill>
                  <a:srgbClr val="002060"/>
                </a:solidFill>
              </a:rPr>
              <a:t> Unit of Plant Protection;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>
                <a:solidFill>
                  <a:srgbClr val="002060"/>
                </a:solidFill>
              </a:rPr>
              <a:t> Sector of Risk Analysis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7656" y="2301537"/>
            <a:ext cx="4391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002060"/>
                </a:solidFill>
              </a:rPr>
              <a:t> Unit </a:t>
            </a:r>
            <a:r>
              <a:rPr lang="en-US" b="1" dirty="0">
                <a:solidFill>
                  <a:srgbClr val="002060"/>
                </a:solidFill>
              </a:rPr>
              <a:t>for Supervision in Seed Production and Seedling;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>
                <a:solidFill>
                  <a:srgbClr val="002060"/>
                </a:solidFill>
              </a:rPr>
              <a:t> Unit for Attestation, Certification and Analysis;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>
                <a:solidFill>
                  <a:srgbClr val="002060"/>
                </a:solidFill>
              </a:rPr>
              <a:t> Sector of Control in the Field of Plant Variety Rights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48" y="1249134"/>
            <a:ext cx="3990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Directorate of Phytosanitary Security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64496" y="12217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400" b="1" dirty="0"/>
              <a:t>Directorate of Control in Seed Production and Seedling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9744" y="4293946"/>
            <a:ext cx="555315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Department of Phytosanitary </a:t>
            </a:r>
            <a:r>
              <a:rPr lang="en-US" sz="2000" b="1" dirty="0" smtClean="0">
                <a:solidFill>
                  <a:srgbClr val="0000FF"/>
                </a:solidFill>
              </a:rPr>
              <a:t>Safety</a:t>
            </a:r>
            <a:r>
              <a:rPr lang="uk-UA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Head</a:t>
            </a:r>
            <a:r>
              <a:rPr lang="ru-RU" sz="2000" b="1" dirty="0" smtClean="0">
                <a:solidFill>
                  <a:srgbClr val="0000FF"/>
                </a:solidFill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b="1" dirty="0" smtClean="0"/>
              <a:t>Deputy </a:t>
            </a:r>
            <a:r>
              <a:rPr lang="en-US" b="1" dirty="0"/>
              <a:t>Director of the Department of</a:t>
            </a:r>
            <a:endParaRPr lang="ru-RU" dirty="0"/>
          </a:p>
          <a:p>
            <a:pPr algn="ctr"/>
            <a:r>
              <a:rPr lang="en-US" b="1" dirty="0"/>
              <a:t>Phytosanitary Security, Control in Seed Production and </a:t>
            </a:r>
            <a:r>
              <a:rPr lang="en-US" b="1" dirty="0" smtClean="0"/>
              <a:t>Seedling - </a:t>
            </a:r>
            <a:r>
              <a:rPr lang="en-US" b="1" dirty="0"/>
              <a:t>Head of Phytosanitary Security </a:t>
            </a:r>
            <a:r>
              <a:rPr lang="en-US" b="1" dirty="0" smtClean="0"/>
              <a:t>Administration - Chief </a:t>
            </a:r>
            <a:r>
              <a:rPr lang="en-US" b="1" dirty="0"/>
              <a:t>State Phytosanitary Inspector of </a:t>
            </a:r>
            <a:r>
              <a:rPr lang="en-US" b="1" dirty="0" smtClean="0"/>
              <a:t>Ukraine</a:t>
            </a:r>
            <a:r>
              <a:rPr lang="uk-UA" b="1" dirty="0" smtClean="0"/>
              <a:t> 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Mr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r>
              <a:rPr lang="en-US" sz="2400" b="1" dirty="0" err="1">
                <a:solidFill>
                  <a:srgbClr val="0000FF"/>
                </a:solidFill>
              </a:rPr>
              <a:t>Andrii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Chelombitko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0" y="-14889"/>
            <a:ext cx="615456" cy="6872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9744" y="0"/>
            <a:ext cx="85142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offices of territorial  authorities, which are responsible for implementation of </a:t>
            </a: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 Policy 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field of plant quarantine and protection</a:t>
            </a:r>
            <a:endParaRPr lang="ru-RU" sz="2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25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Directorates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 Safety in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endParaRPr lang="en-US" sz="2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ukraineunderattack.org/wp-content/uploads/2015/05/under_att_870_map3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1F0E7"/>
              </a:clrFrom>
              <a:clrTo>
                <a:srgbClr val="F1F0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23462" r="36277" b="12101"/>
          <a:stretch/>
        </p:blipFill>
        <p:spPr bwMode="auto">
          <a:xfrm>
            <a:off x="2195736" y="1412776"/>
            <a:ext cx="6448971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0" y="-14889"/>
            <a:ext cx="615456" cy="6872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9744" y="0"/>
            <a:ext cx="85142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offices of territorial  authorities, which are responsible for implementation of </a:t>
            </a: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 Policy 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field of plant quarantine and protection</a:t>
            </a:r>
            <a:endParaRPr lang="ru-RU" sz="2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1277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24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Phytosanitary Laboratories: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Central </a:t>
            </a:r>
            <a:r>
              <a:rPr lang="en-A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phytosanitary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laboratory;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23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</a:t>
            </a:r>
            <a:r>
              <a:rPr lang="en-A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hytosanitary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laboratories are in the regions of Ukraine.</a:t>
            </a:r>
            <a:endParaRPr lang="uk-UA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509120"/>
            <a:ext cx="4572000" cy="18097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Other Laboratories:</a:t>
            </a:r>
          </a:p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 State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Border Control and toxicology laboratories (</a:t>
            </a:r>
            <a:r>
              <a:rPr lang="en-A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Odessa,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AU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Uzhhorod</a:t>
            </a:r>
            <a:r>
              <a:rPr lang="en-A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  <a:endParaRPr lang="en-US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1 Laboratory method for biological pest control, plant diseases and weeds (</a:t>
            </a:r>
            <a:r>
              <a:rPr lang="en-A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Chernivtsi).</a:t>
            </a:r>
            <a:endParaRPr lang="en-US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6" y="4153983"/>
            <a:ext cx="378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16691" b="17323"/>
          <a:stretch/>
        </p:blipFill>
        <p:spPr>
          <a:xfrm>
            <a:off x="4936985" y="1274525"/>
            <a:ext cx="356859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9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0" y="31477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Basic 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the </a:t>
            </a:r>
            <a:r>
              <a:rPr 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 control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86335" y="1061246"/>
            <a:ext cx="857140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400" b="1" dirty="0"/>
              <a:t>monitoring </a:t>
            </a:r>
            <a:r>
              <a:rPr lang="en-US" sz="2400" b="1" dirty="0" smtClean="0"/>
              <a:t>the </a:t>
            </a:r>
            <a:r>
              <a:rPr lang="en-US" sz="2400" b="1" dirty="0"/>
              <a:t>territory of Ukraine in order to identify quarantine pests in the field of plant quarantine and </a:t>
            </a:r>
            <a:r>
              <a:rPr lang="en-US" sz="2400" b="1" dirty="0" smtClean="0"/>
              <a:t>protection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b="1" dirty="0" smtClean="0"/>
              <a:t>sampling for analysis during cultivation, circulation, import and export</a:t>
            </a:r>
            <a:r>
              <a:rPr lang="en-US" sz="2000" dirty="0" smtClean="0"/>
              <a:t>;</a:t>
            </a:r>
            <a:endParaRPr lang="en-US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654425"/>
            <a:ext cx="4271962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8" y="3577158"/>
            <a:ext cx="4320000" cy="32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31477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principles of the </a:t>
            </a:r>
            <a:r>
              <a:rPr 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 control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59300" y="631841"/>
            <a:ext cx="857140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issuance </a:t>
            </a:r>
            <a:r>
              <a:rPr lang="en-US" sz="2400" b="1" dirty="0"/>
              <a:t>of quarantine and phytosanitary </a:t>
            </a:r>
            <a:r>
              <a:rPr lang="en-US" sz="2400" b="1" dirty="0" smtClean="0"/>
              <a:t>certificates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pPr>
              <a:buFont typeface="Wingdings" pitchFamily="2" charset="2"/>
              <a:buChar char="v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400" b="1" dirty="0"/>
              <a:t> inspection of </a:t>
            </a:r>
            <a:r>
              <a:rPr lang="en-US" sz="2400" b="1" dirty="0" smtClean="0"/>
              <a:t>vehicles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400" b="1" dirty="0"/>
              <a:t>control over the treatment </a:t>
            </a:r>
            <a:r>
              <a:rPr lang="ru-RU" sz="2400" b="1" dirty="0" smtClean="0"/>
              <a:t>(</a:t>
            </a:r>
            <a:r>
              <a:rPr lang="en-US" sz="2400" b="1" dirty="0" smtClean="0"/>
              <a:t>fumigation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of infected plants and plant </a:t>
            </a:r>
            <a:r>
              <a:rPr lang="en-US" sz="2400" b="1" dirty="0" smtClean="0"/>
              <a:t>products</a:t>
            </a:r>
            <a:r>
              <a:rPr lang="uk-UA" sz="2400" b="1" dirty="0" smtClean="0"/>
              <a:t>;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0" y="3618000"/>
            <a:ext cx="4320000" cy="324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/>
          <a:stretch/>
        </p:blipFill>
        <p:spPr>
          <a:xfrm>
            <a:off x="4499992" y="3618000"/>
            <a:ext cx="4644008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8022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principles of the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phytosanitary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8014" y="1196752"/>
            <a:ext cx="857140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Conducting the localization </a:t>
            </a:r>
            <a:r>
              <a:rPr lang="en-US" sz="2400" b="1" dirty="0"/>
              <a:t>and liquidation of harmful and quarantine </a:t>
            </a:r>
            <a:r>
              <a:rPr lang="en-US" sz="2400" b="1" dirty="0" smtClean="0"/>
              <a:t>organisms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400" b="1" dirty="0"/>
              <a:t>phytosanitary </a:t>
            </a:r>
            <a:r>
              <a:rPr lang="en-US" sz="2400" b="1" dirty="0" smtClean="0"/>
              <a:t>expertise </a:t>
            </a:r>
            <a:r>
              <a:rPr lang="en-US" sz="2400" dirty="0"/>
              <a:t>(laboratory tests</a:t>
            </a:r>
            <a:r>
              <a:rPr lang="en-US" sz="2400" dirty="0" smtClean="0"/>
              <a:t>)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19929" r="5901" b="19424"/>
          <a:stretch/>
        </p:blipFill>
        <p:spPr>
          <a:xfrm>
            <a:off x="715091" y="3618000"/>
            <a:ext cx="3695362" cy="3232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6" y="3618000"/>
            <a:ext cx="4320000" cy="32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402"/>
          <a:stretch/>
        </p:blipFill>
        <p:spPr>
          <a:xfrm>
            <a:off x="14288" y="-14889"/>
            <a:ext cx="615456" cy="68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655</Words>
  <Application>Microsoft Office PowerPoint</Application>
  <PresentationFormat>Экран (4:3)</PresentationFormat>
  <Paragraphs>96</Paragraphs>
  <Slides>15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Book Antiqua</vt:lpstr>
      <vt:lpstr>Calibri</vt:lpstr>
      <vt:lpstr>Courier New</vt:lpstr>
      <vt:lpstr>Symbol</vt:lpstr>
      <vt:lpstr>Tahoma</vt:lpstr>
      <vt:lpstr>Times New Roman</vt:lpstr>
      <vt:lpstr>Wingdings</vt:lpstr>
      <vt:lpstr>Wingdings 2</vt:lpstr>
      <vt:lpstr>Office Theme</vt:lpstr>
      <vt:lpstr>Document</vt:lpstr>
      <vt:lpstr>The State Service of Ukraine on Food Safety and Consumer Protection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</dc:title>
  <dc:creator>faoadmin</dc:creator>
  <cp:lastModifiedBy>user1</cp:lastModifiedBy>
  <cp:revision>102</cp:revision>
  <cp:lastPrinted>2016-08-30T12:28:00Z</cp:lastPrinted>
  <dcterms:created xsi:type="dcterms:W3CDTF">2016-07-18T13:43:54Z</dcterms:created>
  <dcterms:modified xsi:type="dcterms:W3CDTF">2016-09-07T07:04:49Z</dcterms:modified>
</cp:coreProperties>
</file>